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A2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p:restoredTop sz="94634"/>
  </p:normalViewPr>
  <p:slideViewPr>
    <p:cSldViewPr snapToGrid="0" snapToObjects="1">
      <p:cViewPr varScale="1">
        <p:scale>
          <a:sx n="79" d="100"/>
          <a:sy n="79" d="100"/>
        </p:scale>
        <p:origin x="3432"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DB544B40-9D4F-5044-8EB2-FD9B0755F02A}"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DFE1A7-C7F1-BE4D-8B8C-14996E1CD95B}"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544B40-9D4F-5044-8EB2-FD9B0755F02A}"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DFE1A7-C7F1-BE4D-8B8C-14996E1CD95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544B40-9D4F-5044-8EB2-FD9B0755F02A}"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DFE1A7-C7F1-BE4D-8B8C-14996E1CD95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544B40-9D4F-5044-8EB2-FD9B0755F02A}"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DFE1A7-C7F1-BE4D-8B8C-14996E1CD95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B544B40-9D4F-5044-8EB2-FD9B0755F02A}"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DFE1A7-C7F1-BE4D-8B8C-14996E1CD95B}"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B544B40-9D4F-5044-8EB2-FD9B0755F02A}"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DFE1A7-C7F1-BE4D-8B8C-14996E1CD95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B544B40-9D4F-5044-8EB2-FD9B0755F02A}" type="datetimeFigureOut">
              <a:rPr lang="fr-FR" smtClean="0"/>
              <a:t>03/08/2022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DFE1A7-C7F1-BE4D-8B8C-14996E1CD95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DB544B40-9D4F-5044-8EB2-FD9B0755F02A}" type="datetimeFigureOut">
              <a:rPr lang="fr-FR" smtClean="0"/>
              <a:t>03/08/2022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DFE1A7-C7F1-BE4D-8B8C-14996E1CD95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44B40-9D4F-5044-8EB2-FD9B0755F02A}" type="datetimeFigureOut">
              <a:rPr lang="fr-FR" smtClean="0"/>
              <a:t>03/08/2022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CDFE1A7-C7F1-BE4D-8B8C-14996E1CD95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B544B40-9D4F-5044-8EB2-FD9B0755F02A}"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DFE1A7-C7F1-BE4D-8B8C-14996E1CD95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B544B40-9D4F-5044-8EB2-FD9B0755F02A}"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DFE1A7-C7F1-BE4D-8B8C-14996E1CD95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B544B40-9D4F-5044-8EB2-FD9B0755F02A}" type="datetimeFigureOut">
              <a:rPr lang="fr-FR" smtClean="0"/>
              <a:t>03/08/2022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CDFE1A7-C7F1-BE4D-8B8C-14996E1CD95B}" type="slidenum">
              <a:rPr lang="fr-FR" smtClean="0"/>
              <a:t>‹N°›</a:t>
            </a:fld>
            <a:endParaRPr lang="fr-FR"/>
          </a:p>
        </p:txBody>
      </p:sp>
    </p:spTree>
    <p:extLst>
      <p:ext uri="{BB962C8B-B14F-4D97-AF65-F5344CB8AC3E}">
        <p14:creationId xmlns:p14="http://schemas.microsoft.com/office/powerpoint/2010/main" val="625560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3465" y="1"/>
            <a:ext cx="7556210" cy="2091349"/>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latin typeface="+mj-lt"/>
              <a:ea typeface="Arial" charset="0"/>
              <a:cs typeface="Arial" charset="0"/>
            </a:endParaRPr>
          </a:p>
        </p:txBody>
      </p:sp>
      <p:sp>
        <p:nvSpPr>
          <p:cNvPr id="16" name="Rectangle 15"/>
          <p:cNvSpPr/>
          <p:nvPr/>
        </p:nvSpPr>
        <p:spPr>
          <a:xfrm>
            <a:off x="-1" y="1973655"/>
            <a:ext cx="7559675" cy="688064"/>
          </a:xfrm>
          <a:prstGeom prst="rect">
            <a:avLst/>
          </a:prstGeom>
          <a:solidFill>
            <a:srgbClr val="2DA2B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l="33287"/>
          <a:stretch/>
        </p:blipFill>
        <p:spPr>
          <a:xfrm>
            <a:off x="182874" y="178206"/>
            <a:ext cx="1554999" cy="1555749"/>
          </a:xfrm>
          <a:prstGeom prst="ellipse">
            <a:avLst/>
          </a:prstGeom>
          <a:ln w="19050">
            <a:solidFill>
              <a:srgbClr val="2DA2BF"/>
            </a:solidFill>
          </a:ln>
          <a:effectLst>
            <a:outerShdw blurRad="50800" dist="38100" dir="2700000" algn="tl" rotWithShape="0">
              <a:prstClr val="black">
                <a:alpha val="40000"/>
              </a:prstClr>
            </a:outerShdw>
          </a:effectLst>
        </p:spPr>
      </p:pic>
      <p:sp>
        <p:nvSpPr>
          <p:cNvPr id="5" name="ZoneTexte 4"/>
          <p:cNvSpPr txBox="1"/>
          <p:nvPr/>
        </p:nvSpPr>
        <p:spPr>
          <a:xfrm>
            <a:off x="2951160" y="240198"/>
            <a:ext cx="3089307" cy="584775"/>
          </a:xfrm>
          <a:prstGeom prst="rect">
            <a:avLst/>
          </a:prstGeom>
          <a:noFill/>
        </p:spPr>
        <p:txBody>
          <a:bodyPr wrap="none" rtlCol="0">
            <a:spAutoFit/>
          </a:bodyPr>
          <a:lstStyle/>
          <a:p>
            <a:r>
              <a:rPr lang="fr-FR" sz="3200" dirty="0">
                <a:latin typeface="Antonio" charset="0"/>
                <a:ea typeface="Antonio" charset="0"/>
                <a:cs typeface="Antonio" charset="0"/>
              </a:rPr>
              <a:t>Virginie LEMORCHIN</a:t>
            </a:r>
          </a:p>
        </p:txBody>
      </p:sp>
      <p:sp>
        <p:nvSpPr>
          <p:cNvPr id="6" name="ZoneTexte 5"/>
          <p:cNvSpPr txBox="1"/>
          <p:nvPr/>
        </p:nvSpPr>
        <p:spPr>
          <a:xfrm>
            <a:off x="2188036" y="737550"/>
            <a:ext cx="4490520" cy="400110"/>
          </a:xfrm>
          <a:prstGeom prst="rect">
            <a:avLst/>
          </a:prstGeom>
          <a:noFill/>
        </p:spPr>
        <p:txBody>
          <a:bodyPr wrap="square" rtlCol="0">
            <a:spAutoFit/>
          </a:bodyPr>
          <a:lstStyle/>
          <a:p>
            <a:pPr algn="ctr"/>
            <a:r>
              <a:rPr lang="fr-FR" sz="2000" dirty="0">
                <a:latin typeface="Antonio" charset="0"/>
                <a:ea typeface="Antonio" charset="0"/>
                <a:cs typeface="Antonio" charset="0"/>
              </a:rPr>
              <a:t>Titre du poste recherché</a:t>
            </a:r>
          </a:p>
        </p:txBody>
      </p:sp>
      <p:sp>
        <p:nvSpPr>
          <p:cNvPr id="7" name="TextBox 203"/>
          <p:cNvSpPr txBox="1"/>
          <p:nvPr/>
        </p:nvSpPr>
        <p:spPr>
          <a:xfrm>
            <a:off x="4292805" y="2175882"/>
            <a:ext cx="1210447" cy="246221"/>
          </a:xfrm>
          <a:prstGeom prst="rect">
            <a:avLst/>
          </a:prstGeom>
          <a:noFill/>
        </p:spPr>
        <p:txBody>
          <a:bodyPr wrap="square" rtlCol="0">
            <a:spAutoFit/>
          </a:bodyPr>
          <a:lstStyle/>
          <a:p>
            <a:r>
              <a:rPr lang="en-GB" sz="1000" dirty="0" err="1">
                <a:solidFill>
                  <a:schemeClr val="bg1"/>
                </a:solidFill>
                <a:latin typeface="Lato" panose="020F0502020204030203" pitchFamily="34" charset="0"/>
                <a:cs typeface="Lato" panose="020F0502020204030203" pitchFamily="34" charset="0"/>
              </a:rPr>
              <a:t>mail@mail.com</a:t>
            </a:r>
            <a:endParaRPr lang="en-GB" sz="1000" dirty="0">
              <a:solidFill>
                <a:schemeClr val="bg1"/>
              </a:solidFill>
              <a:latin typeface="Lato" panose="020F0502020204030203" pitchFamily="34" charset="0"/>
              <a:cs typeface="Lato" panose="020F0502020204030203" pitchFamily="34" charset="0"/>
            </a:endParaRPr>
          </a:p>
        </p:txBody>
      </p:sp>
      <p:sp>
        <p:nvSpPr>
          <p:cNvPr id="8" name="TextBox 204"/>
          <p:cNvSpPr txBox="1"/>
          <p:nvPr/>
        </p:nvSpPr>
        <p:spPr>
          <a:xfrm>
            <a:off x="861541" y="2165637"/>
            <a:ext cx="1094405" cy="246221"/>
          </a:xfrm>
          <a:prstGeom prst="rect">
            <a:avLst/>
          </a:prstGeom>
          <a:noFill/>
        </p:spPr>
        <p:txBody>
          <a:bodyPr wrap="square" rtlCol="0">
            <a:spAutoFit/>
          </a:bodyPr>
          <a:lstStyle/>
          <a:p>
            <a:r>
              <a:rPr lang="en-GB" sz="1000" dirty="0">
                <a:solidFill>
                  <a:schemeClr val="bg1"/>
                </a:solidFill>
                <a:latin typeface="Lato" panose="020F0502020204030203" pitchFamily="34" charset="0"/>
                <a:cs typeface="Lato" panose="020F0502020204030203" pitchFamily="34" charset="0"/>
              </a:rPr>
              <a:t>01.02.03.04.05</a:t>
            </a:r>
          </a:p>
        </p:txBody>
      </p:sp>
      <p:sp>
        <p:nvSpPr>
          <p:cNvPr id="9" name="TextBox 205"/>
          <p:cNvSpPr txBox="1"/>
          <p:nvPr/>
        </p:nvSpPr>
        <p:spPr>
          <a:xfrm>
            <a:off x="5867102" y="2188321"/>
            <a:ext cx="1692573" cy="246221"/>
          </a:xfrm>
          <a:prstGeom prst="rect">
            <a:avLst/>
          </a:prstGeom>
          <a:noFill/>
        </p:spPr>
        <p:txBody>
          <a:bodyPr wrap="square" rtlCol="0">
            <a:spAutoFit/>
          </a:bodyPr>
          <a:lstStyle/>
          <a:p>
            <a:r>
              <a:rPr lang="en-GB" sz="1000" dirty="0" err="1">
                <a:solidFill>
                  <a:schemeClr val="bg1"/>
                </a:solidFill>
                <a:latin typeface="Lato" panose="020F0502020204030203" pitchFamily="34" charset="0"/>
                <a:cs typeface="Lato" panose="020F0502020204030203" pitchFamily="34" charset="0"/>
              </a:rPr>
              <a:t>LinkedIn.com</a:t>
            </a:r>
            <a:r>
              <a:rPr lang="en-GB" sz="1000" dirty="0">
                <a:solidFill>
                  <a:schemeClr val="bg1"/>
                </a:solidFill>
                <a:latin typeface="Lato" panose="020F0502020204030203" pitchFamily="34" charset="0"/>
                <a:cs typeface="Lato" panose="020F0502020204030203" pitchFamily="34" charset="0"/>
              </a:rPr>
              <a:t>/</a:t>
            </a:r>
            <a:r>
              <a:rPr lang="en-GB" sz="1000" dirty="0" err="1">
                <a:solidFill>
                  <a:schemeClr val="bg1"/>
                </a:solidFill>
                <a:latin typeface="Lato" panose="020F0502020204030203" pitchFamily="34" charset="0"/>
                <a:cs typeface="Lato" panose="020F0502020204030203" pitchFamily="34" charset="0"/>
              </a:rPr>
              <a:t>moi</a:t>
            </a:r>
            <a:endParaRPr lang="en-GB" sz="1000" dirty="0">
              <a:solidFill>
                <a:schemeClr val="bg1"/>
              </a:solidFill>
              <a:latin typeface="Lato" panose="020F0502020204030203" pitchFamily="34" charset="0"/>
              <a:cs typeface="Lato" panose="020F0502020204030203" pitchFamily="34" charset="0"/>
            </a:endParaRPr>
          </a:p>
        </p:txBody>
      </p:sp>
      <p:sp>
        <p:nvSpPr>
          <p:cNvPr id="10" name="TextBox 206"/>
          <p:cNvSpPr txBox="1"/>
          <p:nvPr/>
        </p:nvSpPr>
        <p:spPr>
          <a:xfrm>
            <a:off x="2435838" y="2165637"/>
            <a:ext cx="1696367" cy="400110"/>
          </a:xfrm>
          <a:prstGeom prst="rect">
            <a:avLst/>
          </a:prstGeom>
          <a:noFill/>
        </p:spPr>
        <p:txBody>
          <a:bodyPr wrap="square" rtlCol="0">
            <a:spAutoFit/>
          </a:bodyPr>
          <a:lstStyle/>
          <a:p>
            <a:r>
              <a:rPr lang="en-GB" sz="1000" dirty="0">
                <a:solidFill>
                  <a:schemeClr val="bg1"/>
                </a:solidFill>
                <a:latin typeface="Lato" panose="020F0502020204030203" pitchFamily="34" charset="0"/>
                <a:cs typeface="Lato" panose="020F0502020204030203" pitchFamily="34" charset="0"/>
              </a:rPr>
              <a:t>12 rue de la </a:t>
            </a:r>
            <a:r>
              <a:rPr lang="en-GB" sz="1000" dirty="0" err="1">
                <a:solidFill>
                  <a:schemeClr val="bg1"/>
                </a:solidFill>
                <a:latin typeface="Lato" panose="020F0502020204030203" pitchFamily="34" charset="0"/>
                <a:cs typeface="Lato" panose="020F0502020204030203" pitchFamily="34" charset="0"/>
              </a:rPr>
              <a:t>Réussite</a:t>
            </a:r>
            <a:br>
              <a:rPr lang="en-GB" sz="1000" dirty="0">
                <a:solidFill>
                  <a:schemeClr val="bg1"/>
                </a:solidFill>
                <a:latin typeface="Lato" panose="020F0502020204030203" pitchFamily="34" charset="0"/>
                <a:cs typeface="Lato" panose="020F0502020204030203" pitchFamily="34" charset="0"/>
              </a:rPr>
            </a:br>
            <a:r>
              <a:rPr lang="en-GB" sz="1000" dirty="0">
                <a:solidFill>
                  <a:schemeClr val="bg1"/>
                </a:solidFill>
                <a:latin typeface="Lato" panose="020F0502020204030203" pitchFamily="34" charset="0"/>
                <a:cs typeface="Lato" panose="020F0502020204030203" pitchFamily="34" charset="0"/>
              </a:rPr>
              <a:t>75012 Paris</a:t>
            </a:r>
          </a:p>
        </p:txBody>
      </p:sp>
      <p:pic>
        <p:nvPicPr>
          <p:cNvPr id="11"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9486" y="2188998"/>
            <a:ext cx="295159" cy="295159"/>
          </a:xfrm>
          <a:prstGeom prst="rect">
            <a:avLst/>
          </a:prstGeom>
        </p:spPr>
      </p:pic>
      <p:pic>
        <p:nvPicPr>
          <p:cNvPr id="12"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73163" y="2165637"/>
            <a:ext cx="279210" cy="279210"/>
          </a:xfrm>
          <a:prstGeom prst="rect">
            <a:avLst/>
          </a:prstGeom>
        </p:spPr>
      </p:pic>
      <p:pic>
        <p:nvPicPr>
          <p:cNvPr id="13"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9864" y="2209185"/>
            <a:ext cx="251245" cy="251245"/>
          </a:xfrm>
          <a:prstGeom prst="rect">
            <a:avLst/>
          </a:prstGeom>
        </p:spPr>
      </p:pic>
      <p:pic>
        <p:nvPicPr>
          <p:cNvPr id="14"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04445" y="2209185"/>
            <a:ext cx="302713" cy="302713"/>
          </a:xfrm>
          <a:prstGeom prst="rect">
            <a:avLst/>
          </a:prstGeom>
        </p:spPr>
      </p:pic>
      <p:sp>
        <p:nvSpPr>
          <p:cNvPr id="17" name="Rectangle 8"/>
          <p:cNvSpPr/>
          <p:nvPr/>
        </p:nvSpPr>
        <p:spPr>
          <a:xfrm>
            <a:off x="1865014" y="1137660"/>
            <a:ext cx="5694661" cy="707886"/>
          </a:xfrm>
          <a:prstGeom prst="rect">
            <a:avLst/>
          </a:prstGeom>
        </p:spPr>
        <p:txBody>
          <a:bodyPr wrap="square">
            <a:spAutoFit/>
          </a:bodyPr>
          <a:lstStyle/>
          <a:p>
            <a:pPr>
              <a:tabLst>
                <a:tab pos="723900" algn="l"/>
                <a:tab pos="1447800" algn="l"/>
                <a:tab pos="2171700" algn="l"/>
              </a:tabLst>
            </a:pPr>
            <a:r>
              <a:rPr lang="fr-FR" sz="10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8" name="Text Placeholder 9"/>
          <p:cNvSpPr txBox="1">
            <a:spLocks/>
          </p:cNvSpPr>
          <p:nvPr/>
        </p:nvSpPr>
        <p:spPr>
          <a:xfrm>
            <a:off x="4553893" y="2989746"/>
            <a:ext cx="1893096" cy="275920"/>
          </a:xfrm>
          <a:prstGeom prst="rect">
            <a:avLst/>
          </a:prstGeom>
        </p:spPr>
        <p:txBody>
          <a:bodyPr lIns="0" tIns="0" rIns="0" bIns="0"/>
          <a:lstStyle/>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a:latin typeface="Antonio" charset="0"/>
                <a:ea typeface="Antonio" charset="0"/>
                <a:cs typeface="Antonio" charset="0"/>
              </a:rPr>
              <a:t>COMPETENCES</a:t>
            </a:r>
            <a:endParaRPr kumimoji="0" lang="en-US" sz="1600" b="0" i="0" u="none" strike="noStrike" kern="1200" cap="none" spc="0" normalizeH="0" baseline="0" noProof="0" dirty="0">
              <a:ln>
                <a:noFill/>
              </a:ln>
              <a:effectLst/>
              <a:uLnTx/>
              <a:uFillTx/>
              <a:latin typeface="Antonio" charset="0"/>
              <a:ea typeface="Antonio" charset="0"/>
              <a:cs typeface="Antonio" charset="0"/>
            </a:endParaRPr>
          </a:p>
        </p:txBody>
      </p:sp>
      <p:sp>
        <p:nvSpPr>
          <p:cNvPr id="19" name="Text Placeholder 40"/>
          <p:cNvSpPr txBox="1">
            <a:spLocks/>
          </p:cNvSpPr>
          <p:nvPr/>
        </p:nvSpPr>
        <p:spPr>
          <a:xfrm>
            <a:off x="4553893" y="3375014"/>
            <a:ext cx="1313209" cy="1323735"/>
          </a:xfrm>
          <a:prstGeom prst="rect">
            <a:avLst/>
          </a:prstGeom>
        </p:spPr>
        <p:txBody>
          <a:bodyPr lIns="0" tIns="0" rIns="0" bIns="0"/>
          <a:lstStyle/>
          <a:p>
            <a:pPr marL="342900" marR="0" lvl="0" indent="-342900" algn="l" defTabSz="914400" rtl="0" eaLnBrk="1" fontAlgn="auto" latinLnBrk="0" hangingPunct="1">
              <a:lnSpc>
                <a:spcPct val="150000"/>
              </a:lnSpc>
              <a:spcBef>
                <a:spcPct val="20000"/>
              </a:spcBef>
              <a:spcAft>
                <a:spcPts val="0"/>
              </a:spcAft>
              <a:buClrTx/>
              <a:buSzTx/>
              <a:tabLst/>
              <a:defRPr/>
            </a:pPr>
            <a:r>
              <a:rPr lang="sv-SE" sz="1200" dirty="0">
                <a:latin typeface="Calibri" pitchFamily="34" charset="0"/>
                <a:cs typeface="Calibri" pitchFamily="34" charset="0"/>
              </a:rPr>
              <a:t>Photoshop </a:t>
            </a:r>
            <a:r>
              <a:rPr lang="sv-SE" sz="1200" dirty="0" err="1">
                <a:latin typeface="Calibri" pitchFamily="34" charset="0"/>
                <a:cs typeface="Calibri" pitchFamily="34" charset="0"/>
              </a:rPr>
              <a:t>Cs</a:t>
            </a:r>
            <a:endParaRPr lang="sv-SE" sz="1200" dirty="0">
              <a:latin typeface="Calibri" pitchFamily="34" charset="0"/>
              <a:cs typeface="Calibri" pitchFamily="34" charset="0"/>
            </a:endParaRPr>
          </a:p>
          <a:p>
            <a:pPr marL="342900" marR="0" lvl="0" indent="-342900" algn="l" defTabSz="914400" rtl="0" eaLnBrk="1" fontAlgn="auto" latinLnBrk="0" hangingPunct="1">
              <a:lnSpc>
                <a:spcPct val="150000"/>
              </a:lnSpc>
              <a:spcBef>
                <a:spcPct val="20000"/>
              </a:spcBef>
              <a:spcAft>
                <a:spcPts val="0"/>
              </a:spcAft>
              <a:buClrTx/>
              <a:buSzTx/>
              <a:tabLst/>
              <a:defRPr/>
            </a:pPr>
            <a:r>
              <a:rPr kumimoji="0" lang="sv-SE" sz="1200" b="0" i="0" u="none" strike="noStrike" kern="1200" cap="none" spc="0" normalizeH="0" baseline="0" noProof="0" dirty="0">
                <a:ln>
                  <a:noFill/>
                </a:ln>
                <a:solidFill>
                  <a:schemeClr val="tx1"/>
                </a:solidFill>
                <a:effectLst/>
                <a:uLnTx/>
                <a:uFillTx/>
                <a:latin typeface="Calibri" pitchFamily="34" charset="0"/>
                <a:cs typeface="Calibri" pitchFamily="34" charset="0"/>
              </a:rPr>
              <a:t>MS</a:t>
            </a:r>
            <a:r>
              <a:rPr kumimoji="0" lang="sv-SE" sz="1200" b="0" i="0" u="none" strike="noStrike" kern="1200" cap="none" spc="0" normalizeH="0" noProof="0" dirty="0">
                <a:ln>
                  <a:noFill/>
                </a:ln>
                <a:solidFill>
                  <a:schemeClr val="tx1"/>
                </a:solidFill>
                <a:effectLst/>
                <a:uLnTx/>
                <a:uFillTx/>
                <a:latin typeface="Calibri" pitchFamily="34" charset="0"/>
                <a:cs typeface="Calibri" pitchFamily="34" charset="0"/>
              </a:rPr>
              <a:t> Office 17</a:t>
            </a:r>
          </a:p>
          <a:p>
            <a:pPr marL="342900" marR="0" lvl="0" indent="-342900" algn="l" defTabSz="914400" rtl="0" eaLnBrk="1" fontAlgn="auto" latinLnBrk="0" hangingPunct="1">
              <a:lnSpc>
                <a:spcPct val="150000"/>
              </a:lnSpc>
              <a:spcBef>
                <a:spcPct val="20000"/>
              </a:spcBef>
              <a:spcAft>
                <a:spcPts val="0"/>
              </a:spcAft>
              <a:buClrTx/>
              <a:buSzTx/>
              <a:tabLst/>
              <a:defRPr/>
            </a:pPr>
            <a:r>
              <a:rPr lang="sv-SE" sz="1200" baseline="0" dirty="0">
                <a:latin typeface="Calibri" pitchFamily="34" charset="0"/>
                <a:cs typeface="Calibri" pitchFamily="34" charset="0"/>
              </a:rPr>
              <a:t>Windows</a:t>
            </a:r>
            <a:r>
              <a:rPr lang="sv-SE" sz="1200" dirty="0">
                <a:latin typeface="Calibri" pitchFamily="34" charset="0"/>
                <a:cs typeface="Calibri" pitchFamily="34" charset="0"/>
              </a:rPr>
              <a:t> / </a:t>
            </a:r>
            <a:r>
              <a:rPr lang="sv-SE" sz="1200" dirty="0" err="1">
                <a:latin typeface="Calibri" pitchFamily="34" charset="0"/>
                <a:cs typeface="Calibri" pitchFamily="34" charset="0"/>
              </a:rPr>
              <a:t>MacOS</a:t>
            </a:r>
            <a:endParaRPr lang="sv-SE" sz="1200" dirty="0">
              <a:latin typeface="Calibri" pitchFamily="34" charset="0"/>
              <a:cs typeface="Calibri" pitchFamily="34" charset="0"/>
            </a:endParaRPr>
          </a:p>
          <a:p>
            <a:pPr marL="342900" marR="0" lvl="0" indent="-342900" algn="l" defTabSz="914400" rtl="0" eaLnBrk="1" fontAlgn="auto" latinLnBrk="0" hangingPunct="1">
              <a:lnSpc>
                <a:spcPct val="150000"/>
              </a:lnSpc>
              <a:spcBef>
                <a:spcPct val="20000"/>
              </a:spcBef>
              <a:spcAft>
                <a:spcPts val="0"/>
              </a:spcAft>
              <a:buClrTx/>
              <a:buSzTx/>
              <a:tabLst/>
              <a:defRPr/>
            </a:pPr>
            <a:r>
              <a:rPr kumimoji="0" lang="sv-SE" sz="1200" b="0" i="0" u="none" strike="noStrike" kern="1200" cap="none" spc="0" normalizeH="0" baseline="0" noProof="0" dirty="0" err="1">
                <a:ln>
                  <a:noFill/>
                </a:ln>
                <a:solidFill>
                  <a:schemeClr val="tx1"/>
                </a:solidFill>
                <a:effectLst/>
                <a:uLnTx/>
                <a:uFillTx/>
                <a:latin typeface="Calibri" pitchFamily="34" charset="0"/>
                <a:cs typeface="Calibri" pitchFamily="34" charset="0"/>
              </a:rPr>
              <a:t>Indesign</a:t>
            </a:r>
            <a:endParaRPr kumimoji="0" lang="sv-SE" sz="1200" b="0" i="0" u="none" strike="noStrike" kern="1200" cap="none" spc="0" normalizeH="0" baseline="0" noProof="0" dirty="0">
              <a:ln>
                <a:noFill/>
              </a:ln>
              <a:solidFill>
                <a:schemeClr val="tx1"/>
              </a:solidFill>
              <a:effectLst/>
              <a:uLnTx/>
              <a:uFillTx/>
              <a:latin typeface="Calibri" pitchFamily="34" charset="0"/>
              <a:cs typeface="Calibri" pitchFamily="34" charset="0"/>
            </a:endParaRPr>
          </a:p>
        </p:txBody>
      </p:sp>
      <p:sp>
        <p:nvSpPr>
          <p:cNvPr id="20" name="Oval 477"/>
          <p:cNvSpPr/>
          <p:nvPr/>
        </p:nvSpPr>
        <p:spPr>
          <a:xfrm>
            <a:off x="5867102" y="346408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478"/>
          <p:cNvSpPr/>
          <p:nvPr/>
        </p:nvSpPr>
        <p:spPr>
          <a:xfrm>
            <a:off x="6019502" y="346408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479"/>
          <p:cNvSpPr/>
          <p:nvPr/>
        </p:nvSpPr>
        <p:spPr>
          <a:xfrm>
            <a:off x="6171902" y="346408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480"/>
          <p:cNvSpPr/>
          <p:nvPr/>
        </p:nvSpPr>
        <p:spPr>
          <a:xfrm>
            <a:off x="6324302" y="346408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481"/>
          <p:cNvSpPr/>
          <p:nvPr/>
        </p:nvSpPr>
        <p:spPr>
          <a:xfrm>
            <a:off x="6476702" y="346408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482"/>
          <p:cNvSpPr/>
          <p:nvPr/>
        </p:nvSpPr>
        <p:spPr>
          <a:xfrm>
            <a:off x="6629102" y="346408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483"/>
          <p:cNvSpPr/>
          <p:nvPr/>
        </p:nvSpPr>
        <p:spPr>
          <a:xfrm>
            <a:off x="6781502" y="346408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484"/>
          <p:cNvSpPr/>
          <p:nvPr/>
        </p:nvSpPr>
        <p:spPr>
          <a:xfrm>
            <a:off x="6933902" y="346408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485"/>
          <p:cNvSpPr/>
          <p:nvPr/>
        </p:nvSpPr>
        <p:spPr>
          <a:xfrm>
            <a:off x="5867102" y="376992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486"/>
          <p:cNvSpPr/>
          <p:nvPr/>
        </p:nvSpPr>
        <p:spPr>
          <a:xfrm>
            <a:off x="6019502" y="376992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487"/>
          <p:cNvSpPr/>
          <p:nvPr/>
        </p:nvSpPr>
        <p:spPr>
          <a:xfrm>
            <a:off x="6171902" y="376992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488"/>
          <p:cNvSpPr/>
          <p:nvPr/>
        </p:nvSpPr>
        <p:spPr>
          <a:xfrm>
            <a:off x="6324302" y="376992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489"/>
          <p:cNvSpPr/>
          <p:nvPr/>
        </p:nvSpPr>
        <p:spPr>
          <a:xfrm>
            <a:off x="6476702" y="376992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490"/>
          <p:cNvSpPr/>
          <p:nvPr/>
        </p:nvSpPr>
        <p:spPr>
          <a:xfrm>
            <a:off x="6629102" y="376992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491"/>
          <p:cNvSpPr/>
          <p:nvPr/>
        </p:nvSpPr>
        <p:spPr>
          <a:xfrm>
            <a:off x="6781502" y="376992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492"/>
          <p:cNvSpPr/>
          <p:nvPr/>
        </p:nvSpPr>
        <p:spPr>
          <a:xfrm>
            <a:off x="6933902" y="3769928"/>
            <a:ext cx="152400" cy="152400"/>
          </a:xfrm>
          <a:prstGeom prst="ellipse">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493"/>
          <p:cNvSpPr/>
          <p:nvPr/>
        </p:nvSpPr>
        <p:spPr>
          <a:xfrm>
            <a:off x="5867102" y="4076055"/>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494"/>
          <p:cNvSpPr/>
          <p:nvPr/>
        </p:nvSpPr>
        <p:spPr>
          <a:xfrm>
            <a:off x="6019502" y="4076055"/>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495"/>
          <p:cNvSpPr/>
          <p:nvPr/>
        </p:nvSpPr>
        <p:spPr>
          <a:xfrm>
            <a:off x="6171902" y="4076055"/>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496"/>
          <p:cNvSpPr/>
          <p:nvPr/>
        </p:nvSpPr>
        <p:spPr>
          <a:xfrm>
            <a:off x="6324302" y="4076055"/>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97"/>
          <p:cNvSpPr/>
          <p:nvPr/>
        </p:nvSpPr>
        <p:spPr>
          <a:xfrm>
            <a:off x="6476702" y="4076055"/>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98"/>
          <p:cNvSpPr/>
          <p:nvPr/>
        </p:nvSpPr>
        <p:spPr>
          <a:xfrm>
            <a:off x="6629102" y="4076055"/>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99"/>
          <p:cNvSpPr/>
          <p:nvPr/>
        </p:nvSpPr>
        <p:spPr>
          <a:xfrm>
            <a:off x="6781502" y="4076055"/>
            <a:ext cx="152400" cy="152400"/>
          </a:xfrm>
          <a:prstGeom prst="ellipse">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500"/>
          <p:cNvSpPr/>
          <p:nvPr/>
        </p:nvSpPr>
        <p:spPr>
          <a:xfrm>
            <a:off x="6933902" y="4076055"/>
            <a:ext cx="152400" cy="152400"/>
          </a:xfrm>
          <a:prstGeom prst="ellipse">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501"/>
          <p:cNvSpPr/>
          <p:nvPr/>
        </p:nvSpPr>
        <p:spPr>
          <a:xfrm>
            <a:off x="5867102" y="4388475"/>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502"/>
          <p:cNvSpPr/>
          <p:nvPr/>
        </p:nvSpPr>
        <p:spPr>
          <a:xfrm>
            <a:off x="6019502" y="4388475"/>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503"/>
          <p:cNvSpPr/>
          <p:nvPr/>
        </p:nvSpPr>
        <p:spPr>
          <a:xfrm>
            <a:off x="6171902" y="4388475"/>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504"/>
          <p:cNvSpPr/>
          <p:nvPr/>
        </p:nvSpPr>
        <p:spPr>
          <a:xfrm>
            <a:off x="6324302" y="4388475"/>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505"/>
          <p:cNvSpPr/>
          <p:nvPr/>
        </p:nvSpPr>
        <p:spPr>
          <a:xfrm>
            <a:off x="6476702" y="4388475"/>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506"/>
          <p:cNvSpPr/>
          <p:nvPr/>
        </p:nvSpPr>
        <p:spPr>
          <a:xfrm>
            <a:off x="6629102" y="4388475"/>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507"/>
          <p:cNvSpPr/>
          <p:nvPr/>
        </p:nvSpPr>
        <p:spPr>
          <a:xfrm>
            <a:off x="6781502" y="4388475"/>
            <a:ext cx="152400" cy="152400"/>
          </a:xfrm>
          <a:prstGeom prst="ellipse">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8"/>
          <p:cNvSpPr/>
          <p:nvPr/>
        </p:nvSpPr>
        <p:spPr>
          <a:xfrm>
            <a:off x="6933902" y="4388475"/>
            <a:ext cx="152400" cy="152400"/>
          </a:xfrm>
          <a:prstGeom prst="ellipse">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Placeholder 9"/>
          <p:cNvSpPr txBox="1">
            <a:spLocks/>
          </p:cNvSpPr>
          <p:nvPr/>
        </p:nvSpPr>
        <p:spPr>
          <a:xfrm>
            <a:off x="329523" y="2989746"/>
            <a:ext cx="1893096" cy="275920"/>
          </a:xfrm>
          <a:prstGeom prst="rect">
            <a:avLst/>
          </a:prstGeom>
        </p:spPr>
        <p:txBody>
          <a:bodyPr lIns="0" tIns="0" rIns="0" bIns="0"/>
          <a:lstStyle/>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a:latin typeface="Antonio" charset="0"/>
                <a:ea typeface="Antonio" charset="0"/>
                <a:cs typeface="Antonio" charset="0"/>
              </a:rPr>
              <a:t>MES OBJECTIFS</a:t>
            </a:r>
            <a:endParaRPr kumimoji="0" lang="en-US" sz="1600" b="0" i="0" u="none" strike="noStrike" kern="1200" cap="none" spc="0" normalizeH="0" baseline="0" noProof="0" dirty="0">
              <a:ln>
                <a:noFill/>
              </a:ln>
              <a:effectLst/>
              <a:uLnTx/>
              <a:uFillTx/>
              <a:latin typeface="Antonio" charset="0"/>
              <a:ea typeface="Antonio" charset="0"/>
              <a:cs typeface="Antonio" charset="0"/>
            </a:endParaRPr>
          </a:p>
        </p:txBody>
      </p:sp>
      <p:sp>
        <p:nvSpPr>
          <p:cNvPr id="55" name="Rectangle 8"/>
          <p:cNvSpPr/>
          <p:nvPr/>
        </p:nvSpPr>
        <p:spPr>
          <a:xfrm>
            <a:off x="219771" y="3375014"/>
            <a:ext cx="3724522" cy="1169551"/>
          </a:xfrm>
          <a:prstGeom prst="rect">
            <a:avLst/>
          </a:prstGeom>
        </p:spPr>
        <p:txBody>
          <a:bodyPr wrap="square">
            <a:spAutoFit/>
          </a:bodyPr>
          <a:lstStyle/>
          <a:p>
            <a:pPr>
              <a:tabLst>
                <a:tab pos="723900" algn="l"/>
                <a:tab pos="1447800" algn="l"/>
                <a:tab pos="2171700" algn="l"/>
              </a:tabLst>
            </a:pPr>
            <a:r>
              <a:rPr lang="fr-FR" sz="1000" dirty="0"/>
              <a:t>Décrivez en quelques lignes vos compétences clés pour le poste et vos objectifs de carrière. Vous pouvez les mettre en forme à l’aide de puces ou les laisser sous forme de texte plein.  </a:t>
            </a:r>
          </a:p>
          <a:p>
            <a:pPr>
              <a:tabLst>
                <a:tab pos="723900" algn="l"/>
                <a:tab pos="1447800" algn="l"/>
                <a:tab pos="2171700" algn="l"/>
              </a:tabLst>
            </a:pPr>
            <a:endParaRPr lang="fr-FR" sz="1000" dirty="0"/>
          </a:p>
          <a:p>
            <a:pPr>
              <a:tabLst>
                <a:tab pos="723900" algn="l"/>
                <a:tab pos="1447800" algn="l"/>
                <a:tab pos="2171700" algn="l"/>
              </a:tabLst>
            </a:pPr>
            <a:r>
              <a:rPr lang="fr-FR" sz="1000" dirty="0"/>
              <a:t>Cet espace peut servir de début d’introduction à votre lettre de motivation soyez précis, imaginatif et mettez en valeur votre potentiel professionnel.</a:t>
            </a:r>
          </a:p>
        </p:txBody>
      </p:sp>
      <p:cxnSp>
        <p:nvCxnSpPr>
          <p:cNvPr id="57" name="Connecteur droit 56"/>
          <p:cNvCxnSpPr/>
          <p:nvPr/>
        </p:nvCxnSpPr>
        <p:spPr>
          <a:xfrm>
            <a:off x="3973163" y="3009877"/>
            <a:ext cx="0" cy="1752246"/>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9" name="Text Placeholder 9"/>
          <p:cNvSpPr txBox="1">
            <a:spLocks/>
          </p:cNvSpPr>
          <p:nvPr/>
        </p:nvSpPr>
        <p:spPr>
          <a:xfrm>
            <a:off x="329523" y="5273584"/>
            <a:ext cx="3213524" cy="233842"/>
          </a:xfrm>
          <a:prstGeom prst="rect">
            <a:avLst/>
          </a:prstGeom>
        </p:spPr>
        <p:txBody>
          <a:bodyPr lIns="0" tIns="0" rIns="0" bIns="0"/>
          <a:lstStyle/>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a:latin typeface="Antonio" charset="0"/>
                <a:ea typeface="Antonio" charset="0"/>
                <a:cs typeface="Antonio" charset="0"/>
              </a:rPr>
              <a:t>EXPERIENCE PROFESSIONNELLES</a:t>
            </a:r>
            <a:endParaRPr kumimoji="0" lang="en-US" sz="1600" b="0" i="0" u="none" strike="noStrike" kern="1200" cap="none" spc="0" normalizeH="0" baseline="0" noProof="0" dirty="0">
              <a:ln>
                <a:noFill/>
              </a:ln>
              <a:effectLst/>
              <a:uLnTx/>
              <a:uFillTx/>
              <a:latin typeface="Antonio" charset="0"/>
              <a:ea typeface="Antonio" charset="0"/>
              <a:cs typeface="Antonio" charset="0"/>
            </a:endParaRPr>
          </a:p>
        </p:txBody>
      </p:sp>
      <p:sp>
        <p:nvSpPr>
          <p:cNvPr id="60" name="Rectangle 59"/>
          <p:cNvSpPr/>
          <p:nvPr/>
        </p:nvSpPr>
        <p:spPr>
          <a:xfrm>
            <a:off x="1955945" y="5593278"/>
            <a:ext cx="5214399" cy="2554545"/>
          </a:xfrm>
          <a:prstGeom prst="rect">
            <a:avLst/>
          </a:prstGeom>
        </p:spPr>
        <p:txBody>
          <a:bodyPr wrap="square">
            <a:spAutoFit/>
          </a:bodyPr>
          <a:lstStyle/>
          <a:p>
            <a:pPr defTabSz="685800">
              <a:defRPr/>
            </a:pPr>
            <a:r>
              <a:rPr lang="fr-FR" sz="1000" b="1" dirty="0">
                <a:solidFill>
                  <a:srgbClr val="2DA2BF"/>
                </a:solidFill>
              </a:rPr>
              <a:t>TITRE DU POSTE | SOCIÉTÉ</a:t>
            </a:r>
          </a:p>
          <a:p>
            <a:pPr defTabSz="685800">
              <a:defRPr/>
            </a:pPr>
            <a:r>
              <a:rPr lang="fr-FR" sz="1000" dirty="0">
                <a:solidFill>
                  <a:schemeClr val="tx1">
                    <a:lumMod val="65000"/>
                    <a:lumOff val="35000"/>
                  </a:schemeClr>
                </a:solidFill>
                <a:latin typeface="+mj-lt"/>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solidFill>
                <a:schemeClr val="tx1">
                  <a:lumMod val="65000"/>
                  <a:lumOff val="35000"/>
                </a:schemeClr>
              </a:solidFill>
              <a:latin typeface="+mj-lt"/>
            </a:endParaRPr>
          </a:p>
          <a:p>
            <a:pPr defTabSz="685800">
              <a:defRPr/>
            </a:pPr>
            <a:endParaRPr lang="fr-FR" sz="1000" dirty="0">
              <a:solidFill>
                <a:schemeClr val="tx1">
                  <a:lumMod val="65000"/>
                  <a:lumOff val="35000"/>
                </a:schemeClr>
              </a:solidFill>
              <a:latin typeface="+mj-lt"/>
            </a:endParaRPr>
          </a:p>
          <a:p>
            <a:pPr defTabSz="685800">
              <a:defRPr/>
            </a:pPr>
            <a:r>
              <a:rPr lang="fr-FR" sz="1000" b="1" dirty="0">
                <a:solidFill>
                  <a:srgbClr val="2DA2BF"/>
                </a:solidFill>
              </a:rPr>
              <a:t>TITRE DU POSTE | SOCIÉTÉ</a:t>
            </a:r>
          </a:p>
          <a:p>
            <a:pPr defTabSz="685800">
              <a:defRPr/>
            </a:pPr>
            <a:r>
              <a:rPr lang="fr-FR" sz="1000" dirty="0">
                <a:solidFill>
                  <a:schemeClr val="tx1">
                    <a:lumMod val="65000"/>
                    <a:lumOff val="35000"/>
                  </a:schemeClr>
                </a:solidFill>
                <a:latin typeface="+mj-lt"/>
              </a:rPr>
              <a:t>Décrivez ici les fonctions que vous avez occupées. Décrivez également vos missions, le nombre de personnes que vous avez encadré et si vous le pouvez, </a:t>
            </a:r>
            <a:r>
              <a:rPr lang="fr-FR" sz="1000" dirty="0">
                <a:solidFill>
                  <a:schemeClr val="tx1">
                    <a:lumMod val="65000"/>
                    <a:lumOff val="35000"/>
                  </a:schemeClr>
                </a:solidFill>
              </a:rPr>
              <a:t>essayez </a:t>
            </a:r>
            <a:r>
              <a:rPr lang="fr-FR" sz="1000" dirty="0">
                <a:solidFill>
                  <a:schemeClr val="tx1">
                    <a:lumMod val="65000"/>
                    <a:lumOff val="35000"/>
                  </a:schemeClr>
                </a:solidFill>
                <a:latin typeface="+mj-lt"/>
              </a:rPr>
              <a:t>d’inscrire les résultats que vous avez obtenus, n’hésitez pas à les quantifier.</a:t>
            </a:r>
          </a:p>
          <a:p>
            <a:pPr defTabSz="685800">
              <a:defRPr/>
            </a:pPr>
            <a:endParaRPr lang="fr-FR" sz="1000" dirty="0">
              <a:solidFill>
                <a:schemeClr val="tx1">
                  <a:lumMod val="65000"/>
                  <a:lumOff val="35000"/>
                </a:schemeClr>
              </a:solidFill>
              <a:latin typeface="+mj-lt"/>
            </a:endParaRPr>
          </a:p>
          <a:p>
            <a:pPr defTabSz="685800">
              <a:defRPr/>
            </a:pPr>
            <a:endParaRPr lang="fr-FR" sz="1000" dirty="0">
              <a:solidFill>
                <a:schemeClr val="tx1">
                  <a:lumMod val="65000"/>
                  <a:lumOff val="35000"/>
                </a:schemeClr>
              </a:solidFill>
              <a:latin typeface="+mj-lt"/>
            </a:endParaRPr>
          </a:p>
          <a:p>
            <a:pPr defTabSz="685800">
              <a:defRPr/>
            </a:pPr>
            <a:r>
              <a:rPr lang="fr-FR" sz="1000" b="1" dirty="0">
                <a:solidFill>
                  <a:srgbClr val="2DA2BF"/>
                </a:solidFill>
              </a:rPr>
              <a:t>TITRE DU POSTE | SOCIÉTÉ</a:t>
            </a:r>
          </a:p>
          <a:p>
            <a:pPr defTabSz="685800">
              <a:defRPr/>
            </a:pPr>
            <a:r>
              <a:rPr lang="fr-FR" sz="1000" dirty="0">
                <a:solidFill>
                  <a:schemeClr val="tx1">
                    <a:lumMod val="65000"/>
                    <a:lumOff val="35000"/>
                  </a:schemeClr>
                </a:solidFill>
                <a:latin typeface="+mj-lt"/>
              </a:rPr>
              <a:t>Décrivez ici les fonctions que vous avez occupées. Décrivez également vos missions, le nombre de personnes que vous avez encadré et si vous le pouvez, </a:t>
            </a:r>
            <a:r>
              <a:rPr lang="fr-FR" sz="1000" dirty="0">
                <a:solidFill>
                  <a:schemeClr val="tx1">
                    <a:lumMod val="65000"/>
                    <a:lumOff val="35000"/>
                  </a:schemeClr>
                </a:solidFill>
              </a:rPr>
              <a:t>essayez </a:t>
            </a:r>
            <a:r>
              <a:rPr lang="fr-FR" sz="1000" dirty="0">
                <a:solidFill>
                  <a:schemeClr val="tx1">
                    <a:lumMod val="65000"/>
                    <a:lumOff val="35000"/>
                  </a:schemeClr>
                </a:solidFill>
                <a:latin typeface="+mj-lt"/>
              </a:rPr>
              <a:t>d’inscrire les résultats que vous avez obtenus, n’hésitez pas à les quantifier.</a:t>
            </a:r>
          </a:p>
        </p:txBody>
      </p:sp>
      <p:sp>
        <p:nvSpPr>
          <p:cNvPr id="61" name="Rectangle 60"/>
          <p:cNvSpPr/>
          <p:nvPr/>
        </p:nvSpPr>
        <p:spPr>
          <a:xfrm>
            <a:off x="3465" y="5593278"/>
            <a:ext cx="1861549" cy="2351314"/>
          </a:xfrm>
          <a:prstGeom prst="rect">
            <a:avLst/>
          </a:prstGeom>
          <a:pattFill prst="wdDnDiag">
            <a:fgClr>
              <a:schemeClr val="bg1">
                <a:lumMod val="95000"/>
              </a:schemeClr>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latin typeface="+mj-lt"/>
              <a:ea typeface="Arial" charset="0"/>
              <a:cs typeface="Arial" charset="0"/>
            </a:endParaRPr>
          </a:p>
        </p:txBody>
      </p:sp>
      <p:sp>
        <p:nvSpPr>
          <p:cNvPr id="62" name="Rectangle 61"/>
          <p:cNvSpPr/>
          <p:nvPr/>
        </p:nvSpPr>
        <p:spPr>
          <a:xfrm>
            <a:off x="358455" y="5823515"/>
            <a:ext cx="1050288" cy="307777"/>
          </a:xfrm>
          <a:prstGeom prst="rect">
            <a:avLst/>
          </a:prstGeom>
        </p:spPr>
        <p:txBody>
          <a:bodyPr wrap="none">
            <a:spAutoFit/>
          </a:bodyPr>
          <a:lstStyle/>
          <a:p>
            <a:r>
              <a:rPr lang="fr-FR" sz="1400" b="1" dirty="0">
                <a:solidFill>
                  <a:srgbClr val="2DA2BF"/>
                </a:solidFill>
              </a:rPr>
              <a:t>2012 - 2018</a:t>
            </a:r>
            <a:endParaRPr lang="fr-FR" sz="1400" dirty="0"/>
          </a:p>
        </p:txBody>
      </p:sp>
      <p:sp>
        <p:nvSpPr>
          <p:cNvPr id="63" name="Rectangle 62"/>
          <p:cNvSpPr/>
          <p:nvPr/>
        </p:nvSpPr>
        <p:spPr>
          <a:xfrm>
            <a:off x="399836" y="6682663"/>
            <a:ext cx="1050288" cy="307777"/>
          </a:xfrm>
          <a:prstGeom prst="rect">
            <a:avLst/>
          </a:prstGeom>
        </p:spPr>
        <p:txBody>
          <a:bodyPr wrap="none">
            <a:spAutoFit/>
          </a:bodyPr>
          <a:lstStyle/>
          <a:p>
            <a:r>
              <a:rPr lang="fr-FR" sz="1400" b="1" dirty="0">
                <a:solidFill>
                  <a:srgbClr val="2DA2BF"/>
                </a:solidFill>
              </a:rPr>
              <a:t>2012 - 2018</a:t>
            </a:r>
            <a:endParaRPr lang="fr-FR" sz="1400" dirty="0"/>
          </a:p>
        </p:txBody>
      </p:sp>
      <p:sp>
        <p:nvSpPr>
          <p:cNvPr id="64" name="Rectangle 63"/>
          <p:cNvSpPr/>
          <p:nvPr/>
        </p:nvSpPr>
        <p:spPr>
          <a:xfrm>
            <a:off x="409095" y="7476124"/>
            <a:ext cx="1050288" cy="307777"/>
          </a:xfrm>
          <a:prstGeom prst="rect">
            <a:avLst/>
          </a:prstGeom>
        </p:spPr>
        <p:txBody>
          <a:bodyPr wrap="none">
            <a:spAutoFit/>
          </a:bodyPr>
          <a:lstStyle/>
          <a:p>
            <a:r>
              <a:rPr lang="fr-FR" sz="1400" b="1" dirty="0">
                <a:solidFill>
                  <a:srgbClr val="2DA2BF"/>
                </a:solidFill>
              </a:rPr>
              <a:t>2012 - 2018</a:t>
            </a:r>
            <a:endParaRPr lang="fr-FR" sz="1400" dirty="0"/>
          </a:p>
        </p:txBody>
      </p:sp>
      <p:cxnSp>
        <p:nvCxnSpPr>
          <p:cNvPr id="66" name="Connecteur droit 65"/>
          <p:cNvCxnSpPr/>
          <p:nvPr/>
        </p:nvCxnSpPr>
        <p:spPr>
          <a:xfrm>
            <a:off x="2421556" y="4997513"/>
            <a:ext cx="32135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3464" y="8584547"/>
            <a:ext cx="1861549" cy="1234225"/>
          </a:xfrm>
          <a:prstGeom prst="rect">
            <a:avLst/>
          </a:prstGeom>
          <a:pattFill prst="wdDnDiag">
            <a:fgClr>
              <a:schemeClr val="bg1">
                <a:lumMod val="95000"/>
              </a:schemeClr>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latin typeface="+mj-lt"/>
              <a:ea typeface="Arial" charset="0"/>
              <a:cs typeface="Arial" charset="0"/>
            </a:endParaRPr>
          </a:p>
        </p:txBody>
      </p:sp>
      <p:sp>
        <p:nvSpPr>
          <p:cNvPr id="69" name="object 108"/>
          <p:cNvSpPr txBox="1"/>
          <p:nvPr/>
        </p:nvSpPr>
        <p:spPr>
          <a:xfrm>
            <a:off x="2082032" y="8587667"/>
            <a:ext cx="2304592" cy="1231106"/>
          </a:xfrm>
          <a:prstGeom prst="rect">
            <a:avLst/>
          </a:prstGeom>
        </p:spPr>
        <p:txBody>
          <a:bodyPr vert="horz" wrap="square" lIns="0" tIns="0" rIns="0" bIns="0" rtlCol="0">
            <a:spAutoFit/>
          </a:bodyPr>
          <a:lstStyle/>
          <a:p>
            <a:pPr defTabSz="685800">
              <a:defRPr/>
            </a:pPr>
            <a:r>
              <a:rPr lang="fr-FR" sz="1000" b="1" dirty="0">
                <a:solidFill>
                  <a:srgbClr val="2DA2BF"/>
                </a:solidFill>
                <a:latin typeface="+mj-lt"/>
              </a:rPr>
              <a:t>DIPLÔME – UNIVERSITÉ</a:t>
            </a:r>
          </a:p>
          <a:p>
            <a:pPr defTabSz="685800">
              <a:defRPr/>
            </a:pPr>
            <a:r>
              <a:rPr lang="fr-FR" sz="1000" dirty="0">
                <a:solidFill>
                  <a:schemeClr val="tx1">
                    <a:lumMod val="65000"/>
                    <a:lumOff val="35000"/>
                  </a:schemeClr>
                </a:solidFill>
                <a:latin typeface="+mj-lt"/>
              </a:rPr>
              <a:t>Décrivez en une ligne les objectifs et les spécialités de cette formation.</a:t>
            </a:r>
            <a:br>
              <a:rPr lang="fr-FR" sz="1000" dirty="0">
                <a:solidFill>
                  <a:schemeClr val="tx1">
                    <a:lumMod val="65000"/>
                    <a:lumOff val="35000"/>
                  </a:schemeClr>
                </a:solidFill>
                <a:latin typeface="+mj-lt"/>
              </a:rPr>
            </a:br>
            <a:endParaRPr lang="fr-FR" sz="1000" dirty="0">
              <a:solidFill>
                <a:schemeClr val="tx1">
                  <a:lumMod val="65000"/>
                  <a:lumOff val="35000"/>
                </a:schemeClr>
              </a:solidFill>
              <a:latin typeface="+mj-lt"/>
            </a:endParaRPr>
          </a:p>
          <a:p>
            <a:pPr defTabSz="685800">
              <a:defRPr/>
            </a:pPr>
            <a:endParaRPr lang="fr-FR" sz="1000" dirty="0">
              <a:solidFill>
                <a:schemeClr val="tx1">
                  <a:lumMod val="65000"/>
                  <a:lumOff val="35000"/>
                </a:schemeClr>
              </a:solidFill>
              <a:latin typeface="+mj-lt"/>
            </a:endParaRPr>
          </a:p>
          <a:p>
            <a:pPr defTabSz="685800">
              <a:defRPr/>
            </a:pPr>
            <a:r>
              <a:rPr lang="fr-FR" sz="1000" b="1" dirty="0">
                <a:solidFill>
                  <a:srgbClr val="2DA2BF"/>
                </a:solidFill>
                <a:latin typeface="+mj-lt"/>
              </a:rPr>
              <a:t>DIPLÔME – UNIVERSITÉ</a:t>
            </a:r>
          </a:p>
          <a:p>
            <a:pPr defTabSz="685800">
              <a:defRPr/>
            </a:pPr>
            <a:r>
              <a:rPr lang="fr-FR" sz="1000" dirty="0">
                <a:solidFill>
                  <a:schemeClr val="tx1">
                    <a:lumMod val="65000"/>
                    <a:lumOff val="35000"/>
                  </a:schemeClr>
                </a:solidFill>
                <a:latin typeface="+mj-lt"/>
              </a:rPr>
              <a:t>Décrivez en une ligne les objectifs et les spécialités de cette formation.</a:t>
            </a:r>
          </a:p>
        </p:txBody>
      </p:sp>
      <p:sp>
        <p:nvSpPr>
          <p:cNvPr id="71" name="Rectangle 70"/>
          <p:cNvSpPr/>
          <p:nvPr/>
        </p:nvSpPr>
        <p:spPr>
          <a:xfrm>
            <a:off x="608522" y="8755895"/>
            <a:ext cx="550151" cy="307777"/>
          </a:xfrm>
          <a:prstGeom prst="rect">
            <a:avLst/>
          </a:prstGeom>
        </p:spPr>
        <p:txBody>
          <a:bodyPr wrap="none">
            <a:spAutoFit/>
          </a:bodyPr>
          <a:lstStyle/>
          <a:p>
            <a:r>
              <a:rPr lang="fr-FR" sz="1400" b="1">
                <a:solidFill>
                  <a:srgbClr val="2DA2BF"/>
                </a:solidFill>
              </a:rPr>
              <a:t>2012</a:t>
            </a:r>
            <a:endParaRPr lang="fr-FR" sz="1400" dirty="0"/>
          </a:p>
        </p:txBody>
      </p:sp>
      <p:sp>
        <p:nvSpPr>
          <p:cNvPr id="72" name="Rectangle 71"/>
          <p:cNvSpPr/>
          <p:nvPr/>
        </p:nvSpPr>
        <p:spPr>
          <a:xfrm>
            <a:off x="649903" y="9344139"/>
            <a:ext cx="550151" cy="307777"/>
          </a:xfrm>
          <a:prstGeom prst="rect">
            <a:avLst/>
          </a:prstGeom>
        </p:spPr>
        <p:txBody>
          <a:bodyPr wrap="none">
            <a:spAutoFit/>
          </a:bodyPr>
          <a:lstStyle/>
          <a:p>
            <a:r>
              <a:rPr lang="fr-FR" sz="1400" b="1">
                <a:solidFill>
                  <a:srgbClr val="2DA2BF"/>
                </a:solidFill>
              </a:rPr>
              <a:t>2012</a:t>
            </a:r>
            <a:endParaRPr lang="fr-FR" sz="1400" dirty="0"/>
          </a:p>
        </p:txBody>
      </p:sp>
      <p:cxnSp>
        <p:nvCxnSpPr>
          <p:cNvPr id="73" name="Connecteur droit 72"/>
          <p:cNvCxnSpPr/>
          <p:nvPr/>
        </p:nvCxnSpPr>
        <p:spPr>
          <a:xfrm flipH="1">
            <a:off x="4388278" y="8584548"/>
            <a:ext cx="11706" cy="147385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219771" y="8184484"/>
            <a:ext cx="987771" cy="338554"/>
          </a:xfrm>
          <a:prstGeom prst="rect">
            <a:avLst/>
          </a:prstGeom>
        </p:spPr>
        <p:txBody>
          <a:bodyPr wrap="none">
            <a:spAutoFit/>
          </a:bodyPr>
          <a:lstStyle/>
          <a:p>
            <a:r>
              <a:rPr lang="en-US" sz="1600" dirty="0">
                <a:latin typeface="Antonio" charset="0"/>
                <a:ea typeface="Antonio" charset="0"/>
                <a:cs typeface="Antonio" charset="0"/>
              </a:rPr>
              <a:t>FORMATION</a:t>
            </a:r>
            <a:endParaRPr lang="fr-FR" sz="1600" dirty="0"/>
          </a:p>
        </p:txBody>
      </p:sp>
      <p:sp>
        <p:nvSpPr>
          <p:cNvPr id="76" name="Text Placeholder 9"/>
          <p:cNvSpPr txBox="1">
            <a:spLocks/>
          </p:cNvSpPr>
          <p:nvPr/>
        </p:nvSpPr>
        <p:spPr>
          <a:xfrm>
            <a:off x="4702814" y="8308627"/>
            <a:ext cx="1893096" cy="275920"/>
          </a:xfrm>
          <a:prstGeom prst="rect">
            <a:avLst/>
          </a:prstGeom>
        </p:spPr>
        <p:txBody>
          <a:bodyPr lIns="0" tIns="0" rIns="0" bIns="0"/>
          <a:lstStyle/>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a:latin typeface="Antonio" charset="0"/>
                <a:ea typeface="Antonio" charset="0"/>
                <a:cs typeface="Antonio" charset="0"/>
              </a:rPr>
              <a:t>LANGUES</a:t>
            </a:r>
            <a:endParaRPr kumimoji="0" lang="en-US" sz="1600" b="0" i="0" u="none" strike="noStrike" kern="1200" cap="none" spc="0" normalizeH="0" baseline="0" noProof="0" dirty="0">
              <a:ln>
                <a:noFill/>
              </a:ln>
              <a:effectLst/>
              <a:uLnTx/>
              <a:uFillTx/>
              <a:latin typeface="Antonio" charset="0"/>
              <a:ea typeface="Antonio" charset="0"/>
              <a:cs typeface="Antonio" charset="0"/>
            </a:endParaRPr>
          </a:p>
        </p:txBody>
      </p:sp>
      <p:sp>
        <p:nvSpPr>
          <p:cNvPr id="77" name="Oval 477"/>
          <p:cNvSpPr/>
          <p:nvPr/>
        </p:nvSpPr>
        <p:spPr>
          <a:xfrm>
            <a:off x="6013212" y="876283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478"/>
          <p:cNvSpPr/>
          <p:nvPr/>
        </p:nvSpPr>
        <p:spPr>
          <a:xfrm>
            <a:off x="6165612" y="876283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479"/>
          <p:cNvSpPr/>
          <p:nvPr/>
        </p:nvSpPr>
        <p:spPr>
          <a:xfrm>
            <a:off x="6318012" y="876283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480"/>
          <p:cNvSpPr/>
          <p:nvPr/>
        </p:nvSpPr>
        <p:spPr>
          <a:xfrm>
            <a:off x="6470412" y="876283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481"/>
          <p:cNvSpPr/>
          <p:nvPr/>
        </p:nvSpPr>
        <p:spPr>
          <a:xfrm>
            <a:off x="6622812" y="876283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482"/>
          <p:cNvSpPr/>
          <p:nvPr/>
        </p:nvSpPr>
        <p:spPr>
          <a:xfrm>
            <a:off x="6775212" y="876283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483"/>
          <p:cNvSpPr/>
          <p:nvPr/>
        </p:nvSpPr>
        <p:spPr>
          <a:xfrm>
            <a:off x="6927612" y="876283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484"/>
          <p:cNvSpPr/>
          <p:nvPr/>
        </p:nvSpPr>
        <p:spPr>
          <a:xfrm>
            <a:off x="7080012" y="8762839"/>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485"/>
          <p:cNvSpPr/>
          <p:nvPr/>
        </p:nvSpPr>
        <p:spPr>
          <a:xfrm>
            <a:off x="6013212" y="906867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486"/>
          <p:cNvSpPr/>
          <p:nvPr/>
        </p:nvSpPr>
        <p:spPr>
          <a:xfrm>
            <a:off x="6165612" y="906867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487"/>
          <p:cNvSpPr/>
          <p:nvPr/>
        </p:nvSpPr>
        <p:spPr>
          <a:xfrm>
            <a:off x="6318012" y="906867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488"/>
          <p:cNvSpPr/>
          <p:nvPr/>
        </p:nvSpPr>
        <p:spPr>
          <a:xfrm>
            <a:off x="6470412" y="906867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489"/>
          <p:cNvSpPr/>
          <p:nvPr/>
        </p:nvSpPr>
        <p:spPr>
          <a:xfrm>
            <a:off x="6622812" y="906867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490"/>
          <p:cNvSpPr/>
          <p:nvPr/>
        </p:nvSpPr>
        <p:spPr>
          <a:xfrm>
            <a:off x="6775212" y="906867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491"/>
          <p:cNvSpPr/>
          <p:nvPr/>
        </p:nvSpPr>
        <p:spPr>
          <a:xfrm>
            <a:off x="6927612" y="9068678"/>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492"/>
          <p:cNvSpPr/>
          <p:nvPr/>
        </p:nvSpPr>
        <p:spPr>
          <a:xfrm>
            <a:off x="7080012" y="9068678"/>
            <a:ext cx="152400" cy="152400"/>
          </a:xfrm>
          <a:prstGeom prst="ellipse">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Placeholder 40"/>
          <p:cNvSpPr txBox="1">
            <a:spLocks/>
          </p:cNvSpPr>
          <p:nvPr/>
        </p:nvSpPr>
        <p:spPr>
          <a:xfrm>
            <a:off x="4686643" y="8682272"/>
            <a:ext cx="1313209" cy="969644"/>
          </a:xfrm>
          <a:prstGeom prst="rect">
            <a:avLst/>
          </a:prstGeom>
        </p:spPr>
        <p:txBody>
          <a:bodyPr lIns="0" tIns="0" rIns="0" bIns="0"/>
          <a:lstStyle/>
          <a:p>
            <a:pPr marL="342900" marR="0" lvl="0" indent="-342900" algn="l" defTabSz="914400" rtl="0" eaLnBrk="1" fontAlgn="auto" latinLnBrk="0" hangingPunct="1">
              <a:lnSpc>
                <a:spcPct val="150000"/>
              </a:lnSpc>
              <a:spcBef>
                <a:spcPct val="20000"/>
              </a:spcBef>
              <a:spcAft>
                <a:spcPts val="0"/>
              </a:spcAft>
              <a:buClrTx/>
              <a:buSzTx/>
              <a:tabLst/>
              <a:defRPr/>
            </a:pPr>
            <a:r>
              <a:rPr lang="sv-SE" sz="1200" dirty="0" err="1">
                <a:latin typeface="Calibri" pitchFamily="34" charset="0"/>
                <a:cs typeface="Calibri" pitchFamily="34" charset="0"/>
              </a:rPr>
              <a:t>Allemand</a:t>
            </a:r>
            <a:endParaRPr lang="sv-SE" sz="1200" dirty="0">
              <a:latin typeface="Calibri" pitchFamily="34" charset="0"/>
              <a:cs typeface="Calibri" pitchFamily="34" charset="0"/>
            </a:endParaRPr>
          </a:p>
          <a:p>
            <a:pPr marL="342900" marR="0" lvl="0" indent="-342900" algn="l" defTabSz="914400" rtl="0" eaLnBrk="1" fontAlgn="auto" latinLnBrk="0" hangingPunct="1">
              <a:lnSpc>
                <a:spcPct val="150000"/>
              </a:lnSpc>
              <a:spcBef>
                <a:spcPct val="20000"/>
              </a:spcBef>
              <a:spcAft>
                <a:spcPts val="0"/>
              </a:spcAft>
              <a:buClrTx/>
              <a:buSzTx/>
              <a:tabLst/>
              <a:defRPr/>
            </a:pPr>
            <a:r>
              <a:rPr kumimoji="0" lang="sv-SE" sz="1200" b="0" i="0" u="none" strike="noStrike" kern="1200" cap="none" spc="0" normalizeH="0" baseline="0" noProof="0" dirty="0">
                <a:ln>
                  <a:noFill/>
                </a:ln>
                <a:solidFill>
                  <a:schemeClr val="tx1"/>
                </a:solidFill>
                <a:effectLst/>
                <a:uLnTx/>
                <a:uFillTx/>
                <a:latin typeface="Calibri" pitchFamily="34" charset="0"/>
                <a:cs typeface="Calibri" pitchFamily="34" charset="0"/>
              </a:rPr>
              <a:t>Italien</a:t>
            </a:r>
          </a:p>
          <a:p>
            <a:pPr marL="342900" marR="0" lvl="0" indent="-342900" algn="l" defTabSz="914400" rtl="0" eaLnBrk="1" fontAlgn="auto" latinLnBrk="0" hangingPunct="1">
              <a:lnSpc>
                <a:spcPct val="150000"/>
              </a:lnSpc>
              <a:spcBef>
                <a:spcPct val="20000"/>
              </a:spcBef>
              <a:spcAft>
                <a:spcPts val="0"/>
              </a:spcAft>
              <a:buClrTx/>
              <a:buSzTx/>
              <a:tabLst/>
              <a:defRPr/>
            </a:pPr>
            <a:r>
              <a:rPr lang="sv-SE" sz="1200" dirty="0" err="1">
                <a:latin typeface="Calibri" pitchFamily="34" charset="0"/>
                <a:cs typeface="Calibri" pitchFamily="34" charset="0"/>
              </a:rPr>
              <a:t>Espagnol</a:t>
            </a:r>
            <a:endParaRPr kumimoji="0" lang="sv-SE" sz="1200" b="0" i="0" u="none" strike="noStrike" kern="1200" cap="none" spc="0" normalizeH="0" noProof="0" dirty="0">
              <a:ln>
                <a:noFill/>
              </a:ln>
              <a:solidFill>
                <a:schemeClr val="tx1"/>
              </a:solidFill>
              <a:effectLst/>
              <a:uLnTx/>
              <a:uFillTx/>
              <a:latin typeface="Calibri" pitchFamily="34" charset="0"/>
              <a:cs typeface="Calibri" pitchFamily="34" charset="0"/>
            </a:endParaRPr>
          </a:p>
        </p:txBody>
      </p:sp>
      <p:sp>
        <p:nvSpPr>
          <p:cNvPr id="95" name="Oval 485"/>
          <p:cNvSpPr/>
          <p:nvPr/>
        </p:nvSpPr>
        <p:spPr>
          <a:xfrm>
            <a:off x="6013212" y="9374517"/>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486"/>
          <p:cNvSpPr/>
          <p:nvPr/>
        </p:nvSpPr>
        <p:spPr>
          <a:xfrm>
            <a:off x="6165612" y="9374517"/>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487"/>
          <p:cNvSpPr/>
          <p:nvPr/>
        </p:nvSpPr>
        <p:spPr>
          <a:xfrm>
            <a:off x="6318012" y="9374517"/>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488"/>
          <p:cNvSpPr/>
          <p:nvPr/>
        </p:nvSpPr>
        <p:spPr>
          <a:xfrm>
            <a:off x="6470412" y="9374517"/>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489"/>
          <p:cNvSpPr/>
          <p:nvPr/>
        </p:nvSpPr>
        <p:spPr>
          <a:xfrm>
            <a:off x="6622812" y="9374517"/>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490"/>
          <p:cNvSpPr/>
          <p:nvPr/>
        </p:nvSpPr>
        <p:spPr>
          <a:xfrm>
            <a:off x="6775212" y="9374517"/>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491"/>
          <p:cNvSpPr/>
          <p:nvPr/>
        </p:nvSpPr>
        <p:spPr>
          <a:xfrm>
            <a:off x="6927612" y="9374517"/>
            <a:ext cx="152400" cy="152400"/>
          </a:xfrm>
          <a:prstGeom prst="ellipse">
            <a:avLst/>
          </a:prstGeom>
          <a:solidFill>
            <a:srgbClr val="2DA2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492"/>
          <p:cNvSpPr/>
          <p:nvPr/>
        </p:nvSpPr>
        <p:spPr>
          <a:xfrm>
            <a:off x="7080012" y="9374517"/>
            <a:ext cx="152400" cy="152400"/>
          </a:xfrm>
          <a:prstGeom prst="ellipse">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2" y="10186365"/>
            <a:ext cx="7559675" cy="494718"/>
          </a:xfrm>
          <a:prstGeom prst="rect">
            <a:avLst/>
          </a:prstGeom>
          <a:solidFill>
            <a:srgbClr val="2DA2B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Tree>
    <p:extLst>
      <p:ext uri="{BB962C8B-B14F-4D97-AF65-F5344CB8AC3E}">
        <p14:creationId xmlns:p14="http://schemas.microsoft.com/office/powerpoint/2010/main" val="742075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64570715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TotalTime>
  <Words>632</Words>
  <Application>Microsoft Macintosh PowerPoint</Application>
  <PresentationFormat>Personnalisé</PresentationFormat>
  <Paragraphs>80</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Antonio</vt:lpstr>
      <vt:lpstr>Arial</vt:lpstr>
      <vt:lpstr>Calibri</vt:lpstr>
      <vt:lpstr>Calibri Light</vt:lpstr>
      <vt:lpstr>Lato</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48</cp:revision>
  <dcterms:created xsi:type="dcterms:W3CDTF">2017-12-01T13:45:18Z</dcterms:created>
  <dcterms:modified xsi:type="dcterms:W3CDTF">2022-08-03T10:34:20Z</dcterms:modified>
</cp:coreProperties>
</file>