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4E2F"/>
    <a:srgbClr val="333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1"/>
    <p:restoredTop sz="94631"/>
  </p:normalViewPr>
  <p:slideViewPr>
    <p:cSldViewPr snapToGrid="0" snapToObjects="1">
      <p:cViewPr varScale="1">
        <p:scale>
          <a:sx n="82" d="100"/>
          <a:sy n="82" d="100"/>
        </p:scale>
        <p:origin x="36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B1732C6-C897-5A4F-8B16-A3ABBCB7969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B1732C6-C897-5A4F-8B16-A3ABBCB79692}"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1732C6-C897-5A4F-8B16-A3ABBCB79692}"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B1732C6-C897-5A4F-8B16-A3ABBCB79692}"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EB1732C6-C897-5A4F-8B16-A3ABBCB79692}"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1732C6-C897-5A4F-8B16-A3ABBCB79692}"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1732C6-C897-5A4F-8B16-A3ABBCB79692}"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B1732C6-C897-5A4F-8B16-A3ABBCB79692}"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D001025-53A3-6648-B924-C11AF54CBFD8}"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B1732C6-C897-5A4F-8B16-A3ABBCB79692}"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BD001025-53A3-6648-B924-C11AF54CBFD8}" type="slidenum">
              <a:rPr lang="fr-FR" smtClean="0"/>
              <a:t>‹N°›</a:t>
            </a:fld>
            <a:endParaRPr lang="fr-FR"/>
          </a:p>
        </p:txBody>
      </p:sp>
    </p:spTree>
    <p:extLst>
      <p:ext uri="{BB962C8B-B14F-4D97-AF65-F5344CB8AC3E}">
        <p14:creationId xmlns:p14="http://schemas.microsoft.com/office/powerpoint/2010/main" val="163353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emf"/><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742739" cy="106918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5235186" y="9787"/>
            <a:ext cx="2331459" cy="10691813"/>
          </a:xfrm>
          <a:prstGeom prst="rect">
            <a:avLst/>
          </a:prstGeom>
          <a:solidFill>
            <a:srgbClr val="333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7" name="Image 6"/>
          <p:cNvPicPr>
            <a:picLocks noChangeAspect="1"/>
          </p:cNvPicPr>
          <p:nvPr/>
        </p:nvPicPr>
        <p:blipFill rotWithShape="1">
          <a:blip r:embed="rId2">
            <a:extLst>
              <a:ext uri="{28A0092B-C50C-407E-A947-70E740481C1C}">
                <a14:useLocalDpi xmlns:a14="http://schemas.microsoft.com/office/drawing/2010/main" val="0"/>
              </a:ext>
            </a:extLst>
          </a:blip>
          <a:srcRect l="18909" r="14365"/>
          <a:stretch/>
        </p:blipFill>
        <p:spPr>
          <a:xfrm>
            <a:off x="247426" y="273460"/>
            <a:ext cx="1194099" cy="1194447"/>
          </a:xfrm>
          <a:prstGeom prst="ellipse">
            <a:avLst/>
          </a:prstGeom>
          <a:ln w="28575">
            <a:solidFill>
              <a:srgbClr val="333F4F"/>
            </a:solidFill>
          </a:ln>
        </p:spPr>
      </p:pic>
      <p:sp>
        <p:nvSpPr>
          <p:cNvPr id="6" name="TextBox 22"/>
          <p:cNvSpPr txBox="1"/>
          <p:nvPr/>
        </p:nvSpPr>
        <p:spPr>
          <a:xfrm>
            <a:off x="132085" y="3323976"/>
            <a:ext cx="1481562" cy="3139321"/>
          </a:xfrm>
          <a:prstGeom prst="rect">
            <a:avLst/>
          </a:prstGeom>
          <a:noFill/>
        </p:spPr>
        <p:txBody>
          <a:bodyPr wrap="square" rtlCol="0">
            <a:spAutoFit/>
          </a:bodyPr>
          <a:lstStyle/>
          <a:p>
            <a:pPr algn="ctr" defTabSz="685800">
              <a:defRPr/>
            </a:pPr>
            <a:r>
              <a:rPr lang="fr-FR" sz="1100" dirty="0">
                <a:solidFill>
                  <a:srgbClr val="333F4F"/>
                </a:solidFill>
                <a:latin typeface="+mj-lt"/>
                <a:ea typeface="Antonio" charset="0"/>
                <a:cs typeface="Antonio" charset="0"/>
              </a:rPr>
              <a:t>Décrivez en quelques lignes vos compétences clés pour le poste et vos objectifs de carrière. Vous pouvez les mettre en forme à l’aide de puces ou les laisser sous forme de texte plein.  Cet espace peut servir de début d’introduction à votre lettre de motivation soyez précis, imaginatif et mettez en valeur votre potentiel professionnel.</a:t>
            </a:r>
          </a:p>
        </p:txBody>
      </p:sp>
      <p:sp>
        <p:nvSpPr>
          <p:cNvPr id="8" name="ZoneTexte 7"/>
          <p:cNvSpPr txBox="1"/>
          <p:nvPr/>
        </p:nvSpPr>
        <p:spPr>
          <a:xfrm>
            <a:off x="132085" y="1545846"/>
            <a:ext cx="1424780" cy="553998"/>
          </a:xfrm>
          <a:prstGeom prst="rect">
            <a:avLst/>
          </a:prstGeom>
          <a:noFill/>
        </p:spPr>
        <p:txBody>
          <a:bodyPr wrap="square" rtlCol="0">
            <a:spAutoFit/>
          </a:bodyPr>
          <a:lstStyle/>
          <a:p>
            <a:pPr algn="ctr"/>
            <a:r>
              <a:rPr lang="fr-FR" sz="1400" dirty="0">
                <a:solidFill>
                  <a:srgbClr val="333F4F"/>
                </a:solidFill>
              </a:rPr>
              <a:t>Mathieu</a:t>
            </a:r>
          </a:p>
          <a:p>
            <a:pPr algn="ctr"/>
            <a:r>
              <a:rPr lang="fr-FR" sz="1600" b="1" dirty="0">
                <a:solidFill>
                  <a:srgbClr val="333F4F"/>
                </a:solidFill>
              </a:rPr>
              <a:t>MOUSNIERA</a:t>
            </a:r>
          </a:p>
        </p:txBody>
      </p:sp>
      <p:sp>
        <p:nvSpPr>
          <p:cNvPr id="9" name="Rectangle 8"/>
          <p:cNvSpPr/>
          <p:nvPr/>
        </p:nvSpPr>
        <p:spPr>
          <a:xfrm>
            <a:off x="278752" y="2935231"/>
            <a:ext cx="1064459" cy="338554"/>
          </a:xfrm>
          <a:prstGeom prst="rect">
            <a:avLst/>
          </a:prstGeom>
        </p:spPr>
        <p:txBody>
          <a:bodyPr wrap="none">
            <a:spAutoFit/>
          </a:bodyPr>
          <a:lstStyle/>
          <a:p>
            <a:r>
              <a:rPr lang="fr-FR" sz="1600" dirty="0">
                <a:latin typeface="+mj-lt"/>
              </a:rPr>
              <a:t>A PROPOS</a:t>
            </a:r>
          </a:p>
        </p:txBody>
      </p:sp>
      <p:pic>
        <p:nvPicPr>
          <p:cNvPr id="10"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53017" y="273460"/>
            <a:ext cx="487632" cy="487632"/>
          </a:xfrm>
          <a:prstGeom prst="rect">
            <a:avLst/>
          </a:prstGeom>
        </p:spPr>
      </p:pic>
      <p:sp>
        <p:nvSpPr>
          <p:cNvPr id="11" name="Rectangle 10"/>
          <p:cNvSpPr/>
          <p:nvPr/>
        </p:nvSpPr>
        <p:spPr>
          <a:xfrm>
            <a:off x="5467633" y="761092"/>
            <a:ext cx="1852623" cy="338554"/>
          </a:xfrm>
          <a:prstGeom prst="rect">
            <a:avLst/>
          </a:prstGeom>
        </p:spPr>
        <p:txBody>
          <a:bodyPr wrap="none">
            <a:spAutoFit/>
          </a:bodyPr>
          <a:lstStyle/>
          <a:p>
            <a:r>
              <a:rPr lang="fr-FR" sz="1600" dirty="0">
                <a:solidFill>
                  <a:schemeClr val="bg1"/>
                </a:solidFill>
                <a:latin typeface="+mj-lt"/>
              </a:rPr>
              <a:t>MES COMPETENCES</a:t>
            </a:r>
          </a:p>
        </p:txBody>
      </p:sp>
      <p:pic>
        <p:nvPicPr>
          <p:cNvPr id="12" name="Picture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08142" y="131064"/>
            <a:ext cx="459920" cy="459920"/>
          </a:xfrm>
          <a:prstGeom prst="rect">
            <a:avLst/>
          </a:prstGeom>
        </p:spPr>
      </p:pic>
      <p:sp>
        <p:nvSpPr>
          <p:cNvPr id="13" name="Rectangle 12"/>
          <p:cNvSpPr/>
          <p:nvPr/>
        </p:nvSpPr>
        <p:spPr>
          <a:xfrm>
            <a:off x="2589091" y="191747"/>
            <a:ext cx="1196161" cy="338554"/>
          </a:xfrm>
          <a:prstGeom prst="rect">
            <a:avLst/>
          </a:prstGeom>
        </p:spPr>
        <p:txBody>
          <a:bodyPr wrap="none">
            <a:spAutoFit/>
          </a:bodyPr>
          <a:lstStyle/>
          <a:p>
            <a:r>
              <a:rPr lang="fr-FR" sz="1600" dirty="0">
                <a:latin typeface="+mj-lt"/>
              </a:rPr>
              <a:t>EXPERIENCE</a:t>
            </a:r>
          </a:p>
        </p:txBody>
      </p:sp>
      <p:pic>
        <p:nvPicPr>
          <p:cNvPr id="14" name="Picture 6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38861" y="7975123"/>
            <a:ext cx="418105" cy="418105"/>
          </a:xfrm>
          <a:prstGeom prst="rect">
            <a:avLst/>
          </a:prstGeom>
        </p:spPr>
      </p:pic>
      <p:sp>
        <p:nvSpPr>
          <p:cNvPr id="15" name="Rectangle 14"/>
          <p:cNvSpPr/>
          <p:nvPr/>
        </p:nvSpPr>
        <p:spPr>
          <a:xfrm>
            <a:off x="2576524" y="8014898"/>
            <a:ext cx="1208729" cy="338554"/>
          </a:xfrm>
          <a:prstGeom prst="rect">
            <a:avLst/>
          </a:prstGeom>
        </p:spPr>
        <p:txBody>
          <a:bodyPr wrap="none">
            <a:spAutoFit/>
          </a:bodyPr>
          <a:lstStyle/>
          <a:p>
            <a:r>
              <a:rPr lang="fr-FR" sz="1600" dirty="0">
                <a:latin typeface="+mj-lt"/>
              </a:rPr>
              <a:t>FORMATION</a:t>
            </a:r>
          </a:p>
        </p:txBody>
      </p:sp>
      <p:sp>
        <p:nvSpPr>
          <p:cNvPr id="16" name="TextBox 185"/>
          <p:cNvSpPr txBox="1"/>
          <p:nvPr/>
        </p:nvSpPr>
        <p:spPr>
          <a:xfrm>
            <a:off x="1932599" y="728288"/>
            <a:ext cx="3122634" cy="7455887"/>
          </a:xfrm>
          <a:prstGeom prst="rect">
            <a:avLst/>
          </a:prstGeom>
          <a:noFill/>
        </p:spPr>
        <p:txBody>
          <a:bodyPr wrap="square" rtlCol="0">
            <a:spAutoFit/>
          </a:bodyPr>
          <a:lstStyle/>
          <a:p>
            <a:r>
              <a:rPr lang="en-US" sz="1100" b="1" dirty="0">
                <a:solidFill>
                  <a:schemeClr val="bg1">
                    <a:lumMod val="50000"/>
                  </a:schemeClr>
                </a:solidFill>
              </a:rPr>
              <a:t>Paris, France </a:t>
            </a:r>
            <a:r>
              <a:rPr lang="en-US" sz="1100" b="1" dirty="0">
                <a:solidFill>
                  <a:schemeClr val="tx1">
                    <a:lumMod val="65000"/>
                    <a:lumOff val="35000"/>
                  </a:schemeClr>
                </a:solidFill>
              </a:rPr>
              <a:t>2010-2012</a:t>
            </a:r>
          </a:p>
          <a:p>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US" sz="1100" b="1" dirty="0">
                <a:solidFill>
                  <a:schemeClr val="bg1">
                    <a:lumMod val="50000"/>
                  </a:schemeClr>
                </a:solidFill>
              </a:rPr>
              <a:t>Paris, France </a:t>
            </a:r>
            <a:r>
              <a:rPr lang="en-US" sz="1100" b="1" dirty="0">
                <a:solidFill>
                  <a:schemeClr val="tx1">
                    <a:lumMod val="65000"/>
                    <a:lumOff val="35000"/>
                  </a:schemeClr>
                </a:solidFill>
              </a:rPr>
              <a:t>2010-2012</a:t>
            </a:r>
          </a:p>
          <a:p>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US" sz="1100" b="1" dirty="0">
                <a:solidFill>
                  <a:schemeClr val="bg1">
                    <a:lumMod val="50000"/>
                  </a:schemeClr>
                </a:solidFill>
              </a:rPr>
              <a:t>Paris, France </a:t>
            </a:r>
            <a:r>
              <a:rPr lang="en-US" sz="1100" b="1" dirty="0">
                <a:solidFill>
                  <a:schemeClr val="tx1">
                    <a:lumMod val="65000"/>
                    <a:lumOff val="35000"/>
                  </a:schemeClr>
                </a:solidFill>
              </a:rPr>
              <a:t>2010-2012</a:t>
            </a:r>
          </a:p>
          <a:p>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US" sz="1100" b="1" dirty="0">
                <a:solidFill>
                  <a:schemeClr val="bg1">
                    <a:lumMod val="50000"/>
                  </a:schemeClr>
                </a:solidFill>
              </a:rPr>
              <a:t>Paris, France </a:t>
            </a:r>
            <a:r>
              <a:rPr lang="en-US" sz="1100" b="1" dirty="0">
                <a:solidFill>
                  <a:schemeClr val="tx1">
                    <a:lumMod val="65000"/>
                    <a:lumOff val="35000"/>
                  </a:schemeClr>
                </a:solidFill>
              </a:rPr>
              <a:t>2010-2012</a:t>
            </a:r>
          </a:p>
          <a:p>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r>
              <a:rPr lang="en-US" sz="1100" b="1" dirty="0">
                <a:solidFill>
                  <a:schemeClr val="bg1">
                    <a:lumMod val="50000"/>
                  </a:schemeClr>
                </a:solidFill>
              </a:rPr>
              <a:t>Paris, France </a:t>
            </a:r>
            <a:r>
              <a:rPr lang="en-US" sz="1100" b="1" dirty="0">
                <a:solidFill>
                  <a:schemeClr val="tx1">
                    <a:lumMod val="65000"/>
                    <a:lumOff val="35000"/>
                  </a:schemeClr>
                </a:solidFill>
              </a:rPr>
              <a:t>2010-2012</a:t>
            </a:r>
          </a:p>
          <a:p>
            <a:r>
              <a:rPr lang="en-US" sz="1100" b="1" dirty="0">
                <a:solidFill>
                  <a:schemeClr val="tx1">
                    <a:lumMod val="65000"/>
                    <a:lumOff val="35000"/>
                  </a:schemeClr>
                </a:solidFill>
              </a:rPr>
              <a:t>Poste </a:t>
            </a:r>
            <a:r>
              <a:rPr lang="en-US" sz="1100" b="1" dirty="0">
                <a:solidFill>
                  <a:schemeClr val="tx1">
                    <a:lumMod val="65000"/>
                    <a:lumOff val="35000"/>
                  </a:schemeClr>
                </a:solidFill>
                <a:sym typeface="Wingdings"/>
              </a:rPr>
              <a:t>  Nom de la </a:t>
            </a:r>
            <a:r>
              <a:rPr lang="en-US" sz="1100" b="1" dirty="0" err="1">
                <a:solidFill>
                  <a:schemeClr val="tx1">
                    <a:lumMod val="65000"/>
                    <a:lumOff val="35000"/>
                  </a:schemeClr>
                </a:solidFill>
                <a:sym typeface="Wingdings"/>
              </a:rPr>
              <a:t>société</a:t>
            </a:r>
            <a:endParaRPr lang="en-US" sz="1100" b="1" dirty="0">
              <a:solidFill>
                <a:schemeClr val="tx1">
                  <a:lumMod val="65000"/>
                  <a:lumOff val="35000"/>
                </a:schemeClr>
              </a:solidFill>
              <a:sym typeface="Wingdings"/>
            </a:endParaRPr>
          </a:p>
          <a:p>
            <a:pPr>
              <a:spcBef>
                <a:spcPts val="300"/>
              </a:spcBef>
            </a:pPr>
            <a:r>
              <a:rPr lang="fr-FR" sz="1100" dirty="0">
                <a:solidFill>
                  <a:schemeClr val="tx1">
                    <a:lumMod val="50000"/>
                    <a:lumOff val="50000"/>
                  </a:schemeClr>
                </a:solidFill>
                <a:ea typeface="Times New Roman" charset="0"/>
                <a:cs typeface="Times New Roman" charset="0"/>
              </a:rPr>
              <a:t>Décrivez ici les fonctions que vous avez occupées. Décrivez également vos missions, le nombre de personnes que vous avez encadré et si vous le pouvez essayé d’inscrire les résultats que vous avez obtenus, n’hésitez pas à les quantifier.</a:t>
            </a:r>
          </a:p>
          <a:p>
            <a:pPr>
              <a:spcBef>
                <a:spcPts val="300"/>
              </a:spcBef>
            </a:pPr>
            <a:endParaRPr lang="fr-FR" sz="1100" dirty="0">
              <a:solidFill>
                <a:schemeClr val="tx1">
                  <a:lumMod val="50000"/>
                  <a:lumOff val="50000"/>
                </a:schemeClr>
              </a:solidFill>
              <a:ea typeface="Times New Roman" charset="0"/>
              <a:cs typeface="Times New Roman" charset="0"/>
            </a:endParaRPr>
          </a:p>
          <a:p>
            <a:pPr>
              <a:spcBef>
                <a:spcPts val="300"/>
              </a:spcBef>
            </a:pPr>
            <a:endParaRPr lang="fr-FR" sz="1100" dirty="0">
              <a:solidFill>
                <a:schemeClr val="tx1">
                  <a:lumMod val="50000"/>
                  <a:lumOff val="50000"/>
                </a:schemeClr>
              </a:solidFill>
              <a:ea typeface="Times New Roman" charset="0"/>
              <a:cs typeface="Times New Roman" charset="0"/>
            </a:endParaRPr>
          </a:p>
        </p:txBody>
      </p:sp>
      <p:sp>
        <p:nvSpPr>
          <p:cNvPr id="17" name="TextBox 1479"/>
          <p:cNvSpPr txBox="1"/>
          <p:nvPr/>
        </p:nvSpPr>
        <p:spPr>
          <a:xfrm>
            <a:off x="2008142" y="8568155"/>
            <a:ext cx="3034199" cy="2123658"/>
          </a:xfrm>
          <a:prstGeom prst="rect">
            <a:avLst/>
          </a:prstGeom>
          <a:noFill/>
        </p:spPr>
        <p:txBody>
          <a:bodyPr wrap="square" rtlCol="0">
            <a:spAutoFit/>
          </a:bodyPr>
          <a:lstStyle/>
          <a:p>
            <a:r>
              <a:rPr lang="en-US" sz="1100" b="1" dirty="0">
                <a:solidFill>
                  <a:schemeClr val="bg1">
                    <a:lumMod val="65000"/>
                  </a:schemeClr>
                </a:solidFill>
              </a:rPr>
              <a:t>DIPLOME</a:t>
            </a:r>
            <a:r>
              <a:rPr lang="en-US" sz="1100" b="1" dirty="0">
                <a:solidFill>
                  <a:schemeClr val="bg1">
                    <a:lumMod val="65000"/>
                  </a:schemeClr>
                </a:solidFill>
                <a:sym typeface="Wingdings"/>
              </a:rPr>
              <a:t></a:t>
            </a:r>
            <a:r>
              <a:rPr lang="en-US" sz="1100" b="1" dirty="0">
                <a:solidFill>
                  <a:schemeClr val="bg1">
                    <a:lumMod val="65000"/>
                  </a:schemeClr>
                </a:solidFill>
              </a:rPr>
              <a:t> </a:t>
            </a:r>
            <a:r>
              <a:rPr lang="en-US" sz="1100" b="1" dirty="0">
                <a:solidFill>
                  <a:schemeClr val="tx1">
                    <a:lumMod val="65000"/>
                    <a:lumOff val="35000"/>
                  </a:schemeClr>
                </a:solidFill>
              </a:rPr>
              <a:t>UNIVERSITE </a:t>
            </a:r>
          </a:p>
          <a:p>
            <a:r>
              <a:rPr lang="fr-FR" sz="1100" dirty="0">
                <a:solidFill>
                  <a:schemeClr val="tx1">
                    <a:lumMod val="65000"/>
                    <a:lumOff val="35000"/>
                  </a:schemeClr>
                </a:solidFill>
              </a:rPr>
              <a:t>Décrivez en une ligne les objectifs et les spécialités de cette formation. </a:t>
            </a:r>
          </a:p>
          <a:p>
            <a:endParaRPr lang="fr-FR" sz="1100" dirty="0">
              <a:solidFill>
                <a:schemeClr val="tx1">
                  <a:lumMod val="65000"/>
                  <a:lumOff val="35000"/>
                </a:schemeClr>
              </a:solidFill>
              <a:latin typeface="+mj-lt"/>
            </a:endParaRPr>
          </a:p>
          <a:p>
            <a:r>
              <a:rPr lang="en-US" sz="1100" b="1" dirty="0">
                <a:solidFill>
                  <a:schemeClr val="bg1">
                    <a:lumMod val="65000"/>
                  </a:schemeClr>
                </a:solidFill>
              </a:rPr>
              <a:t>DIPLOME</a:t>
            </a:r>
            <a:r>
              <a:rPr lang="en-US" sz="1100" b="1" dirty="0">
                <a:solidFill>
                  <a:schemeClr val="bg1">
                    <a:lumMod val="65000"/>
                  </a:schemeClr>
                </a:solidFill>
                <a:sym typeface="Wingdings"/>
              </a:rPr>
              <a:t></a:t>
            </a:r>
            <a:r>
              <a:rPr lang="en-US" sz="1100" b="1" dirty="0">
                <a:solidFill>
                  <a:schemeClr val="bg1">
                    <a:lumMod val="65000"/>
                  </a:schemeClr>
                </a:solidFill>
              </a:rPr>
              <a:t> </a:t>
            </a:r>
            <a:r>
              <a:rPr lang="en-US" sz="1100" b="1" dirty="0">
                <a:solidFill>
                  <a:schemeClr val="tx1">
                    <a:lumMod val="65000"/>
                    <a:lumOff val="35000"/>
                  </a:schemeClr>
                </a:solidFill>
              </a:rPr>
              <a:t>UNIVERSITE </a:t>
            </a:r>
          </a:p>
          <a:p>
            <a:r>
              <a:rPr lang="fr-FR" sz="1100" dirty="0">
                <a:solidFill>
                  <a:schemeClr val="tx1">
                    <a:lumMod val="65000"/>
                    <a:lumOff val="35000"/>
                  </a:schemeClr>
                </a:solidFill>
              </a:rPr>
              <a:t>Décrivez en une ligne les objectifs et les spécialités de cette formation. </a:t>
            </a:r>
          </a:p>
          <a:p>
            <a:endParaRPr lang="fr-FR" sz="1100" dirty="0">
              <a:solidFill>
                <a:schemeClr val="tx1">
                  <a:lumMod val="65000"/>
                  <a:lumOff val="35000"/>
                </a:schemeClr>
              </a:solidFill>
              <a:latin typeface="+mj-lt"/>
            </a:endParaRPr>
          </a:p>
          <a:p>
            <a:r>
              <a:rPr lang="en-US" sz="1100" b="1" dirty="0">
                <a:solidFill>
                  <a:schemeClr val="bg1">
                    <a:lumMod val="65000"/>
                  </a:schemeClr>
                </a:solidFill>
              </a:rPr>
              <a:t>DIPLOME</a:t>
            </a:r>
            <a:r>
              <a:rPr lang="en-US" sz="1100" b="1" dirty="0">
                <a:solidFill>
                  <a:schemeClr val="bg1">
                    <a:lumMod val="65000"/>
                  </a:schemeClr>
                </a:solidFill>
                <a:sym typeface="Wingdings"/>
              </a:rPr>
              <a:t></a:t>
            </a:r>
            <a:r>
              <a:rPr lang="en-US" sz="1100" b="1" dirty="0">
                <a:solidFill>
                  <a:schemeClr val="bg1">
                    <a:lumMod val="65000"/>
                  </a:schemeClr>
                </a:solidFill>
              </a:rPr>
              <a:t> </a:t>
            </a:r>
            <a:r>
              <a:rPr lang="en-US" sz="1100" b="1" dirty="0">
                <a:solidFill>
                  <a:schemeClr val="tx1">
                    <a:lumMod val="65000"/>
                    <a:lumOff val="35000"/>
                  </a:schemeClr>
                </a:solidFill>
              </a:rPr>
              <a:t>UNIVERSITE </a:t>
            </a:r>
          </a:p>
          <a:p>
            <a:r>
              <a:rPr lang="fr-FR" sz="1100" dirty="0">
                <a:solidFill>
                  <a:schemeClr val="tx1">
                    <a:lumMod val="65000"/>
                    <a:lumOff val="35000"/>
                  </a:schemeClr>
                </a:solidFill>
              </a:rPr>
              <a:t>Décrivez en une ligne les objectifs et les spécialités de cette formation. </a:t>
            </a:r>
          </a:p>
          <a:p>
            <a:endParaRPr lang="fr-FR" sz="1100" dirty="0">
              <a:solidFill>
                <a:schemeClr val="tx1">
                  <a:lumMod val="65000"/>
                  <a:lumOff val="35000"/>
                </a:schemeClr>
              </a:solidFill>
              <a:latin typeface="+mj-lt"/>
            </a:endParaRPr>
          </a:p>
        </p:txBody>
      </p:sp>
      <p:sp>
        <p:nvSpPr>
          <p:cNvPr id="18" name="Rectangle 17"/>
          <p:cNvSpPr/>
          <p:nvPr/>
        </p:nvSpPr>
        <p:spPr>
          <a:xfrm>
            <a:off x="374933" y="7357114"/>
            <a:ext cx="968278" cy="338554"/>
          </a:xfrm>
          <a:prstGeom prst="rect">
            <a:avLst/>
          </a:prstGeom>
        </p:spPr>
        <p:txBody>
          <a:bodyPr wrap="none">
            <a:spAutoFit/>
          </a:bodyPr>
          <a:lstStyle/>
          <a:p>
            <a:r>
              <a:rPr lang="fr-FR" sz="1600" dirty="0">
                <a:latin typeface="+mj-lt"/>
              </a:rPr>
              <a:t>CONTACT</a:t>
            </a:r>
          </a:p>
        </p:txBody>
      </p:sp>
      <p:sp>
        <p:nvSpPr>
          <p:cNvPr id="19" name="object 4"/>
          <p:cNvSpPr txBox="1"/>
          <p:nvPr/>
        </p:nvSpPr>
        <p:spPr>
          <a:xfrm>
            <a:off x="132084" y="7893127"/>
            <a:ext cx="1481563" cy="1974900"/>
          </a:xfrm>
          <a:prstGeom prst="rect">
            <a:avLst/>
          </a:prstGeom>
        </p:spPr>
        <p:txBody>
          <a:bodyPr vert="horz" wrap="square" lIns="0" tIns="0" rIns="0" bIns="0" rtlCol="0">
            <a:spAutoFit/>
          </a:bodyPr>
          <a:lstStyle/>
          <a:p>
            <a:pPr algn="ctr">
              <a:lnSpc>
                <a:spcPts val="1100"/>
              </a:lnSpc>
            </a:pPr>
            <a:r>
              <a:rPr lang="fr-FR" sz="1100" dirty="0">
                <a:solidFill>
                  <a:srgbClr val="333F4F"/>
                </a:solidFill>
                <a:cs typeface="Proxima Nova Rg"/>
              </a:rPr>
              <a:t>Adresse :</a:t>
            </a:r>
          </a:p>
          <a:p>
            <a:pPr algn="ctr">
              <a:lnSpc>
                <a:spcPts val="1100"/>
              </a:lnSpc>
            </a:pPr>
            <a:r>
              <a:rPr lang="fr-FR" sz="1100" dirty="0">
                <a:solidFill>
                  <a:srgbClr val="333F4F"/>
                </a:solidFill>
                <a:cs typeface="Proxima Nova Rg"/>
              </a:rPr>
              <a:t>17 rue de la Réussite</a:t>
            </a:r>
          </a:p>
          <a:p>
            <a:pPr algn="ctr">
              <a:lnSpc>
                <a:spcPts val="1100"/>
              </a:lnSpc>
            </a:pPr>
            <a:r>
              <a:rPr lang="fr-FR" sz="1100" dirty="0">
                <a:solidFill>
                  <a:srgbClr val="333F4F"/>
                </a:solidFill>
                <a:cs typeface="Proxima Nova Rg"/>
              </a:rPr>
              <a:t>75012 Paris</a:t>
            </a:r>
          </a:p>
          <a:p>
            <a:pPr algn="ctr">
              <a:lnSpc>
                <a:spcPts val="1100"/>
              </a:lnSpc>
            </a:pPr>
            <a:endParaRPr lang="fr-FR" sz="1100" dirty="0">
              <a:solidFill>
                <a:srgbClr val="333F4F"/>
              </a:solidFill>
              <a:cs typeface="Proxima Nova Rg"/>
            </a:endParaRPr>
          </a:p>
          <a:p>
            <a:pPr algn="ctr">
              <a:lnSpc>
                <a:spcPts val="1100"/>
              </a:lnSpc>
            </a:pPr>
            <a:r>
              <a:rPr lang="fr-FR" sz="1100" dirty="0">
                <a:solidFill>
                  <a:srgbClr val="333F4F"/>
                </a:solidFill>
                <a:cs typeface="Proxima Nova Rg"/>
              </a:rPr>
              <a:t>Tél. :</a:t>
            </a:r>
          </a:p>
          <a:p>
            <a:pPr algn="ctr">
              <a:lnSpc>
                <a:spcPts val="1100"/>
              </a:lnSpc>
            </a:pPr>
            <a:r>
              <a:rPr lang="fr-FR" sz="1100" dirty="0">
                <a:solidFill>
                  <a:srgbClr val="333F4F"/>
                </a:solidFill>
                <a:cs typeface="Proxima Nova Rg"/>
              </a:rPr>
              <a:t>01 02 03 04 05</a:t>
            </a:r>
          </a:p>
          <a:p>
            <a:pPr algn="ctr">
              <a:lnSpc>
                <a:spcPts val="1100"/>
              </a:lnSpc>
            </a:pPr>
            <a:r>
              <a:rPr lang="fr-FR" sz="1100" dirty="0">
                <a:solidFill>
                  <a:srgbClr val="333F4F"/>
                </a:solidFill>
                <a:cs typeface="Proxima Nova Rg"/>
              </a:rPr>
              <a:t>06 01 02 03 04</a:t>
            </a:r>
          </a:p>
          <a:p>
            <a:pPr algn="ctr">
              <a:lnSpc>
                <a:spcPts val="1100"/>
              </a:lnSpc>
            </a:pPr>
            <a:endParaRPr lang="fr-FR" sz="1100" dirty="0">
              <a:solidFill>
                <a:srgbClr val="333F4F"/>
              </a:solidFill>
              <a:cs typeface="Proxima Nova Rg"/>
            </a:endParaRPr>
          </a:p>
          <a:p>
            <a:pPr algn="ctr">
              <a:lnSpc>
                <a:spcPts val="1100"/>
              </a:lnSpc>
            </a:pPr>
            <a:r>
              <a:rPr lang="fr-FR" sz="1100" dirty="0">
                <a:solidFill>
                  <a:srgbClr val="333F4F"/>
                </a:solidFill>
                <a:cs typeface="Proxima Nova Rg"/>
              </a:rPr>
              <a:t>Web :</a:t>
            </a:r>
          </a:p>
          <a:p>
            <a:pPr algn="ctr">
              <a:lnSpc>
                <a:spcPts val="1100"/>
              </a:lnSpc>
            </a:pPr>
            <a:r>
              <a:rPr lang="fr-FR" sz="1100" dirty="0" err="1">
                <a:solidFill>
                  <a:srgbClr val="333F4F"/>
                </a:solidFill>
                <a:cs typeface="Proxima Nova Rg"/>
              </a:rPr>
              <a:t>Twitter.com</a:t>
            </a:r>
            <a:r>
              <a:rPr lang="fr-FR" sz="1100" dirty="0">
                <a:solidFill>
                  <a:srgbClr val="333F4F"/>
                </a:solidFill>
                <a:cs typeface="Proxima Nova Rg"/>
              </a:rPr>
              <a:t>/VN</a:t>
            </a:r>
            <a:br>
              <a:rPr lang="fr-FR" sz="1100" dirty="0">
                <a:solidFill>
                  <a:srgbClr val="333F4F"/>
                </a:solidFill>
                <a:cs typeface="Proxima Nova Rg"/>
              </a:rPr>
            </a:br>
            <a:r>
              <a:rPr lang="fr-FR" sz="1100" dirty="0" err="1">
                <a:solidFill>
                  <a:srgbClr val="333F4F"/>
                </a:solidFill>
                <a:cs typeface="Proxima Nova Rg"/>
              </a:rPr>
              <a:t>Facebook.com</a:t>
            </a:r>
            <a:r>
              <a:rPr lang="fr-FR" sz="1100" dirty="0">
                <a:solidFill>
                  <a:srgbClr val="333F4F"/>
                </a:solidFill>
                <a:cs typeface="Proxima Nova Rg"/>
              </a:rPr>
              <a:t>/VN</a:t>
            </a:r>
          </a:p>
          <a:p>
            <a:pPr algn="ctr">
              <a:lnSpc>
                <a:spcPts val="1100"/>
              </a:lnSpc>
            </a:pPr>
            <a:endParaRPr lang="fr-FR" sz="1100" dirty="0">
              <a:solidFill>
                <a:srgbClr val="333F4F"/>
              </a:solidFill>
              <a:cs typeface="Proxima Nova Rg"/>
            </a:endParaRPr>
          </a:p>
          <a:p>
            <a:pPr algn="ctr">
              <a:lnSpc>
                <a:spcPts val="1100"/>
              </a:lnSpc>
            </a:pPr>
            <a:r>
              <a:rPr lang="fr-FR" sz="1100" dirty="0">
                <a:solidFill>
                  <a:srgbClr val="333F4F"/>
                </a:solidFill>
                <a:cs typeface="Proxima Nova Rg"/>
              </a:rPr>
              <a:t>Mail :</a:t>
            </a:r>
            <a:br>
              <a:rPr lang="fr-FR" sz="1100" dirty="0">
                <a:solidFill>
                  <a:srgbClr val="333F4F"/>
                </a:solidFill>
                <a:cs typeface="Proxima Nova Rg"/>
              </a:rPr>
            </a:br>
            <a:r>
              <a:rPr lang="fr-FR" sz="1100" dirty="0" err="1">
                <a:solidFill>
                  <a:srgbClr val="333F4F"/>
                </a:solidFill>
                <a:cs typeface="Proxima Nova Rg"/>
              </a:rPr>
              <a:t>mail@mail.com</a:t>
            </a:r>
            <a:endParaRPr sz="1100" dirty="0">
              <a:solidFill>
                <a:srgbClr val="333F4F"/>
              </a:solidFill>
              <a:cs typeface="Proxima Nova Rg"/>
            </a:endParaRPr>
          </a:p>
        </p:txBody>
      </p:sp>
      <p:pic>
        <p:nvPicPr>
          <p:cNvPr id="20"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3405" y="6970557"/>
            <a:ext cx="323585" cy="345093"/>
          </a:xfrm>
          <a:prstGeom prst="rect">
            <a:avLst/>
          </a:prstGeom>
        </p:spPr>
      </p:pic>
      <p:pic>
        <p:nvPicPr>
          <p:cNvPr id="22" name="Picture 84"/>
          <p:cNvPicPr>
            <a:picLocks noChangeAspect="1"/>
          </p:cNvPicPr>
          <p:nvPr/>
        </p:nvPicPr>
        <p:blipFill>
          <a:blip r:embed="rId7"/>
          <a:stretch>
            <a:fillRect/>
          </a:stretch>
        </p:blipFill>
        <p:spPr>
          <a:xfrm>
            <a:off x="643405" y="2510779"/>
            <a:ext cx="318152" cy="318868"/>
          </a:xfrm>
          <a:prstGeom prst="rect">
            <a:avLst/>
          </a:prstGeom>
        </p:spPr>
      </p:pic>
      <p:sp>
        <p:nvSpPr>
          <p:cNvPr id="23" name="TextBox 45"/>
          <p:cNvSpPr txBox="1"/>
          <p:nvPr/>
        </p:nvSpPr>
        <p:spPr>
          <a:xfrm>
            <a:off x="5232359" y="2080870"/>
            <a:ext cx="973159" cy="1954381"/>
          </a:xfrm>
          <a:prstGeom prst="rect">
            <a:avLst/>
          </a:prstGeom>
          <a:noFill/>
        </p:spPr>
        <p:txBody>
          <a:bodyPr wrap="square" rtlCol="0">
            <a:spAutoFit/>
          </a:bodyPr>
          <a:lstStyle/>
          <a:p>
            <a:pPr algn="r"/>
            <a:r>
              <a:rPr lang="en-US" sz="1100" dirty="0">
                <a:solidFill>
                  <a:schemeClr val="bg1"/>
                </a:solidFill>
                <a:latin typeface="+mj-lt"/>
              </a:rPr>
              <a:t>Photoshop CS</a:t>
            </a:r>
          </a:p>
          <a:p>
            <a:pPr algn="r"/>
            <a:endParaRPr lang="en-US" sz="1100" dirty="0">
              <a:solidFill>
                <a:schemeClr val="bg1"/>
              </a:solidFill>
              <a:latin typeface="+mj-lt"/>
            </a:endParaRPr>
          </a:p>
          <a:p>
            <a:pPr algn="r"/>
            <a:r>
              <a:rPr lang="en-US" sz="1100" dirty="0">
                <a:solidFill>
                  <a:schemeClr val="bg1"/>
                </a:solidFill>
                <a:latin typeface="+mj-lt"/>
              </a:rPr>
              <a:t>PHP MySQL</a:t>
            </a:r>
          </a:p>
          <a:p>
            <a:pPr algn="r"/>
            <a:endParaRPr lang="en-US" sz="1100" dirty="0">
              <a:solidFill>
                <a:schemeClr val="bg1"/>
              </a:solidFill>
              <a:latin typeface="+mj-lt"/>
            </a:endParaRPr>
          </a:p>
          <a:p>
            <a:pPr algn="r"/>
            <a:r>
              <a:rPr lang="en-US" sz="1100" dirty="0" err="1">
                <a:solidFill>
                  <a:schemeClr val="bg1"/>
                </a:solidFill>
                <a:latin typeface="+mj-lt"/>
              </a:rPr>
              <a:t>Adwords</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a:solidFill>
                  <a:schemeClr val="bg1"/>
                </a:solidFill>
                <a:latin typeface="+mj-lt"/>
              </a:rPr>
              <a:t>Ruby On Rail</a:t>
            </a:r>
          </a:p>
          <a:p>
            <a:pPr algn="r"/>
            <a:endParaRPr lang="en-US" sz="1100" dirty="0">
              <a:solidFill>
                <a:schemeClr val="bg1"/>
              </a:solidFill>
              <a:latin typeface="+mj-lt"/>
            </a:endParaRPr>
          </a:p>
          <a:p>
            <a:pPr algn="r"/>
            <a:r>
              <a:rPr lang="en-US" sz="1100" dirty="0">
                <a:solidFill>
                  <a:schemeClr val="bg1"/>
                </a:solidFill>
                <a:latin typeface="+mj-lt"/>
              </a:rPr>
              <a:t>Analytics Omniture</a:t>
            </a:r>
          </a:p>
          <a:p>
            <a:pPr algn="r"/>
            <a:endParaRPr lang="uk-UA" sz="1100" dirty="0">
              <a:solidFill>
                <a:schemeClr val="bg1"/>
              </a:solidFill>
              <a:latin typeface="+mj-lt"/>
            </a:endParaRPr>
          </a:p>
        </p:txBody>
      </p:sp>
      <p:sp>
        <p:nvSpPr>
          <p:cNvPr id="38" name="Ellipse 37"/>
          <p:cNvSpPr/>
          <p:nvPr/>
        </p:nvSpPr>
        <p:spPr>
          <a:xfrm>
            <a:off x="6323150" y="2126109"/>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Ellipse 38"/>
          <p:cNvSpPr/>
          <p:nvPr/>
        </p:nvSpPr>
        <p:spPr>
          <a:xfrm>
            <a:off x="6509025" y="212483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Ellipse 39"/>
          <p:cNvSpPr/>
          <p:nvPr/>
        </p:nvSpPr>
        <p:spPr>
          <a:xfrm>
            <a:off x="6694900" y="212483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Ellipse 40"/>
          <p:cNvSpPr/>
          <p:nvPr/>
        </p:nvSpPr>
        <p:spPr>
          <a:xfrm>
            <a:off x="6883194" y="212483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Ellipse 41"/>
          <p:cNvSpPr/>
          <p:nvPr/>
        </p:nvSpPr>
        <p:spPr>
          <a:xfrm>
            <a:off x="7071488" y="212483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Ellipse 42"/>
          <p:cNvSpPr/>
          <p:nvPr/>
        </p:nvSpPr>
        <p:spPr>
          <a:xfrm>
            <a:off x="6324883" y="2456534"/>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Ellipse 43"/>
          <p:cNvSpPr/>
          <p:nvPr/>
        </p:nvSpPr>
        <p:spPr>
          <a:xfrm>
            <a:off x="6510758" y="245526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Ellipse 44"/>
          <p:cNvSpPr/>
          <p:nvPr/>
        </p:nvSpPr>
        <p:spPr>
          <a:xfrm>
            <a:off x="6696633" y="245526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Ellipse 45"/>
          <p:cNvSpPr/>
          <p:nvPr/>
        </p:nvSpPr>
        <p:spPr>
          <a:xfrm>
            <a:off x="6884927" y="245526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Ellipse 46"/>
          <p:cNvSpPr/>
          <p:nvPr/>
        </p:nvSpPr>
        <p:spPr>
          <a:xfrm>
            <a:off x="7073221" y="245526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Ellipse 47"/>
          <p:cNvSpPr/>
          <p:nvPr/>
        </p:nvSpPr>
        <p:spPr>
          <a:xfrm>
            <a:off x="6336815" y="281885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Ellipse 48"/>
          <p:cNvSpPr/>
          <p:nvPr/>
        </p:nvSpPr>
        <p:spPr>
          <a:xfrm>
            <a:off x="6522690" y="281758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Ellipse 49"/>
          <p:cNvSpPr/>
          <p:nvPr/>
        </p:nvSpPr>
        <p:spPr>
          <a:xfrm>
            <a:off x="6708565" y="281758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1" name="Ellipse 50"/>
          <p:cNvSpPr/>
          <p:nvPr/>
        </p:nvSpPr>
        <p:spPr>
          <a:xfrm>
            <a:off x="6896859" y="281758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Ellipse 51"/>
          <p:cNvSpPr/>
          <p:nvPr/>
        </p:nvSpPr>
        <p:spPr>
          <a:xfrm>
            <a:off x="7085153" y="281758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Ellipse 52"/>
          <p:cNvSpPr/>
          <p:nvPr/>
        </p:nvSpPr>
        <p:spPr>
          <a:xfrm>
            <a:off x="6336327" y="313162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Ellipse 53"/>
          <p:cNvSpPr/>
          <p:nvPr/>
        </p:nvSpPr>
        <p:spPr>
          <a:xfrm>
            <a:off x="6522202" y="3130356"/>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5" name="Ellipse 54"/>
          <p:cNvSpPr/>
          <p:nvPr/>
        </p:nvSpPr>
        <p:spPr>
          <a:xfrm>
            <a:off x="6708077" y="3130356"/>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Ellipse 55"/>
          <p:cNvSpPr/>
          <p:nvPr/>
        </p:nvSpPr>
        <p:spPr>
          <a:xfrm>
            <a:off x="6896371" y="3130356"/>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7" name="Ellipse 56"/>
          <p:cNvSpPr/>
          <p:nvPr/>
        </p:nvSpPr>
        <p:spPr>
          <a:xfrm>
            <a:off x="7084665" y="3130356"/>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8" name="Ellipse 57"/>
          <p:cNvSpPr/>
          <p:nvPr/>
        </p:nvSpPr>
        <p:spPr>
          <a:xfrm>
            <a:off x="6338538" y="3488859"/>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9" name="Ellipse 58"/>
          <p:cNvSpPr/>
          <p:nvPr/>
        </p:nvSpPr>
        <p:spPr>
          <a:xfrm>
            <a:off x="6524413" y="348758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0" name="Ellipse 59"/>
          <p:cNvSpPr/>
          <p:nvPr/>
        </p:nvSpPr>
        <p:spPr>
          <a:xfrm>
            <a:off x="6710288" y="348758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1" name="Ellipse 60"/>
          <p:cNvSpPr/>
          <p:nvPr/>
        </p:nvSpPr>
        <p:spPr>
          <a:xfrm>
            <a:off x="6898582" y="348758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Ellipse 61"/>
          <p:cNvSpPr/>
          <p:nvPr/>
        </p:nvSpPr>
        <p:spPr>
          <a:xfrm>
            <a:off x="7086876" y="348758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Ellipse 62"/>
          <p:cNvSpPr/>
          <p:nvPr/>
        </p:nvSpPr>
        <p:spPr>
          <a:xfrm>
            <a:off x="7259782" y="212483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4" name="Ellipse 63"/>
          <p:cNvSpPr/>
          <p:nvPr/>
        </p:nvSpPr>
        <p:spPr>
          <a:xfrm>
            <a:off x="7261515" y="245526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5" name="Ellipse 64"/>
          <p:cNvSpPr/>
          <p:nvPr/>
        </p:nvSpPr>
        <p:spPr>
          <a:xfrm>
            <a:off x="7273447" y="281758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6" name="Ellipse 65"/>
          <p:cNvSpPr/>
          <p:nvPr/>
        </p:nvSpPr>
        <p:spPr>
          <a:xfrm>
            <a:off x="7272959" y="3130356"/>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7" name="Ellipse 66"/>
          <p:cNvSpPr/>
          <p:nvPr/>
        </p:nvSpPr>
        <p:spPr>
          <a:xfrm>
            <a:off x="7275170" y="348758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Rectangle 68"/>
          <p:cNvSpPr/>
          <p:nvPr/>
        </p:nvSpPr>
        <p:spPr>
          <a:xfrm>
            <a:off x="5242267" y="1656172"/>
            <a:ext cx="1123834" cy="307777"/>
          </a:xfrm>
          <a:prstGeom prst="rect">
            <a:avLst/>
          </a:prstGeom>
        </p:spPr>
        <p:txBody>
          <a:bodyPr wrap="none">
            <a:spAutoFit/>
          </a:bodyPr>
          <a:lstStyle/>
          <a:p>
            <a:r>
              <a:rPr lang="fr-FR" sz="1400" b="1" dirty="0">
                <a:solidFill>
                  <a:schemeClr val="bg1"/>
                </a:solidFill>
                <a:latin typeface="+mj-lt"/>
              </a:rPr>
              <a:t>Informatique</a:t>
            </a:r>
          </a:p>
        </p:txBody>
      </p:sp>
      <p:cxnSp>
        <p:nvCxnSpPr>
          <p:cNvPr id="70" name="Connecteur droit 69"/>
          <p:cNvCxnSpPr/>
          <p:nvPr/>
        </p:nvCxnSpPr>
        <p:spPr>
          <a:xfrm>
            <a:off x="6391118" y="1850951"/>
            <a:ext cx="99071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4" name="TextBox 45"/>
          <p:cNvSpPr txBox="1"/>
          <p:nvPr/>
        </p:nvSpPr>
        <p:spPr>
          <a:xfrm>
            <a:off x="5242253" y="4645741"/>
            <a:ext cx="973159" cy="938719"/>
          </a:xfrm>
          <a:prstGeom prst="rect">
            <a:avLst/>
          </a:prstGeom>
          <a:noFill/>
        </p:spPr>
        <p:txBody>
          <a:bodyPr wrap="square" rtlCol="0">
            <a:spAutoFit/>
          </a:bodyPr>
          <a:lstStyle/>
          <a:p>
            <a:pPr algn="r"/>
            <a:r>
              <a:rPr lang="en-US" sz="1100" dirty="0" err="1">
                <a:solidFill>
                  <a:schemeClr val="bg1"/>
                </a:solidFill>
                <a:latin typeface="+mj-lt"/>
              </a:rPr>
              <a:t>Anglais</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err="1">
                <a:solidFill>
                  <a:schemeClr val="bg1"/>
                </a:solidFill>
                <a:latin typeface="+mj-lt"/>
              </a:rPr>
              <a:t>Allemand</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err="1">
                <a:solidFill>
                  <a:schemeClr val="bg1"/>
                </a:solidFill>
                <a:latin typeface="+mj-lt"/>
              </a:rPr>
              <a:t>Italien</a:t>
            </a:r>
            <a:endParaRPr lang="en-US" sz="1100" dirty="0">
              <a:solidFill>
                <a:schemeClr val="bg1"/>
              </a:solidFill>
              <a:latin typeface="+mj-lt"/>
            </a:endParaRPr>
          </a:p>
        </p:txBody>
      </p:sp>
      <p:sp>
        <p:nvSpPr>
          <p:cNvPr id="105" name="Ellipse 104"/>
          <p:cNvSpPr/>
          <p:nvPr/>
        </p:nvSpPr>
        <p:spPr>
          <a:xfrm>
            <a:off x="6333044" y="4690980"/>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6" name="Ellipse 105"/>
          <p:cNvSpPr/>
          <p:nvPr/>
        </p:nvSpPr>
        <p:spPr>
          <a:xfrm>
            <a:off x="6518919" y="468970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7" name="Ellipse 106"/>
          <p:cNvSpPr/>
          <p:nvPr/>
        </p:nvSpPr>
        <p:spPr>
          <a:xfrm>
            <a:off x="6704794" y="468970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8" name="Ellipse 107"/>
          <p:cNvSpPr/>
          <p:nvPr/>
        </p:nvSpPr>
        <p:spPr>
          <a:xfrm>
            <a:off x="6893088" y="468970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9" name="Ellipse 108"/>
          <p:cNvSpPr/>
          <p:nvPr/>
        </p:nvSpPr>
        <p:spPr>
          <a:xfrm>
            <a:off x="7081382" y="468970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0" name="Ellipse 109"/>
          <p:cNvSpPr/>
          <p:nvPr/>
        </p:nvSpPr>
        <p:spPr>
          <a:xfrm>
            <a:off x="6334777" y="5021405"/>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1" name="Ellipse 110"/>
          <p:cNvSpPr/>
          <p:nvPr/>
        </p:nvSpPr>
        <p:spPr>
          <a:xfrm>
            <a:off x="6520652" y="502013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2" name="Ellipse 111"/>
          <p:cNvSpPr/>
          <p:nvPr/>
        </p:nvSpPr>
        <p:spPr>
          <a:xfrm>
            <a:off x="6706527" y="502013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3" name="Ellipse 112"/>
          <p:cNvSpPr/>
          <p:nvPr/>
        </p:nvSpPr>
        <p:spPr>
          <a:xfrm>
            <a:off x="6894821" y="502013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4" name="Ellipse 113"/>
          <p:cNvSpPr/>
          <p:nvPr/>
        </p:nvSpPr>
        <p:spPr>
          <a:xfrm>
            <a:off x="7083115" y="502013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5" name="Ellipse 114"/>
          <p:cNvSpPr/>
          <p:nvPr/>
        </p:nvSpPr>
        <p:spPr>
          <a:xfrm>
            <a:off x="6346709" y="5383724"/>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6" name="Ellipse 115"/>
          <p:cNvSpPr/>
          <p:nvPr/>
        </p:nvSpPr>
        <p:spPr>
          <a:xfrm>
            <a:off x="6532584" y="53824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7" name="Ellipse 116"/>
          <p:cNvSpPr/>
          <p:nvPr/>
        </p:nvSpPr>
        <p:spPr>
          <a:xfrm>
            <a:off x="6718459" y="53824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8" name="Ellipse 117"/>
          <p:cNvSpPr/>
          <p:nvPr/>
        </p:nvSpPr>
        <p:spPr>
          <a:xfrm>
            <a:off x="6906753" y="53824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9" name="Ellipse 118"/>
          <p:cNvSpPr/>
          <p:nvPr/>
        </p:nvSpPr>
        <p:spPr>
          <a:xfrm>
            <a:off x="7095047" y="53824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0" name="Ellipse 129"/>
          <p:cNvSpPr/>
          <p:nvPr/>
        </p:nvSpPr>
        <p:spPr>
          <a:xfrm>
            <a:off x="7269676" y="468970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1" name="Ellipse 130"/>
          <p:cNvSpPr/>
          <p:nvPr/>
        </p:nvSpPr>
        <p:spPr>
          <a:xfrm>
            <a:off x="7271409" y="502013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2" name="Ellipse 131"/>
          <p:cNvSpPr/>
          <p:nvPr/>
        </p:nvSpPr>
        <p:spPr>
          <a:xfrm>
            <a:off x="7283341" y="53824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5" name="Rectangle 134"/>
          <p:cNvSpPr/>
          <p:nvPr/>
        </p:nvSpPr>
        <p:spPr>
          <a:xfrm>
            <a:off x="5252161" y="4221043"/>
            <a:ext cx="772969" cy="307777"/>
          </a:xfrm>
          <a:prstGeom prst="rect">
            <a:avLst/>
          </a:prstGeom>
        </p:spPr>
        <p:txBody>
          <a:bodyPr wrap="none">
            <a:spAutoFit/>
          </a:bodyPr>
          <a:lstStyle/>
          <a:p>
            <a:r>
              <a:rPr lang="fr-FR" sz="1400" b="1" dirty="0">
                <a:solidFill>
                  <a:schemeClr val="bg1"/>
                </a:solidFill>
                <a:latin typeface="+mj-lt"/>
              </a:rPr>
              <a:t>Langues</a:t>
            </a:r>
          </a:p>
        </p:txBody>
      </p:sp>
      <p:cxnSp>
        <p:nvCxnSpPr>
          <p:cNvPr id="136" name="Connecteur droit 135"/>
          <p:cNvCxnSpPr/>
          <p:nvPr/>
        </p:nvCxnSpPr>
        <p:spPr>
          <a:xfrm>
            <a:off x="6025130" y="4415822"/>
            <a:ext cx="1366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8" name="TextBox 45"/>
          <p:cNvSpPr txBox="1"/>
          <p:nvPr/>
        </p:nvSpPr>
        <p:spPr>
          <a:xfrm>
            <a:off x="5259624" y="6315860"/>
            <a:ext cx="973159" cy="1107996"/>
          </a:xfrm>
          <a:prstGeom prst="rect">
            <a:avLst/>
          </a:prstGeom>
          <a:noFill/>
        </p:spPr>
        <p:txBody>
          <a:bodyPr wrap="square" rtlCol="0">
            <a:spAutoFit/>
          </a:bodyPr>
          <a:lstStyle/>
          <a:p>
            <a:pPr algn="r"/>
            <a:r>
              <a:rPr lang="en-US" sz="1100" dirty="0" err="1">
                <a:solidFill>
                  <a:schemeClr val="bg1"/>
                </a:solidFill>
                <a:latin typeface="+mj-lt"/>
              </a:rPr>
              <a:t>Curieux</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err="1">
                <a:solidFill>
                  <a:schemeClr val="bg1"/>
                </a:solidFill>
                <a:latin typeface="+mj-lt"/>
              </a:rPr>
              <a:t>Inventif</a:t>
            </a:r>
            <a:endParaRPr lang="en-US" sz="1100" dirty="0">
              <a:solidFill>
                <a:schemeClr val="bg1"/>
              </a:solidFill>
              <a:latin typeface="+mj-lt"/>
            </a:endParaRPr>
          </a:p>
          <a:p>
            <a:pPr algn="r"/>
            <a:endParaRPr lang="en-US" sz="1100" dirty="0">
              <a:solidFill>
                <a:schemeClr val="bg1"/>
              </a:solidFill>
              <a:latin typeface="+mj-lt"/>
            </a:endParaRPr>
          </a:p>
          <a:p>
            <a:pPr algn="r"/>
            <a:r>
              <a:rPr lang="en-US" sz="1100" dirty="0">
                <a:solidFill>
                  <a:schemeClr val="bg1"/>
                </a:solidFill>
                <a:latin typeface="+mj-lt"/>
              </a:rPr>
              <a:t>Sens du contact</a:t>
            </a:r>
          </a:p>
        </p:txBody>
      </p:sp>
      <p:sp>
        <p:nvSpPr>
          <p:cNvPr id="139" name="Ellipse 138"/>
          <p:cNvSpPr/>
          <p:nvPr/>
        </p:nvSpPr>
        <p:spPr>
          <a:xfrm>
            <a:off x="6350415" y="6361099"/>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0" name="Ellipse 139"/>
          <p:cNvSpPr/>
          <p:nvPr/>
        </p:nvSpPr>
        <p:spPr>
          <a:xfrm>
            <a:off x="6536290" y="635982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1" name="Ellipse 140"/>
          <p:cNvSpPr/>
          <p:nvPr/>
        </p:nvSpPr>
        <p:spPr>
          <a:xfrm>
            <a:off x="6722165" y="635982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2" name="Ellipse 141"/>
          <p:cNvSpPr/>
          <p:nvPr/>
        </p:nvSpPr>
        <p:spPr>
          <a:xfrm>
            <a:off x="6910459" y="635982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3" name="Ellipse 142"/>
          <p:cNvSpPr/>
          <p:nvPr/>
        </p:nvSpPr>
        <p:spPr>
          <a:xfrm>
            <a:off x="7098753" y="635982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4" name="Ellipse 143"/>
          <p:cNvSpPr/>
          <p:nvPr/>
        </p:nvSpPr>
        <p:spPr>
          <a:xfrm>
            <a:off x="6352148" y="6691524"/>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5" name="Ellipse 144"/>
          <p:cNvSpPr/>
          <p:nvPr/>
        </p:nvSpPr>
        <p:spPr>
          <a:xfrm>
            <a:off x="6538023" y="66902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6" name="Ellipse 145"/>
          <p:cNvSpPr/>
          <p:nvPr/>
        </p:nvSpPr>
        <p:spPr>
          <a:xfrm>
            <a:off x="6723898" y="66902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7" name="Ellipse 146"/>
          <p:cNvSpPr/>
          <p:nvPr/>
        </p:nvSpPr>
        <p:spPr>
          <a:xfrm>
            <a:off x="6912192" y="66902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8" name="Ellipse 147"/>
          <p:cNvSpPr/>
          <p:nvPr/>
        </p:nvSpPr>
        <p:spPr>
          <a:xfrm>
            <a:off x="7100486" y="66902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9" name="Ellipse 148"/>
          <p:cNvSpPr/>
          <p:nvPr/>
        </p:nvSpPr>
        <p:spPr>
          <a:xfrm>
            <a:off x="6364080" y="705384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0" name="Ellipse 149"/>
          <p:cNvSpPr/>
          <p:nvPr/>
        </p:nvSpPr>
        <p:spPr>
          <a:xfrm>
            <a:off x="6549955" y="705257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1" name="Ellipse 150"/>
          <p:cNvSpPr/>
          <p:nvPr/>
        </p:nvSpPr>
        <p:spPr>
          <a:xfrm>
            <a:off x="6735830" y="705257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2" name="Ellipse 151"/>
          <p:cNvSpPr/>
          <p:nvPr/>
        </p:nvSpPr>
        <p:spPr>
          <a:xfrm>
            <a:off x="6924124" y="705257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3" name="Ellipse 152"/>
          <p:cNvSpPr/>
          <p:nvPr/>
        </p:nvSpPr>
        <p:spPr>
          <a:xfrm>
            <a:off x="7112418" y="705257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4" name="Ellipse 153"/>
          <p:cNvSpPr/>
          <p:nvPr/>
        </p:nvSpPr>
        <p:spPr>
          <a:xfrm>
            <a:off x="7287047" y="635982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5" name="Ellipse 154"/>
          <p:cNvSpPr/>
          <p:nvPr/>
        </p:nvSpPr>
        <p:spPr>
          <a:xfrm>
            <a:off x="7288780" y="6690252"/>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6" name="Ellipse 155"/>
          <p:cNvSpPr/>
          <p:nvPr/>
        </p:nvSpPr>
        <p:spPr>
          <a:xfrm>
            <a:off x="7300712" y="7052571"/>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7" name="Rectangle 156"/>
          <p:cNvSpPr/>
          <p:nvPr/>
        </p:nvSpPr>
        <p:spPr>
          <a:xfrm>
            <a:off x="5269532" y="5891162"/>
            <a:ext cx="1078372" cy="307777"/>
          </a:xfrm>
          <a:prstGeom prst="rect">
            <a:avLst/>
          </a:prstGeom>
        </p:spPr>
        <p:txBody>
          <a:bodyPr wrap="none">
            <a:spAutoFit/>
          </a:bodyPr>
          <a:lstStyle/>
          <a:p>
            <a:r>
              <a:rPr lang="fr-FR" sz="1400" b="1" dirty="0">
                <a:solidFill>
                  <a:schemeClr val="bg1"/>
                </a:solidFill>
                <a:latin typeface="+mj-lt"/>
              </a:rPr>
              <a:t>Personnalité</a:t>
            </a:r>
          </a:p>
        </p:txBody>
      </p:sp>
      <p:cxnSp>
        <p:nvCxnSpPr>
          <p:cNvPr id="158" name="Connecteur droit 157"/>
          <p:cNvCxnSpPr/>
          <p:nvPr/>
        </p:nvCxnSpPr>
        <p:spPr>
          <a:xfrm>
            <a:off x="6333044" y="6085941"/>
            <a:ext cx="1076057"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0" name="TextBox 45"/>
          <p:cNvSpPr txBox="1"/>
          <p:nvPr/>
        </p:nvSpPr>
        <p:spPr>
          <a:xfrm>
            <a:off x="5249716" y="8335286"/>
            <a:ext cx="973159" cy="938719"/>
          </a:xfrm>
          <a:prstGeom prst="rect">
            <a:avLst/>
          </a:prstGeom>
          <a:noFill/>
        </p:spPr>
        <p:txBody>
          <a:bodyPr wrap="square" rtlCol="0">
            <a:spAutoFit/>
          </a:bodyPr>
          <a:lstStyle/>
          <a:p>
            <a:pPr algn="r"/>
            <a:r>
              <a:rPr lang="en-US" sz="1100" dirty="0">
                <a:solidFill>
                  <a:schemeClr val="bg1"/>
                </a:solidFill>
                <a:latin typeface="+mj-lt"/>
              </a:rPr>
              <a:t>Cinema</a:t>
            </a:r>
          </a:p>
          <a:p>
            <a:pPr algn="r"/>
            <a:endParaRPr lang="en-US" sz="1100" dirty="0">
              <a:solidFill>
                <a:schemeClr val="bg1"/>
              </a:solidFill>
              <a:latin typeface="+mj-lt"/>
            </a:endParaRPr>
          </a:p>
          <a:p>
            <a:pPr algn="r"/>
            <a:r>
              <a:rPr lang="en-US" sz="1100" dirty="0">
                <a:solidFill>
                  <a:schemeClr val="bg1"/>
                </a:solidFill>
                <a:latin typeface="+mj-lt"/>
              </a:rPr>
              <a:t>Football</a:t>
            </a:r>
          </a:p>
          <a:p>
            <a:pPr algn="r"/>
            <a:endParaRPr lang="en-US" sz="1100" dirty="0">
              <a:solidFill>
                <a:schemeClr val="bg1"/>
              </a:solidFill>
              <a:latin typeface="+mj-lt"/>
            </a:endParaRPr>
          </a:p>
          <a:p>
            <a:pPr algn="r"/>
            <a:r>
              <a:rPr lang="en-US" sz="1100" dirty="0">
                <a:solidFill>
                  <a:schemeClr val="bg1"/>
                </a:solidFill>
                <a:latin typeface="+mj-lt"/>
              </a:rPr>
              <a:t>Lecture</a:t>
            </a:r>
          </a:p>
        </p:txBody>
      </p:sp>
      <p:sp>
        <p:nvSpPr>
          <p:cNvPr id="161" name="Ellipse 160"/>
          <p:cNvSpPr/>
          <p:nvPr/>
        </p:nvSpPr>
        <p:spPr>
          <a:xfrm>
            <a:off x="6340507" y="8380525"/>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2" name="Ellipse 161"/>
          <p:cNvSpPr/>
          <p:nvPr/>
        </p:nvSpPr>
        <p:spPr>
          <a:xfrm>
            <a:off x="6526382" y="837925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3" name="Ellipse 162"/>
          <p:cNvSpPr/>
          <p:nvPr/>
        </p:nvSpPr>
        <p:spPr>
          <a:xfrm>
            <a:off x="6712257" y="837925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4" name="Ellipse 163"/>
          <p:cNvSpPr/>
          <p:nvPr/>
        </p:nvSpPr>
        <p:spPr>
          <a:xfrm>
            <a:off x="6900551" y="837925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5" name="Ellipse 164"/>
          <p:cNvSpPr/>
          <p:nvPr/>
        </p:nvSpPr>
        <p:spPr>
          <a:xfrm>
            <a:off x="7088845" y="837925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6" name="Ellipse 165"/>
          <p:cNvSpPr/>
          <p:nvPr/>
        </p:nvSpPr>
        <p:spPr>
          <a:xfrm>
            <a:off x="6342240" y="8710950"/>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7" name="Ellipse 166"/>
          <p:cNvSpPr/>
          <p:nvPr/>
        </p:nvSpPr>
        <p:spPr>
          <a:xfrm>
            <a:off x="6528115" y="870967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8" name="Ellipse 167"/>
          <p:cNvSpPr/>
          <p:nvPr/>
        </p:nvSpPr>
        <p:spPr>
          <a:xfrm>
            <a:off x="6713990" y="870967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9" name="Ellipse 168"/>
          <p:cNvSpPr/>
          <p:nvPr/>
        </p:nvSpPr>
        <p:spPr>
          <a:xfrm>
            <a:off x="6902284" y="870967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0" name="Ellipse 169"/>
          <p:cNvSpPr/>
          <p:nvPr/>
        </p:nvSpPr>
        <p:spPr>
          <a:xfrm>
            <a:off x="7090578" y="870967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1" name="Ellipse 170"/>
          <p:cNvSpPr/>
          <p:nvPr/>
        </p:nvSpPr>
        <p:spPr>
          <a:xfrm>
            <a:off x="6354172" y="9073269"/>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2" name="Ellipse 171"/>
          <p:cNvSpPr/>
          <p:nvPr/>
        </p:nvSpPr>
        <p:spPr>
          <a:xfrm>
            <a:off x="6540047" y="907199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3" name="Ellipse 172"/>
          <p:cNvSpPr/>
          <p:nvPr/>
        </p:nvSpPr>
        <p:spPr>
          <a:xfrm>
            <a:off x="6725922" y="907199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4" name="Ellipse 173"/>
          <p:cNvSpPr/>
          <p:nvPr/>
        </p:nvSpPr>
        <p:spPr>
          <a:xfrm>
            <a:off x="6914216" y="907199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5" name="Ellipse 174"/>
          <p:cNvSpPr/>
          <p:nvPr/>
        </p:nvSpPr>
        <p:spPr>
          <a:xfrm>
            <a:off x="7102510" y="907199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6" name="Ellipse 175"/>
          <p:cNvSpPr/>
          <p:nvPr/>
        </p:nvSpPr>
        <p:spPr>
          <a:xfrm>
            <a:off x="7277139" y="8379253"/>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7" name="Ellipse 176"/>
          <p:cNvSpPr/>
          <p:nvPr/>
        </p:nvSpPr>
        <p:spPr>
          <a:xfrm>
            <a:off x="7278872" y="8709678"/>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8" name="Ellipse 177"/>
          <p:cNvSpPr/>
          <p:nvPr/>
        </p:nvSpPr>
        <p:spPr>
          <a:xfrm>
            <a:off x="7290804" y="9071997"/>
            <a:ext cx="149878" cy="149878"/>
          </a:xfrm>
          <a:prstGeom prst="ellipse">
            <a:avLst/>
          </a:prstGeom>
          <a:solidFill>
            <a:srgbClr val="C44E2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9" name="Rectangle 178"/>
          <p:cNvSpPr/>
          <p:nvPr/>
        </p:nvSpPr>
        <p:spPr>
          <a:xfrm>
            <a:off x="5360520" y="7901763"/>
            <a:ext cx="771365" cy="307777"/>
          </a:xfrm>
          <a:prstGeom prst="rect">
            <a:avLst/>
          </a:prstGeom>
        </p:spPr>
        <p:txBody>
          <a:bodyPr wrap="none">
            <a:spAutoFit/>
          </a:bodyPr>
          <a:lstStyle/>
          <a:p>
            <a:r>
              <a:rPr lang="fr-FR" sz="1400" b="1">
                <a:solidFill>
                  <a:schemeClr val="bg1"/>
                </a:solidFill>
                <a:latin typeface="+mj-lt"/>
              </a:rPr>
              <a:t>Hobbies</a:t>
            </a:r>
            <a:endParaRPr lang="fr-FR" sz="1400" b="1" dirty="0">
              <a:solidFill>
                <a:schemeClr val="bg1"/>
              </a:solidFill>
              <a:latin typeface="+mj-lt"/>
            </a:endParaRPr>
          </a:p>
        </p:txBody>
      </p:sp>
      <p:cxnSp>
        <p:nvCxnSpPr>
          <p:cNvPr id="180" name="Connecteur droit 179"/>
          <p:cNvCxnSpPr/>
          <p:nvPr/>
        </p:nvCxnSpPr>
        <p:spPr>
          <a:xfrm>
            <a:off x="6131885" y="8105367"/>
            <a:ext cx="126730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3784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96545937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726</Words>
  <Application>Microsoft Macintosh PowerPoint</Application>
  <PresentationFormat>Personnalisé</PresentationFormat>
  <Paragraphs>113</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21</cp:revision>
  <dcterms:created xsi:type="dcterms:W3CDTF">2017-11-15T13:47:04Z</dcterms:created>
  <dcterms:modified xsi:type="dcterms:W3CDTF">2020-11-18T15:34:56Z</dcterms:modified>
</cp:coreProperties>
</file>