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87"/>
    <p:restoredTop sz="94661"/>
  </p:normalViewPr>
  <p:slideViewPr>
    <p:cSldViewPr snapToGrid="0" snapToObjects="1">
      <p:cViewPr varScale="1">
        <p:scale>
          <a:sx n="82" d="100"/>
          <a:sy n="82" d="100"/>
        </p:scale>
        <p:origin x="36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Столбец1</c:v>
                </c:pt>
              </c:strCache>
            </c:strRef>
          </c:tx>
          <c:dPt>
            <c:idx val="0"/>
            <c:bubble3D val="0"/>
            <c:spPr>
              <a:solidFill>
                <a:schemeClr val="bg1">
                  <a:lumMod val="85000"/>
                </a:schemeClr>
              </a:solidFill>
              <a:ln w="19050">
                <a:noFill/>
              </a:ln>
              <a:effectLst/>
            </c:spPr>
            <c:extLst>
              <c:ext xmlns:c16="http://schemas.microsoft.com/office/drawing/2014/chart" uri="{C3380CC4-5D6E-409C-BE32-E72D297353CC}">
                <c16:uniqueId val="{00000001-2269-6940-9A90-97481994D968}"/>
              </c:ext>
            </c:extLst>
          </c:dPt>
          <c:dPt>
            <c:idx val="1"/>
            <c:bubble3D val="0"/>
            <c:spPr>
              <a:solidFill>
                <a:srgbClr val="00B050"/>
              </a:solidFill>
              <a:ln w="19050">
                <a:noFill/>
              </a:ln>
              <a:effectLst/>
            </c:spPr>
            <c:extLst>
              <c:ext xmlns:c16="http://schemas.microsoft.com/office/drawing/2014/chart" uri="{C3380CC4-5D6E-409C-BE32-E72D297353CC}">
                <c16:uniqueId val="{00000003-2269-6940-9A90-97481994D96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269-6940-9A90-97481994D96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269-6940-9A90-97481994D968}"/>
              </c:ext>
            </c:extLst>
          </c:dPt>
          <c:cat>
            <c:numRef>
              <c:f>Лист1!$A$2:$A$5</c:f>
              <c:numCache>
                <c:formatCode>General</c:formatCode>
                <c:ptCount val="4"/>
              </c:numCache>
            </c:numRef>
          </c:cat>
          <c:val>
            <c:numRef>
              <c:f>Лист1!$B$2:$B$5</c:f>
              <c:numCache>
                <c:formatCode>0%</c:formatCode>
                <c:ptCount val="4"/>
                <c:pt idx="0">
                  <c:v>0.4</c:v>
                </c:pt>
                <c:pt idx="1">
                  <c:v>0.6</c:v>
                </c:pt>
              </c:numCache>
            </c:numRef>
          </c:val>
          <c:extLst>
            <c:ext xmlns:c16="http://schemas.microsoft.com/office/drawing/2014/chart" uri="{C3380CC4-5D6E-409C-BE32-E72D297353CC}">
              <c16:uniqueId val="{00000008-2269-6940-9A90-97481994D96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7131F664-CD50-5543-A92C-5A8F9B270F3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31F664-CD50-5543-A92C-5A8F9B270F3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31F664-CD50-5543-A92C-5A8F9B270F3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31F664-CD50-5543-A92C-5A8F9B270F3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131F664-CD50-5543-A92C-5A8F9B270F35}"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131F664-CD50-5543-A92C-5A8F9B270F3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131F664-CD50-5543-A92C-5A8F9B270F35}"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7131F664-CD50-5543-A92C-5A8F9B270F35}"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1F664-CD50-5543-A92C-5A8F9B270F35}"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31F664-CD50-5543-A92C-5A8F9B270F3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131F664-CD50-5543-A92C-5A8F9B270F35}"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39CCDBE-F8CD-7144-9F9C-44D25D77D56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131F664-CD50-5543-A92C-5A8F9B270F35}"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39CCDBE-F8CD-7144-9F9C-44D25D77D56D}" type="slidenum">
              <a:rPr lang="fr-FR" smtClean="0"/>
              <a:t>‹N°›</a:t>
            </a:fld>
            <a:endParaRPr lang="fr-FR"/>
          </a:p>
        </p:txBody>
      </p:sp>
    </p:spTree>
    <p:extLst>
      <p:ext uri="{BB962C8B-B14F-4D97-AF65-F5344CB8AC3E}">
        <p14:creationId xmlns:p14="http://schemas.microsoft.com/office/powerpoint/2010/main" val="1664852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4"/>
          <p:cNvSpPr/>
          <p:nvPr/>
        </p:nvSpPr>
        <p:spPr>
          <a:xfrm>
            <a:off x="0" y="0"/>
            <a:ext cx="2839453" cy="10688638"/>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Прямоугольник 5"/>
          <p:cNvSpPr/>
          <p:nvPr/>
        </p:nvSpPr>
        <p:spPr>
          <a:xfrm>
            <a:off x="0" y="0"/>
            <a:ext cx="7562850" cy="1804737"/>
          </a:xfrm>
          <a:prstGeom prst="rect">
            <a:avLst/>
          </a:prstGeom>
          <a:solidFill>
            <a:srgbClr val="FFC00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Блок-схема: ручной ввод 6"/>
          <p:cNvSpPr/>
          <p:nvPr/>
        </p:nvSpPr>
        <p:spPr>
          <a:xfrm>
            <a:off x="4150894" y="136357"/>
            <a:ext cx="3152274" cy="1515980"/>
          </a:xfrm>
          <a:prstGeom prst="flowChartManualInput">
            <a:avLst/>
          </a:prstGeom>
          <a:solidFill>
            <a:schemeClr val="tx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4" name="Image 7"/>
          <p:cNvPicPr>
            <a:picLocks noChangeAspect="1"/>
          </p:cNvPicPr>
          <p:nvPr/>
        </p:nvPicPr>
        <p:blipFill rotWithShape="1">
          <a:blip r:embed="rId2"/>
          <a:srcRect l="43073" b="14177"/>
          <a:stretch/>
        </p:blipFill>
        <p:spPr>
          <a:xfrm>
            <a:off x="3284489" y="183604"/>
            <a:ext cx="1587541" cy="1597464"/>
          </a:xfrm>
          <a:prstGeom prst="ellipse">
            <a:avLst/>
          </a:prstGeom>
          <a:ln>
            <a:solidFill>
              <a:schemeClr val="bg1"/>
            </a:solidFill>
          </a:ln>
        </p:spPr>
      </p:pic>
      <p:sp>
        <p:nvSpPr>
          <p:cNvPr id="15" name="TextBox 12"/>
          <p:cNvSpPr txBox="1"/>
          <p:nvPr/>
        </p:nvSpPr>
        <p:spPr>
          <a:xfrm>
            <a:off x="5102833" y="1179672"/>
            <a:ext cx="1736373" cy="523220"/>
          </a:xfrm>
          <a:prstGeom prst="rect">
            <a:avLst/>
          </a:prstGeom>
          <a:noFill/>
        </p:spPr>
        <p:txBody>
          <a:bodyPr wrap="none" rtlCol="0">
            <a:spAutoFit/>
          </a:bodyPr>
          <a:lstStyle/>
          <a:p>
            <a:r>
              <a:rPr lang="en-US" sz="2800" i="1" dirty="0" err="1">
                <a:solidFill>
                  <a:srgbClr val="DDE133"/>
                </a:solidFill>
                <a:latin typeface="Times" charset="0"/>
                <a:ea typeface="Times" charset="0"/>
                <a:cs typeface="Times" charset="0"/>
              </a:rPr>
              <a:t>Spécialiste</a:t>
            </a:r>
            <a:endParaRPr lang="en-US" sz="2800" i="1" dirty="0">
              <a:solidFill>
                <a:srgbClr val="DDE133"/>
              </a:solidFill>
              <a:latin typeface="Times" charset="0"/>
              <a:ea typeface="Times" charset="0"/>
              <a:cs typeface="Times" charset="0"/>
            </a:endParaRPr>
          </a:p>
        </p:txBody>
      </p:sp>
      <p:sp>
        <p:nvSpPr>
          <p:cNvPr id="16" name="TextBox 11"/>
          <p:cNvSpPr txBox="1"/>
          <p:nvPr/>
        </p:nvSpPr>
        <p:spPr>
          <a:xfrm rot="21276065">
            <a:off x="4824848" y="402949"/>
            <a:ext cx="2700852" cy="769441"/>
          </a:xfrm>
          <a:prstGeom prst="rect">
            <a:avLst/>
          </a:prstGeom>
          <a:noFill/>
        </p:spPr>
        <p:txBody>
          <a:bodyPr wrap="square" rtlCol="0">
            <a:spAutoFit/>
          </a:bodyPr>
          <a:lstStyle/>
          <a:p>
            <a:r>
              <a:rPr lang="fr-FR" sz="4400" b="1" dirty="0">
                <a:solidFill>
                  <a:srgbClr val="00B050"/>
                </a:solidFill>
                <a:latin typeface="Arial" charset="0"/>
                <a:ea typeface="Arial" charset="0"/>
                <a:cs typeface="Arial" charset="0"/>
              </a:rPr>
              <a:t>Alix VEE</a:t>
            </a:r>
          </a:p>
        </p:txBody>
      </p:sp>
      <p:sp>
        <p:nvSpPr>
          <p:cNvPr id="17" name="TextBox 5"/>
          <p:cNvSpPr txBox="1"/>
          <p:nvPr/>
        </p:nvSpPr>
        <p:spPr>
          <a:xfrm>
            <a:off x="116402" y="882354"/>
            <a:ext cx="3068864" cy="769441"/>
          </a:xfrm>
          <a:prstGeom prst="rect">
            <a:avLst/>
          </a:prstGeom>
          <a:noFill/>
        </p:spPr>
        <p:txBody>
          <a:bodyPr wrap="square" rtlCol="0">
            <a:spAutoFit/>
          </a:bodyPr>
          <a:lstStyle/>
          <a:p>
            <a:pPr algn="just" defTabSz="685800">
              <a:defRPr/>
            </a:pPr>
            <a:r>
              <a:rPr lang="fr-FR" sz="1100" dirty="0">
                <a:ea typeface="Times" charset="0"/>
                <a:cs typeface="Times" charset="0"/>
              </a:rPr>
              <a:t>Décrivez en quelques lignes vos compétences clés pour le poste et vos objectifs de carrière. Vous pouvez les mettre en forme à l’aide de puces ou les laisser sous forme de texte plein.  </a:t>
            </a:r>
          </a:p>
        </p:txBody>
      </p:sp>
      <p:sp>
        <p:nvSpPr>
          <p:cNvPr id="18" name="TextBox 164"/>
          <p:cNvSpPr txBox="1"/>
          <p:nvPr/>
        </p:nvSpPr>
        <p:spPr>
          <a:xfrm>
            <a:off x="84571" y="93678"/>
            <a:ext cx="3270369" cy="646331"/>
          </a:xfrm>
          <a:prstGeom prst="rect">
            <a:avLst/>
          </a:prstGeom>
          <a:noFill/>
        </p:spPr>
        <p:txBody>
          <a:bodyPr wrap="square" rtlCol="0">
            <a:spAutoFit/>
          </a:bodyPr>
          <a:lstStyle/>
          <a:p>
            <a:r>
              <a:rPr lang="en-US" sz="3600" b="1" dirty="0" err="1">
                <a:solidFill>
                  <a:srgbClr val="595959"/>
                </a:solidFill>
              </a:rPr>
              <a:t>Titre</a:t>
            </a:r>
            <a:r>
              <a:rPr lang="en-US" sz="3600" b="1" dirty="0">
                <a:solidFill>
                  <a:srgbClr val="595959"/>
                </a:solidFill>
              </a:rPr>
              <a:t> du poste</a:t>
            </a:r>
          </a:p>
        </p:txBody>
      </p:sp>
      <p:sp>
        <p:nvSpPr>
          <p:cNvPr id="19" name="Штриховая стрелка вправо 17"/>
          <p:cNvSpPr/>
          <p:nvPr/>
        </p:nvSpPr>
        <p:spPr>
          <a:xfrm flipH="1">
            <a:off x="99876" y="2037151"/>
            <a:ext cx="2639700" cy="806639"/>
          </a:xfrm>
          <a:prstGeom prst="stripedRightArrow">
            <a:avLst/>
          </a:prstGeom>
          <a:solidFill>
            <a:srgbClr val="FFC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1576504" y="2232003"/>
            <a:ext cx="1091389" cy="400110"/>
          </a:xfrm>
          <a:prstGeom prst="rect">
            <a:avLst/>
          </a:prstGeom>
        </p:spPr>
        <p:txBody>
          <a:bodyPr wrap="none">
            <a:spAutoFit/>
          </a:bodyPr>
          <a:lstStyle/>
          <a:p>
            <a:r>
              <a:rPr lang="en-US" sz="2000" dirty="0">
                <a:solidFill>
                  <a:srgbClr val="595959"/>
                </a:solidFill>
              </a:rPr>
              <a:t>Contacts</a:t>
            </a:r>
            <a:endParaRPr lang="fr-FR" sz="2000" dirty="0"/>
          </a:p>
        </p:txBody>
      </p:sp>
      <p:pic>
        <p:nvPicPr>
          <p:cNvPr id="21" name="Рисунок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6224" y="3346336"/>
            <a:ext cx="375221" cy="375221"/>
          </a:xfrm>
          <a:prstGeom prst="rect">
            <a:avLst/>
          </a:prstGeom>
        </p:spPr>
      </p:pic>
      <p:pic>
        <p:nvPicPr>
          <p:cNvPr id="22" name="Рисунок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36224" y="3766472"/>
            <a:ext cx="375221" cy="375221"/>
          </a:xfrm>
          <a:prstGeom prst="rect">
            <a:avLst/>
          </a:prstGeom>
        </p:spPr>
      </p:pic>
      <p:pic>
        <p:nvPicPr>
          <p:cNvPr id="23" name="Рисунок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6224" y="2913804"/>
            <a:ext cx="375221" cy="375221"/>
          </a:xfrm>
          <a:prstGeom prst="rect">
            <a:avLst/>
          </a:prstGeom>
        </p:spPr>
      </p:pic>
      <p:sp>
        <p:nvSpPr>
          <p:cNvPr id="27" name="ZoneTexte 26"/>
          <p:cNvSpPr txBox="1"/>
          <p:nvPr/>
        </p:nvSpPr>
        <p:spPr>
          <a:xfrm>
            <a:off x="825376" y="2884671"/>
            <a:ext cx="1375698" cy="461665"/>
          </a:xfrm>
          <a:prstGeom prst="rect">
            <a:avLst/>
          </a:prstGeom>
          <a:noFill/>
        </p:spPr>
        <p:txBody>
          <a:bodyPr wrap="none" rtlCol="0">
            <a:spAutoFit/>
          </a:bodyPr>
          <a:lstStyle/>
          <a:p>
            <a:pPr algn="r"/>
            <a:r>
              <a:rPr lang="fr-FR" sz="1200" dirty="0">
                <a:solidFill>
                  <a:schemeClr val="bg1"/>
                </a:solidFill>
              </a:rPr>
              <a:t>Mob : 0102030405</a:t>
            </a:r>
          </a:p>
          <a:p>
            <a:pPr algn="r"/>
            <a:r>
              <a:rPr lang="fr-FR" sz="1200" dirty="0">
                <a:solidFill>
                  <a:schemeClr val="bg1"/>
                </a:solidFill>
              </a:rPr>
              <a:t>Tel : 0601020304</a:t>
            </a:r>
          </a:p>
        </p:txBody>
      </p:sp>
      <p:sp>
        <p:nvSpPr>
          <p:cNvPr id="28" name="ZoneTexte 27"/>
          <p:cNvSpPr txBox="1"/>
          <p:nvPr/>
        </p:nvSpPr>
        <p:spPr>
          <a:xfrm>
            <a:off x="1034986" y="3395446"/>
            <a:ext cx="1166088" cy="276999"/>
          </a:xfrm>
          <a:prstGeom prst="rect">
            <a:avLst/>
          </a:prstGeom>
          <a:noFill/>
        </p:spPr>
        <p:txBody>
          <a:bodyPr wrap="none" rtlCol="0">
            <a:spAutoFit/>
          </a:bodyPr>
          <a:lstStyle/>
          <a:p>
            <a:r>
              <a:rPr lang="fr-FR" sz="1200" dirty="0" err="1">
                <a:solidFill>
                  <a:schemeClr val="bg1"/>
                </a:solidFill>
              </a:rPr>
              <a:t>mail@mail.com</a:t>
            </a:r>
            <a:endParaRPr lang="fr-FR" sz="1200" dirty="0">
              <a:solidFill>
                <a:schemeClr val="bg1"/>
              </a:solidFill>
            </a:endParaRPr>
          </a:p>
        </p:txBody>
      </p:sp>
      <p:sp>
        <p:nvSpPr>
          <p:cNvPr id="29" name="ZoneTexte 28"/>
          <p:cNvSpPr txBox="1"/>
          <p:nvPr/>
        </p:nvSpPr>
        <p:spPr>
          <a:xfrm>
            <a:off x="644994" y="3711819"/>
            <a:ext cx="1549463" cy="461665"/>
          </a:xfrm>
          <a:prstGeom prst="rect">
            <a:avLst/>
          </a:prstGeom>
          <a:noFill/>
        </p:spPr>
        <p:txBody>
          <a:bodyPr wrap="none" rtlCol="0">
            <a:spAutoFit/>
          </a:bodyPr>
          <a:lstStyle/>
          <a:p>
            <a:pPr marL="228600" indent="-228600" algn="r">
              <a:buAutoNum type="arabicPlain" startAt="12"/>
            </a:pPr>
            <a:r>
              <a:rPr lang="fr-FR" sz="1200" dirty="0">
                <a:solidFill>
                  <a:schemeClr val="bg1"/>
                </a:solidFill>
              </a:rPr>
              <a:t>Rue de la Réussite</a:t>
            </a:r>
          </a:p>
          <a:p>
            <a:pPr marL="228600" indent="-228600" algn="r">
              <a:buAutoNum type="arabicPlain" startAt="12"/>
            </a:pPr>
            <a:r>
              <a:rPr lang="fr-FR" sz="1200" dirty="0">
                <a:solidFill>
                  <a:schemeClr val="bg1"/>
                </a:solidFill>
              </a:rPr>
              <a:t>75012 Paris</a:t>
            </a:r>
          </a:p>
        </p:txBody>
      </p:sp>
      <p:sp>
        <p:nvSpPr>
          <p:cNvPr id="30" name="Штриховая стрелка вправо 17"/>
          <p:cNvSpPr/>
          <p:nvPr/>
        </p:nvSpPr>
        <p:spPr>
          <a:xfrm flipH="1">
            <a:off x="116402" y="4364260"/>
            <a:ext cx="2639700" cy="806639"/>
          </a:xfrm>
          <a:prstGeom prst="stripedRightArrow">
            <a:avLst/>
          </a:prstGeom>
          <a:solidFill>
            <a:srgbClr val="FFC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Rectangle 30"/>
          <p:cNvSpPr/>
          <p:nvPr/>
        </p:nvSpPr>
        <p:spPr>
          <a:xfrm>
            <a:off x="1095482" y="4567524"/>
            <a:ext cx="1607491" cy="400110"/>
          </a:xfrm>
          <a:prstGeom prst="rect">
            <a:avLst/>
          </a:prstGeom>
        </p:spPr>
        <p:txBody>
          <a:bodyPr wrap="none">
            <a:spAutoFit/>
          </a:bodyPr>
          <a:lstStyle/>
          <a:p>
            <a:r>
              <a:rPr lang="en-US" sz="2000" dirty="0" err="1">
                <a:solidFill>
                  <a:srgbClr val="595959"/>
                </a:solidFill>
              </a:rPr>
              <a:t>Compétences</a:t>
            </a:r>
            <a:endParaRPr lang="fr-FR" sz="2000" dirty="0"/>
          </a:p>
        </p:txBody>
      </p:sp>
      <p:sp>
        <p:nvSpPr>
          <p:cNvPr id="32" name="TextBox 1"/>
          <p:cNvSpPr txBox="1"/>
          <p:nvPr/>
        </p:nvSpPr>
        <p:spPr>
          <a:xfrm>
            <a:off x="596945" y="5213208"/>
            <a:ext cx="1915760" cy="276999"/>
          </a:xfrm>
          <a:prstGeom prst="rect">
            <a:avLst/>
          </a:prstGeom>
          <a:noFill/>
        </p:spPr>
        <p:txBody>
          <a:bodyPr wrap="square" rtlCol="0">
            <a:spAutoFit/>
          </a:bodyPr>
          <a:lstStyle/>
          <a:p>
            <a:r>
              <a:rPr lang="en-US" sz="1200" b="1" dirty="0">
                <a:solidFill>
                  <a:schemeClr val="bg1"/>
                </a:solidFill>
              </a:rPr>
              <a:t>Windows - </a:t>
            </a:r>
            <a:r>
              <a:rPr lang="en-US" sz="1200" b="1" dirty="0" err="1">
                <a:solidFill>
                  <a:schemeClr val="bg1"/>
                </a:solidFill>
              </a:rPr>
              <a:t>macOS</a:t>
            </a:r>
            <a:endParaRPr lang="en-US" sz="1200" b="1" dirty="0">
              <a:solidFill>
                <a:schemeClr val="bg1"/>
              </a:solidFill>
            </a:endParaRPr>
          </a:p>
        </p:txBody>
      </p:sp>
      <p:grpSp>
        <p:nvGrpSpPr>
          <p:cNvPr id="33" name="Группа 7"/>
          <p:cNvGrpSpPr/>
          <p:nvPr/>
        </p:nvGrpSpPr>
        <p:grpSpPr>
          <a:xfrm>
            <a:off x="668956" y="5514382"/>
            <a:ext cx="1782613" cy="160866"/>
            <a:chOff x="512178" y="4952890"/>
            <a:chExt cx="1782613" cy="160866"/>
          </a:xfrm>
        </p:grpSpPr>
        <p:sp>
          <p:nvSpPr>
            <p:cNvPr id="34" name="Ellipse 69"/>
            <p:cNvSpPr/>
            <p:nvPr/>
          </p:nvSpPr>
          <p:spPr>
            <a:xfrm>
              <a:off x="512178"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35" name="Ellipse 70"/>
            <p:cNvSpPr/>
            <p:nvPr/>
          </p:nvSpPr>
          <p:spPr>
            <a:xfrm>
              <a:off x="673044"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36" name="Ellipse 71"/>
            <p:cNvSpPr/>
            <p:nvPr/>
          </p:nvSpPr>
          <p:spPr>
            <a:xfrm>
              <a:off x="842619"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37" name="Ellipse 68"/>
            <p:cNvSpPr/>
            <p:nvPr/>
          </p:nvSpPr>
          <p:spPr>
            <a:xfrm>
              <a:off x="1167933"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38" name="Ellipse 69"/>
            <p:cNvSpPr/>
            <p:nvPr/>
          </p:nvSpPr>
          <p:spPr>
            <a:xfrm>
              <a:off x="1320333"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39" name="Ellipse 70"/>
            <p:cNvSpPr/>
            <p:nvPr/>
          </p:nvSpPr>
          <p:spPr>
            <a:xfrm>
              <a:off x="1481199"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0" name="Ellipse 71"/>
            <p:cNvSpPr/>
            <p:nvPr/>
          </p:nvSpPr>
          <p:spPr>
            <a:xfrm>
              <a:off x="1642065"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1" name="Ellipse 72"/>
            <p:cNvSpPr/>
            <p:nvPr/>
          </p:nvSpPr>
          <p:spPr>
            <a:xfrm>
              <a:off x="1007067" y="495289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2" name="Ellipse 69"/>
            <p:cNvSpPr/>
            <p:nvPr/>
          </p:nvSpPr>
          <p:spPr>
            <a:xfrm>
              <a:off x="1812193" y="495289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3" name="Ellipse 70"/>
            <p:cNvSpPr/>
            <p:nvPr/>
          </p:nvSpPr>
          <p:spPr>
            <a:xfrm>
              <a:off x="1973059" y="495289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4" name="Ellipse 71"/>
            <p:cNvSpPr/>
            <p:nvPr/>
          </p:nvSpPr>
          <p:spPr>
            <a:xfrm>
              <a:off x="2133925" y="495289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grpSp>
      <p:sp>
        <p:nvSpPr>
          <p:cNvPr id="45" name="Ellipse 69"/>
          <p:cNvSpPr/>
          <p:nvPr/>
        </p:nvSpPr>
        <p:spPr>
          <a:xfrm>
            <a:off x="668956" y="601576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6" name="Ellipse 70"/>
          <p:cNvSpPr/>
          <p:nvPr/>
        </p:nvSpPr>
        <p:spPr>
          <a:xfrm>
            <a:off x="829822" y="601576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7" name="Ellipse 71"/>
          <p:cNvSpPr/>
          <p:nvPr/>
        </p:nvSpPr>
        <p:spPr>
          <a:xfrm>
            <a:off x="999397" y="601576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8" name="Ellipse 68"/>
          <p:cNvSpPr/>
          <p:nvPr/>
        </p:nvSpPr>
        <p:spPr>
          <a:xfrm>
            <a:off x="1324711" y="601576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49" name="Ellipse 69"/>
          <p:cNvSpPr/>
          <p:nvPr/>
        </p:nvSpPr>
        <p:spPr>
          <a:xfrm>
            <a:off x="1477111"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0" name="Ellipse 70"/>
          <p:cNvSpPr/>
          <p:nvPr/>
        </p:nvSpPr>
        <p:spPr>
          <a:xfrm>
            <a:off x="1637977"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1" name="Ellipse 71"/>
          <p:cNvSpPr/>
          <p:nvPr/>
        </p:nvSpPr>
        <p:spPr>
          <a:xfrm>
            <a:off x="1798843"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2" name="Ellipse 72"/>
          <p:cNvSpPr/>
          <p:nvPr/>
        </p:nvSpPr>
        <p:spPr>
          <a:xfrm>
            <a:off x="1163845" y="6015760"/>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3" name="Ellipse 69"/>
          <p:cNvSpPr/>
          <p:nvPr/>
        </p:nvSpPr>
        <p:spPr>
          <a:xfrm>
            <a:off x="1968971"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4" name="Ellipse 70"/>
          <p:cNvSpPr/>
          <p:nvPr/>
        </p:nvSpPr>
        <p:spPr>
          <a:xfrm>
            <a:off x="2129837"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5" name="Ellipse 71"/>
          <p:cNvSpPr/>
          <p:nvPr/>
        </p:nvSpPr>
        <p:spPr>
          <a:xfrm>
            <a:off x="2290703" y="6015760"/>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6" name="Ellipse 69"/>
          <p:cNvSpPr/>
          <p:nvPr/>
        </p:nvSpPr>
        <p:spPr>
          <a:xfrm>
            <a:off x="668956"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7" name="Ellipse 70"/>
          <p:cNvSpPr/>
          <p:nvPr/>
        </p:nvSpPr>
        <p:spPr>
          <a:xfrm>
            <a:off x="829822"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8" name="Ellipse 71"/>
          <p:cNvSpPr/>
          <p:nvPr/>
        </p:nvSpPr>
        <p:spPr>
          <a:xfrm>
            <a:off x="999397"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59" name="Ellipse 68"/>
          <p:cNvSpPr/>
          <p:nvPr/>
        </p:nvSpPr>
        <p:spPr>
          <a:xfrm>
            <a:off x="1324711"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0" name="Ellipse 69"/>
          <p:cNvSpPr/>
          <p:nvPr/>
        </p:nvSpPr>
        <p:spPr>
          <a:xfrm>
            <a:off x="1477111"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1" name="Ellipse 70"/>
          <p:cNvSpPr/>
          <p:nvPr/>
        </p:nvSpPr>
        <p:spPr>
          <a:xfrm>
            <a:off x="1637977"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2" name="Ellipse 71"/>
          <p:cNvSpPr/>
          <p:nvPr/>
        </p:nvSpPr>
        <p:spPr>
          <a:xfrm>
            <a:off x="1798843" y="6528736"/>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3" name="Ellipse 72"/>
          <p:cNvSpPr/>
          <p:nvPr/>
        </p:nvSpPr>
        <p:spPr>
          <a:xfrm>
            <a:off x="1163845" y="6528736"/>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4" name="Ellipse 69"/>
          <p:cNvSpPr/>
          <p:nvPr/>
        </p:nvSpPr>
        <p:spPr>
          <a:xfrm>
            <a:off x="1968971" y="6528736"/>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5" name="Ellipse 70"/>
          <p:cNvSpPr/>
          <p:nvPr/>
        </p:nvSpPr>
        <p:spPr>
          <a:xfrm>
            <a:off x="2129837" y="6528736"/>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6" name="Ellipse 71"/>
          <p:cNvSpPr/>
          <p:nvPr/>
        </p:nvSpPr>
        <p:spPr>
          <a:xfrm>
            <a:off x="2290703" y="6528736"/>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7" name="Ellipse 69"/>
          <p:cNvSpPr/>
          <p:nvPr/>
        </p:nvSpPr>
        <p:spPr>
          <a:xfrm>
            <a:off x="668956"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8" name="Ellipse 70"/>
          <p:cNvSpPr/>
          <p:nvPr/>
        </p:nvSpPr>
        <p:spPr>
          <a:xfrm>
            <a:off x="829822"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69" name="Ellipse 71"/>
          <p:cNvSpPr/>
          <p:nvPr/>
        </p:nvSpPr>
        <p:spPr>
          <a:xfrm>
            <a:off x="999397"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0" name="Ellipse 68"/>
          <p:cNvSpPr/>
          <p:nvPr/>
        </p:nvSpPr>
        <p:spPr>
          <a:xfrm>
            <a:off x="1324711"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1" name="Ellipse 69"/>
          <p:cNvSpPr/>
          <p:nvPr/>
        </p:nvSpPr>
        <p:spPr>
          <a:xfrm>
            <a:off x="1477111"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2" name="Ellipse 70"/>
          <p:cNvSpPr/>
          <p:nvPr/>
        </p:nvSpPr>
        <p:spPr>
          <a:xfrm>
            <a:off x="1637977"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3" name="Ellipse 71"/>
          <p:cNvSpPr/>
          <p:nvPr/>
        </p:nvSpPr>
        <p:spPr>
          <a:xfrm>
            <a:off x="1798843"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4" name="Ellipse 72"/>
          <p:cNvSpPr/>
          <p:nvPr/>
        </p:nvSpPr>
        <p:spPr>
          <a:xfrm>
            <a:off x="1163845" y="7017804"/>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5" name="Ellipse 69"/>
          <p:cNvSpPr/>
          <p:nvPr/>
        </p:nvSpPr>
        <p:spPr>
          <a:xfrm>
            <a:off x="1968971" y="7017804"/>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6" name="Ellipse 70"/>
          <p:cNvSpPr/>
          <p:nvPr/>
        </p:nvSpPr>
        <p:spPr>
          <a:xfrm>
            <a:off x="2129837" y="7017804"/>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7" name="Ellipse 71"/>
          <p:cNvSpPr/>
          <p:nvPr/>
        </p:nvSpPr>
        <p:spPr>
          <a:xfrm>
            <a:off x="2290703" y="7017804"/>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8" name="Ellipse 69"/>
          <p:cNvSpPr/>
          <p:nvPr/>
        </p:nvSpPr>
        <p:spPr>
          <a:xfrm>
            <a:off x="666237"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79" name="Ellipse 70"/>
          <p:cNvSpPr/>
          <p:nvPr/>
        </p:nvSpPr>
        <p:spPr>
          <a:xfrm>
            <a:off x="827103"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0" name="Ellipse 71"/>
          <p:cNvSpPr/>
          <p:nvPr/>
        </p:nvSpPr>
        <p:spPr>
          <a:xfrm>
            <a:off x="996678"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1" name="Ellipse 68"/>
          <p:cNvSpPr/>
          <p:nvPr/>
        </p:nvSpPr>
        <p:spPr>
          <a:xfrm>
            <a:off x="1321992"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2" name="Ellipse 69"/>
          <p:cNvSpPr/>
          <p:nvPr/>
        </p:nvSpPr>
        <p:spPr>
          <a:xfrm>
            <a:off x="1474392"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3" name="Ellipse 70"/>
          <p:cNvSpPr/>
          <p:nvPr/>
        </p:nvSpPr>
        <p:spPr>
          <a:xfrm>
            <a:off x="1635258"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4" name="Ellipse 71"/>
          <p:cNvSpPr/>
          <p:nvPr/>
        </p:nvSpPr>
        <p:spPr>
          <a:xfrm>
            <a:off x="1796124"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5" name="Ellipse 72"/>
          <p:cNvSpPr/>
          <p:nvPr/>
        </p:nvSpPr>
        <p:spPr>
          <a:xfrm>
            <a:off x="1161126"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6" name="Ellipse 69"/>
          <p:cNvSpPr/>
          <p:nvPr/>
        </p:nvSpPr>
        <p:spPr>
          <a:xfrm>
            <a:off x="1966252"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7" name="Ellipse 70"/>
          <p:cNvSpPr/>
          <p:nvPr/>
        </p:nvSpPr>
        <p:spPr>
          <a:xfrm>
            <a:off x="2127118" y="7525169"/>
            <a:ext cx="160866" cy="160866"/>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8" name="Ellipse 71"/>
          <p:cNvSpPr/>
          <p:nvPr/>
        </p:nvSpPr>
        <p:spPr>
          <a:xfrm>
            <a:off x="2287984" y="7525169"/>
            <a:ext cx="160866" cy="160866"/>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b="1">
              <a:solidFill>
                <a:schemeClr val="tx1"/>
              </a:solidFill>
            </a:endParaRPr>
          </a:p>
        </p:txBody>
      </p:sp>
      <p:sp>
        <p:nvSpPr>
          <p:cNvPr id="89" name="TextBox 89"/>
          <p:cNvSpPr txBox="1"/>
          <p:nvPr/>
        </p:nvSpPr>
        <p:spPr>
          <a:xfrm>
            <a:off x="618624" y="5720489"/>
            <a:ext cx="1915760" cy="276999"/>
          </a:xfrm>
          <a:prstGeom prst="rect">
            <a:avLst/>
          </a:prstGeom>
          <a:noFill/>
        </p:spPr>
        <p:txBody>
          <a:bodyPr wrap="square" rtlCol="0">
            <a:spAutoFit/>
          </a:bodyPr>
          <a:lstStyle/>
          <a:p>
            <a:r>
              <a:rPr lang="en-US" sz="1200" b="1" dirty="0">
                <a:solidFill>
                  <a:schemeClr val="bg1"/>
                </a:solidFill>
              </a:rPr>
              <a:t>Photoshop CS</a:t>
            </a:r>
          </a:p>
        </p:txBody>
      </p:sp>
      <p:sp>
        <p:nvSpPr>
          <p:cNvPr id="90" name="TextBox 90"/>
          <p:cNvSpPr txBox="1"/>
          <p:nvPr/>
        </p:nvSpPr>
        <p:spPr>
          <a:xfrm>
            <a:off x="618624" y="6233157"/>
            <a:ext cx="1915760" cy="276999"/>
          </a:xfrm>
          <a:prstGeom prst="rect">
            <a:avLst/>
          </a:prstGeom>
          <a:noFill/>
        </p:spPr>
        <p:txBody>
          <a:bodyPr wrap="square" rtlCol="0">
            <a:spAutoFit/>
          </a:bodyPr>
          <a:lstStyle/>
          <a:p>
            <a:r>
              <a:rPr lang="en-US" sz="1200" b="1" dirty="0">
                <a:solidFill>
                  <a:schemeClr val="bg1"/>
                </a:solidFill>
              </a:rPr>
              <a:t>Ruby On Rail</a:t>
            </a:r>
          </a:p>
        </p:txBody>
      </p:sp>
      <p:sp>
        <p:nvSpPr>
          <p:cNvPr id="91" name="TextBox 91"/>
          <p:cNvSpPr txBox="1"/>
          <p:nvPr/>
        </p:nvSpPr>
        <p:spPr>
          <a:xfrm>
            <a:off x="608074" y="6703662"/>
            <a:ext cx="1915760" cy="276999"/>
          </a:xfrm>
          <a:prstGeom prst="rect">
            <a:avLst/>
          </a:prstGeom>
          <a:noFill/>
        </p:spPr>
        <p:txBody>
          <a:bodyPr wrap="square" rtlCol="0">
            <a:spAutoFit/>
          </a:bodyPr>
          <a:lstStyle/>
          <a:p>
            <a:r>
              <a:rPr lang="en-US" sz="1200" b="1" dirty="0" err="1">
                <a:solidFill>
                  <a:schemeClr val="bg1"/>
                </a:solidFill>
              </a:rPr>
              <a:t>Comptabilité</a:t>
            </a:r>
            <a:endParaRPr lang="en-US" sz="1200" b="1" dirty="0">
              <a:solidFill>
                <a:schemeClr val="bg1"/>
              </a:solidFill>
            </a:endParaRPr>
          </a:p>
        </p:txBody>
      </p:sp>
      <p:sp>
        <p:nvSpPr>
          <p:cNvPr id="92" name="TextBox 92"/>
          <p:cNvSpPr txBox="1"/>
          <p:nvPr/>
        </p:nvSpPr>
        <p:spPr>
          <a:xfrm>
            <a:off x="618624" y="7215813"/>
            <a:ext cx="1915760" cy="276999"/>
          </a:xfrm>
          <a:prstGeom prst="rect">
            <a:avLst/>
          </a:prstGeom>
          <a:noFill/>
        </p:spPr>
        <p:txBody>
          <a:bodyPr wrap="square" rtlCol="0">
            <a:spAutoFit/>
          </a:bodyPr>
          <a:lstStyle/>
          <a:p>
            <a:r>
              <a:rPr lang="en-US" sz="1200" b="1" dirty="0" err="1">
                <a:solidFill>
                  <a:schemeClr val="bg1"/>
                </a:solidFill>
              </a:rPr>
              <a:t>Gestion</a:t>
            </a:r>
            <a:r>
              <a:rPr lang="en-US" sz="1200" b="1" dirty="0">
                <a:solidFill>
                  <a:schemeClr val="bg1"/>
                </a:solidFill>
              </a:rPr>
              <a:t> RH</a:t>
            </a:r>
          </a:p>
        </p:txBody>
      </p:sp>
      <p:sp>
        <p:nvSpPr>
          <p:cNvPr id="93" name="Штриховая стрелка вправо 17"/>
          <p:cNvSpPr/>
          <p:nvPr/>
        </p:nvSpPr>
        <p:spPr>
          <a:xfrm flipH="1">
            <a:off x="120751" y="7792508"/>
            <a:ext cx="2639700" cy="806639"/>
          </a:xfrm>
          <a:prstGeom prst="stripedRightArrow">
            <a:avLst/>
          </a:prstGeom>
          <a:solidFill>
            <a:srgbClr val="FFC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4" name="Rectangle 93"/>
          <p:cNvSpPr/>
          <p:nvPr/>
        </p:nvSpPr>
        <p:spPr>
          <a:xfrm>
            <a:off x="1618030" y="7994061"/>
            <a:ext cx="1034257" cy="400110"/>
          </a:xfrm>
          <a:prstGeom prst="rect">
            <a:avLst/>
          </a:prstGeom>
        </p:spPr>
        <p:txBody>
          <a:bodyPr wrap="none">
            <a:spAutoFit/>
          </a:bodyPr>
          <a:lstStyle/>
          <a:p>
            <a:r>
              <a:rPr lang="en-US" sz="2000">
                <a:solidFill>
                  <a:srgbClr val="595959"/>
                </a:solidFill>
              </a:rPr>
              <a:t>Langues</a:t>
            </a:r>
            <a:endParaRPr lang="fr-FR" sz="2000" dirty="0"/>
          </a:p>
        </p:txBody>
      </p:sp>
      <p:grpSp>
        <p:nvGrpSpPr>
          <p:cNvPr id="95" name="Группа 96"/>
          <p:cNvGrpSpPr/>
          <p:nvPr/>
        </p:nvGrpSpPr>
        <p:grpSpPr>
          <a:xfrm rot="687787">
            <a:off x="189152" y="8825681"/>
            <a:ext cx="673620" cy="671484"/>
            <a:chOff x="209550" y="7991475"/>
            <a:chExt cx="673620" cy="671484"/>
          </a:xfrm>
        </p:grpSpPr>
        <p:sp>
          <p:nvSpPr>
            <p:cNvPr id="96" name="Овал 14"/>
            <p:cNvSpPr/>
            <p:nvPr/>
          </p:nvSpPr>
          <p:spPr>
            <a:xfrm>
              <a:off x="209550" y="7991475"/>
              <a:ext cx="670901" cy="670901"/>
            </a:xfrm>
            <a:prstGeom prst="ellipse">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7" name="Пирог 95"/>
            <p:cNvSpPr/>
            <p:nvPr/>
          </p:nvSpPr>
          <p:spPr>
            <a:xfrm>
              <a:off x="212269" y="7992058"/>
              <a:ext cx="670901" cy="670901"/>
            </a:xfrm>
            <a:prstGeom prst="pie">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grpSp>
      <p:graphicFrame>
        <p:nvGraphicFramePr>
          <p:cNvPr id="98" name="Диаграмма 101"/>
          <p:cNvGraphicFramePr/>
          <p:nvPr>
            <p:extLst>
              <p:ext uri="{D42A27DB-BD31-4B8C-83A1-F6EECF244321}">
                <p14:modId xmlns:p14="http://schemas.microsoft.com/office/powerpoint/2010/main" val="279206345"/>
              </p:ext>
            </p:extLst>
          </p:nvPr>
        </p:nvGraphicFramePr>
        <p:xfrm>
          <a:off x="736141" y="8683078"/>
          <a:ext cx="1407893" cy="960814"/>
        </p:xfrm>
        <a:graphic>
          <a:graphicData uri="http://schemas.openxmlformats.org/drawingml/2006/chart">
            <c:chart xmlns:c="http://schemas.openxmlformats.org/drawingml/2006/chart" xmlns:r="http://schemas.openxmlformats.org/officeDocument/2006/relationships" r:id="rId6"/>
          </a:graphicData>
        </a:graphic>
      </p:graphicFrame>
      <p:grpSp>
        <p:nvGrpSpPr>
          <p:cNvPr id="99" name="Группа 104"/>
          <p:cNvGrpSpPr/>
          <p:nvPr/>
        </p:nvGrpSpPr>
        <p:grpSpPr>
          <a:xfrm>
            <a:off x="2037996" y="8819828"/>
            <a:ext cx="687315" cy="687315"/>
            <a:chOff x="173383" y="9207630"/>
            <a:chExt cx="687315" cy="687315"/>
          </a:xfrm>
        </p:grpSpPr>
        <p:sp>
          <p:nvSpPr>
            <p:cNvPr id="100" name="Овал 97"/>
            <p:cNvSpPr/>
            <p:nvPr/>
          </p:nvSpPr>
          <p:spPr>
            <a:xfrm>
              <a:off x="173383" y="9207630"/>
              <a:ext cx="687315" cy="687315"/>
            </a:xfrm>
            <a:prstGeom prst="ellipse">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1" name="Равнобедренный треугольник 102"/>
            <p:cNvSpPr/>
            <p:nvPr/>
          </p:nvSpPr>
          <p:spPr>
            <a:xfrm>
              <a:off x="384107" y="9486570"/>
              <a:ext cx="246336" cy="369332"/>
            </a:xfrm>
            <a:prstGeom prst="triangle">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2" name="Овал 103"/>
            <p:cNvSpPr/>
            <p:nvPr/>
          </p:nvSpPr>
          <p:spPr>
            <a:xfrm>
              <a:off x="384106" y="9832657"/>
              <a:ext cx="246337" cy="61594"/>
            </a:xfrm>
            <a:prstGeom prst="ellipse">
              <a:avLst/>
            </a:prstGeom>
            <a:solidFill>
              <a:schemeClr val="bg1">
                <a:lumMod val="8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sp>
        <p:nvSpPr>
          <p:cNvPr id="103" name="ZoneTexte 102"/>
          <p:cNvSpPr txBox="1"/>
          <p:nvPr/>
        </p:nvSpPr>
        <p:spPr>
          <a:xfrm>
            <a:off x="186527" y="9546041"/>
            <a:ext cx="647934" cy="276999"/>
          </a:xfrm>
          <a:prstGeom prst="rect">
            <a:avLst/>
          </a:prstGeom>
          <a:noFill/>
        </p:spPr>
        <p:txBody>
          <a:bodyPr wrap="none" rtlCol="0">
            <a:spAutoFit/>
          </a:bodyPr>
          <a:lstStyle/>
          <a:p>
            <a:r>
              <a:rPr lang="fr-FR" sz="1200" b="1" dirty="0">
                <a:solidFill>
                  <a:schemeClr val="bg1"/>
                </a:solidFill>
              </a:rPr>
              <a:t>Anglais</a:t>
            </a:r>
          </a:p>
        </p:txBody>
      </p:sp>
      <p:sp>
        <p:nvSpPr>
          <p:cNvPr id="104" name="ZoneTexte 103"/>
          <p:cNvSpPr txBox="1"/>
          <p:nvPr/>
        </p:nvSpPr>
        <p:spPr>
          <a:xfrm>
            <a:off x="1095758" y="9556294"/>
            <a:ext cx="590418" cy="276999"/>
          </a:xfrm>
          <a:prstGeom prst="rect">
            <a:avLst/>
          </a:prstGeom>
          <a:noFill/>
        </p:spPr>
        <p:txBody>
          <a:bodyPr wrap="none" rtlCol="0">
            <a:spAutoFit/>
          </a:bodyPr>
          <a:lstStyle/>
          <a:p>
            <a:r>
              <a:rPr lang="fr-FR" sz="1200" b="1" dirty="0">
                <a:solidFill>
                  <a:schemeClr val="bg1"/>
                </a:solidFill>
              </a:rPr>
              <a:t>Italien</a:t>
            </a:r>
          </a:p>
        </p:txBody>
      </p:sp>
      <p:sp>
        <p:nvSpPr>
          <p:cNvPr id="105" name="ZoneTexte 104"/>
          <p:cNvSpPr txBox="1"/>
          <p:nvPr/>
        </p:nvSpPr>
        <p:spPr>
          <a:xfrm>
            <a:off x="1989824" y="9573767"/>
            <a:ext cx="758541" cy="276999"/>
          </a:xfrm>
          <a:prstGeom prst="rect">
            <a:avLst/>
          </a:prstGeom>
          <a:noFill/>
        </p:spPr>
        <p:txBody>
          <a:bodyPr wrap="none" rtlCol="0">
            <a:spAutoFit/>
          </a:bodyPr>
          <a:lstStyle/>
          <a:p>
            <a:r>
              <a:rPr lang="fr-FR" sz="1200" b="1" dirty="0">
                <a:solidFill>
                  <a:schemeClr val="bg1"/>
                </a:solidFill>
              </a:rPr>
              <a:t>Espagnol</a:t>
            </a:r>
          </a:p>
        </p:txBody>
      </p:sp>
      <p:sp>
        <p:nvSpPr>
          <p:cNvPr id="106" name="TextBox 118"/>
          <p:cNvSpPr txBox="1"/>
          <p:nvPr/>
        </p:nvSpPr>
        <p:spPr>
          <a:xfrm>
            <a:off x="2891976" y="2058662"/>
            <a:ext cx="2093274" cy="630942"/>
          </a:xfrm>
          <a:prstGeom prst="rect">
            <a:avLst/>
          </a:prstGeom>
          <a:noFill/>
        </p:spPr>
        <p:txBody>
          <a:bodyPr wrap="square" rtlCol="0">
            <a:spAutoFit/>
          </a:bodyPr>
          <a:lstStyle/>
          <a:p>
            <a:r>
              <a:rPr lang="fr-FR" sz="3500" dirty="0">
                <a:solidFill>
                  <a:srgbClr val="00B050"/>
                </a:solidFill>
              </a:rPr>
              <a:t>Formation</a:t>
            </a:r>
          </a:p>
        </p:txBody>
      </p:sp>
      <p:sp>
        <p:nvSpPr>
          <p:cNvPr id="108" name="TextBox 105"/>
          <p:cNvSpPr txBox="1"/>
          <p:nvPr/>
        </p:nvSpPr>
        <p:spPr>
          <a:xfrm>
            <a:off x="6471314" y="2832733"/>
            <a:ext cx="945516" cy="276999"/>
          </a:xfrm>
          <a:prstGeom prst="rect">
            <a:avLst/>
          </a:prstGeom>
          <a:noFill/>
        </p:spPr>
        <p:txBody>
          <a:bodyPr wrap="square" rtlCol="0">
            <a:spAutoFit/>
          </a:bodyPr>
          <a:lstStyle/>
          <a:p>
            <a:r>
              <a:rPr lang="en-US" sz="1200" dirty="0">
                <a:solidFill>
                  <a:srgbClr val="DDE133"/>
                </a:solidFill>
              </a:rPr>
              <a:t>1990-2014</a:t>
            </a:r>
            <a:endParaRPr lang="en-US" sz="1200" dirty="0">
              <a:solidFill>
                <a:schemeClr val="tx1">
                  <a:lumMod val="85000"/>
                  <a:lumOff val="15000"/>
                </a:schemeClr>
              </a:solidFill>
            </a:endParaRPr>
          </a:p>
        </p:txBody>
      </p:sp>
      <p:sp>
        <p:nvSpPr>
          <p:cNvPr id="110" name="TextBox 115"/>
          <p:cNvSpPr txBox="1"/>
          <p:nvPr/>
        </p:nvSpPr>
        <p:spPr>
          <a:xfrm>
            <a:off x="6471313" y="3433661"/>
            <a:ext cx="945516" cy="276999"/>
          </a:xfrm>
          <a:prstGeom prst="rect">
            <a:avLst/>
          </a:prstGeom>
          <a:noFill/>
        </p:spPr>
        <p:txBody>
          <a:bodyPr wrap="square" rtlCol="0">
            <a:spAutoFit/>
          </a:bodyPr>
          <a:lstStyle/>
          <a:p>
            <a:r>
              <a:rPr lang="en-US" sz="1200" dirty="0">
                <a:solidFill>
                  <a:srgbClr val="DDE133"/>
                </a:solidFill>
              </a:rPr>
              <a:t>2000-2004</a:t>
            </a:r>
            <a:endParaRPr lang="en-US" sz="1200" dirty="0">
              <a:solidFill>
                <a:schemeClr val="tx1">
                  <a:lumMod val="85000"/>
                  <a:lumOff val="15000"/>
                </a:schemeClr>
              </a:solidFill>
            </a:endParaRPr>
          </a:p>
        </p:txBody>
      </p:sp>
      <p:sp>
        <p:nvSpPr>
          <p:cNvPr id="112" name="TextBox 120"/>
          <p:cNvSpPr txBox="1"/>
          <p:nvPr/>
        </p:nvSpPr>
        <p:spPr>
          <a:xfrm>
            <a:off x="6464370" y="4018507"/>
            <a:ext cx="952459" cy="276999"/>
          </a:xfrm>
          <a:prstGeom prst="rect">
            <a:avLst/>
          </a:prstGeom>
          <a:noFill/>
        </p:spPr>
        <p:txBody>
          <a:bodyPr wrap="square" rtlCol="0">
            <a:spAutoFit/>
          </a:bodyPr>
          <a:lstStyle/>
          <a:p>
            <a:r>
              <a:rPr lang="en-US" sz="1200" dirty="0">
                <a:solidFill>
                  <a:srgbClr val="DDE133"/>
                </a:solidFill>
              </a:rPr>
              <a:t>2010-2017</a:t>
            </a:r>
            <a:endParaRPr lang="en-US" sz="1200" dirty="0">
              <a:solidFill>
                <a:schemeClr val="tx1">
                  <a:lumMod val="85000"/>
                  <a:lumOff val="15000"/>
                </a:schemeClr>
              </a:solidFill>
            </a:endParaRPr>
          </a:p>
        </p:txBody>
      </p:sp>
      <p:grpSp>
        <p:nvGrpSpPr>
          <p:cNvPr id="113" name="Группа 42"/>
          <p:cNvGrpSpPr/>
          <p:nvPr/>
        </p:nvGrpSpPr>
        <p:grpSpPr>
          <a:xfrm>
            <a:off x="4985250" y="2220596"/>
            <a:ext cx="2435764" cy="348345"/>
            <a:chOff x="4307106" y="2047166"/>
            <a:chExt cx="3354340" cy="348345"/>
          </a:xfrm>
        </p:grpSpPr>
        <p:grpSp>
          <p:nvGrpSpPr>
            <p:cNvPr id="114" name="Группа 117"/>
            <p:cNvGrpSpPr/>
            <p:nvPr/>
          </p:nvGrpSpPr>
          <p:grpSpPr>
            <a:xfrm>
              <a:off x="4307106" y="2047166"/>
              <a:ext cx="3348577" cy="348345"/>
              <a:chOff x="5056511" y="2047166"/>
              <a:chExt cx="2584424" cy="348345"/>
            </a:xfrm>
          </p:grpSpPr>
          <p:sp>
            <p:nvSpPr>
              <p:cNvPr id="118" name="Прямоугольник 110"/>
              <p:cNvSpPr/>
              <p:nvPr/>
            </p:nvSpPr>
            <p:spPr>
              <a:xfrm>
                <a:off x="5056511" y="2047168"/>
                <a:ext cx="1539929" cy="348343"/>
              </a:xfrm>
              <a:prstGeom prst="rect">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9" name="Параллелограмм 111"/>
              <p:cNvSpPr/>
              <p:nvPr/>
            </p:nvSpPr>
            <p:spPr>
              <a:xfrm>
                <a:off x="6165669" y="2047168"/>
                <a:ext cx="618308"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0" name="Параллелограмм 112"/>
              <p:cNvSpPr/>
              <p:nvPr/>
            </p:nvSpPr>
            <p:spPr>
              <a:xfrm>
                <a:off x="6287286" y="2047167"/>
                <a:ext cx="618308"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1" name="Параллелограмм 114"/>
              <p:cNvSpPr/>
              <p:nvPr/>
            </p:nvSpPr>
            <p:spPr>
              <a:xfrm>
                <a:off x="6905594" y="2047166"/>
                <a:ext cx="337767"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2" name="Параллелограмм 116"/>
              <p:cNvSpPr/>
              <p:nvPr/>
            </p:nvSpPr>
            <p:spPr>
              <a:xfrm>
                <a:off x="7303168" y="2047168"/>
                <a:ext cx="337767"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115" name="Прямая соединительная линия 10"/>
            <p:cNvCxnSpPr/>
            <p:nvPr/>
          </p:nvCxnSpPr>
          <p:spPr>
            <a:xfrm flipV="1">
              <a:off x="4307106" y="2221339"/>
              <a:ext cx="2352270"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cxnSp>
          <p:nvCxnSpPr>
            <p:cNvPr id="116" name="Прямая соединительная линия 121"/>
            <p:cNvCxnSpPr/>
            <p:nvPr/>
          </p:nvCxnSpPr>
          <p:spPr>
            <a:xfrm flipV="1">
              <a:off x="6737955" y="2230785"/>
              <a:ext cx="360000"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cxnSp>
          <p:nvCxnSpPr>
            <p:cNvPr id="117" name="Прямая соединительная линия 122"/>
            <p:cNvCxnSpPr/>
            <p:nvPr/>
          </p:nvCxnSpPr>
          <p:spPr>
            <a:xfrm flipV="1">
              <a:off x="7258845" y="2233057"/>
              <a:ext cx="402601"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grpSp>
      <p:sp>
        <p:nvSpPr>
          <p:cNvPr id="123" name="TextBox 39"/>
          <p:cNvSpPr txBox="1"/>
          <p:nvPr/>
        </p:nvSpPr>
        <p:spPr>
          <a:xfrm>
            <a:off x="3027761" y="2740401"/>
            <a:ext cx="2823486" cy="461665"/>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DIPLÔME –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124" name="TextBox 39"/>
          <p:cNvSpPr txBox="1"/>
          <p:nvPr/>
        </p:nvSpPr>
        <p:spPr>
          <a:xfrm>
            <a:off x="3027761" y="3341329"/>
            <a:ext cx="2823486" cy="461665"/>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DIPLÔME –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125" name="TextBox 39"/>
          <p:cNvSpPr txBox="1"/>
          <p:nvPr/>
        </p:nvSpPr>
        <p:spPr>
          <a:xfrm>
            <a:off x="3027761" y="3942257"/>
            <a:ext cx="2823486" cy="461665"/>
          </a:xfrm>
          <a:prstGeom prst="rect">
            <a:avLst/>
          </a:prstGeom>
          <a:noFill/>
        </p:spPr>
        <p:txBody>
          <a:bodyPr wrap="square" lIns="0" tIns="0" rIns="0" bIns="0" rtlCol="0">
            <a:spAutoFit/>
          </a:bodyPr>
          <a:lstStyle/>
          <a:p>
            <a:r>
              <a:rPr lang="en-US" sz="1000" b="1" dirty="0">
                <a:solidFill>
                  <a:schemeClr val="tx1">
                    <a:lumMod val="75000"/>
                    <a:lumOff val="25000"/>
                  </a:schemeClr>
                </a:solidFill>
                <a:cs typeface="Arial"/>
              </a:rPr>
              <a:t>DIPLÔME – UNIVERSITÉ </a:t>
            </a:r>
            <a:br>
              <a:rPr lang="en-US" sz="1000" b="1" dirty="0">
                <a:solidFill>
                  <a:schemeClr val="tx1">
                    <a:lumMod val="75000"/>
                    <a:lumOff val="25000"/>
                  </a:schemeClr>
                </a:solidFill>
                <a:cs typeface="Arial"/>
              </a:rPr>
            </a:br>
            <a:r>
              <a:rPr lang="en-US" sz="1000" dirty="0" err="1">
                <a:solidFill>
                  <a:schemeClr val="tx1">
                    <a:lumMod val="75000"/>
                    <a:lumOff val="25000"/>
                  </a:schemeClr>
                </a:solidFill>
                <a:cs typeface="Arial"/>
              </a:rPr>
              <a:t>Décrivez</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en</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une</a:t>
            </a:r>
            <a:r>
              <a:rPr lang="en-US" sz="1000" dirty="0">
                <a:solidFill>
                  <a:schemeClr val="tx1">
                    <a:lumMod val="75000"/>
                    <a:lumOff val="25000"/>
                  </a:schemeClr>
                </a:solidFill>
                <a:cs typeface="Arial"/>
              </a:rPr>
              <a:t> </a:t>
            </a:r>
            <a:r>
              <a:rPr lang="en-US" sz="1000" dirty="0" err="1">
                <a:solidFill>
                  <a:schemeClr val="tx1">
                    <a:lumMod val="75000"/>
                    <a:lumOff val="25000"/>
                  </a:schemeClr>
                </a:solidFill>
                <a:cs typeface="Arial"/>
              </a:rPr>
              <a:t>ligne</a:t>
            </a:r>
            <a:r>
              <a:rPr lang="en-US" sz="1000" dirty="0">
                <a:solidFill>
                  <a:schemeClr val="tx1">
                    <a:lumMod val="75000"/>
                    <a:lumOff val="25000"/>
                  </a:schemeClr>
                </a:solidFill>
                <a:cs typeface="Arial"/>
              </a:rPr>
              <a:t> les </a:t>
            </a:r>
            <a:r>
              <a:rPr lang="en-US" sz="1000" dirty="0" err="1">
                <a:solidFill>
                  <a:schemeClr val="tx1">
                    <a:lumMod val="75000"/>
                    <a:lumOff val="25000"/>
                  </a:schemeClr>
                </a:solidFill>
                <a:cs typeface="Arial"/>
              </a:rPr>
              <a:t>objectifs</a:t>
            </a:r>
            <a:r>
              <a:rPr lang="en-US" sz="1000" dirty="0">
                <a:solidFill>
                  <a:schemeClr val="tx1">
                    <a:lumMod val="75000"/>
                    <a:lumOff val="25000"/>
                  </a:schemeClr>
                </a:solidFill>
                <a:cs typeface="Arial"/>
              </a:rPr>
              <a:t> et les </a:t>
            </a:r>
            <a:r>
              <a:rPr lang="en-US" sz="1000" dirty="0" err="1">
                <a:solidFill>
                  <a:schemeClr val="tx1">
                    <a:lumMod val="75000"/>
                    <a:lumOff val="25000"/>
                  </a:schemeClr>
                </a:solidFill>
                <a:cs typeface="Arial"/>
              </a:rPr>
              <a:t>spécialités</a:t>
            </a:r>
            <a:r>
              <a:rPr lang="en-US" sz="1000" dirty="0">
                <a:solidFill>
                  <a:schemeClr val="tx1">
                    <a:lumMod val="75000"/>
                    <a:lumOff val="25000"/>
                  </a:schemeClr>
                </a:solidFill>
                <a:cs typeface="Arial"/>
              </a:rPr>
              <a:t> de </a:t>
            </a:r>
            <a:r>
              <a:rPr lang="en-US" sz="1000" dirty="0" err="1">
                <a:solidFill>
                  <a:schemeClr val="tx1">
                    <a:lumMod val="75000"/>
                    <a:lumOff val="25000"/>
                  </a:schemeClr>
                </a:solidFill>
                <a:cs typeface="Arial"/>
              </a:rPr>
              <a:t>cette</a:t>
            </a:r>
            <a:r>
              <a:rPr lang="en-US" sz="1000" dirty="0">
                <a:solidFill>
                  <a:schemeClr val="tx1">
                    <a:lumMod val="75000"/>
                    <a:lumOff val="25000"/>
                  </a:schemeClr>
                </a:solidFill>
                <a:cs typeface="Arial"/>
              </a:rPr>
              <a:t> formation.</a:t>
            </a:r>
          </a:p>
        </p:txBody>
      </p:sp>
      <p:sp>
        <p:nvSpPr>
          <p:cNvPr id="126" name="TextBox 118"/>
          <p:cNvSpPr txBox="1"/>
          <p:nvPr/>
        </p:nvSpPr>
        <p:spPr>
          <a:xfrm>
            <a:off x="2865097" y="4619435"/>
            <a:ext cx="2318259" cy="630942"/>
          </a:xfrm>
          <a:prstGeom prst="rect">
            <a:avLst/>
          </a:prstGeom>
          <a:noFill/>
        </p:spPr>
        <p:txBody>
          <a:bodyPr wrap="square" rtlCol="0">
            <a:spAutoFit/>
          </a:bodyPr>
          <a:lstStyle/>
          <a:p>
            <a:r>
              <a:rPr lang="fr-FR" sz="3500" dirty="0">
                <a:solidFill>
                  <a:srgbClr val="00B050"/>
                </a:solidFill>
              </a:rPr>
              <a:t>Expérience</a:t>
            </a:r>
          </a:p>
        </p:txBody>
      </p:sp>
      <p:grpSp>
        <p:nvGrpSpPr>
          <p:cNvPr id="127" name="Группа 42"/>
          <p:cNvGrpSpPr/>
          <p:nvPr/>
        </p:nvGrpSpPr>
        <p:grpSpPr>
          <a:xfrm>
            <a:off x="5043574" y="4781369"/>
            <a:ext cx="2350562" cy="348345"/>
            <a:chOff x="4307106" y="2047166"/>
            <a:chExt cx="3354340" cy="348345"/>
          </a:xfrm>
        </p:grpSpPr>
        <p:grpSp>
          <p:nvGrpSpPr>
            <p:cNvPr id="128" name="Группа 117"/>
            <p:cNvGrpSpPr/>
            <p:nvPr/>
          </p:nvGrpSpPr>
          <p:grpSpPr>
            <a:xfrm>
              <a:off x="4307106" y="2047166"/>
              <a:ext cx="3348577" cy="348345"/>
              <a:chOff x="5056511" y="2047166"/>
              <a:chExt cx="2584424" cy="348345"/>
            </a:xfrm>
          </p:grpSpPr>
          <p:sp>
            <p:nvSpPr>
              <p:cNvPr id="132" name="Прямоугольник 110"/>
              <p:cNvSpPr/>
              <p:nvPr/>
            </p:nvSpPr>
            <p:spPr>
              <a:xfrm>
                <a:off x="5056511" y="2047168"/>
                <a:ext cx="1539929" cy="348343"/>
              </a:xfrm>
              <a:prstGeom prst="rect">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3" name="Параллелограмм 111"/>
              <p:cNvSpPr/>
              <p:nvPr/>
            </p:nvSpPr>
            <p:spPr>
              <a:xfrm>
                <a:off x="6165669" y="2047168"/>
                <a:ext cx="618308"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4" name="Параллелограмм 112"/>
              <p:cNvSpPr/>
              <p:nvPr/>
            </p:nvSpPr>
            <p:spPr>
              <a:xfrm>
                <a:off x="6287286" y="2047167"/>
                <a:ext cx="618308"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5" name="Параллелограмм 114"/>
              <p:cNvSpPr/>
              <p:nvPr/>
            </p:nvSpPr>
            <p:spPr>
              <a:xfrm>
                <a:off x="6905594" y="2047166"/>
                <a:ext cx="337767"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6" name="Параллелограмм 116"/>
              <p:cNvSpPr/>
              <p:nvPr/>
            </p:nvSpPr>
            <p:spPr>
              <a:xfrm>
                <a:off x="7303168" y="2047168"/>
                <a:ext cx="337767" cy="348343"/>
              </a:xfrm>
              <a:prstGeom prst="parallelogram">
                <a:avLst/>
              </a:prstGeom>
              <a:solidFill>
                <a:srgbClr val="59595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cxnSp>
          <p:nvCxnSpPr>
            <p:cNvPr id="129" name="Прямая соединительная линия 10"/>
            <p:cNvCxnSpPr/>
            <p:nvPr/>
          </p:nvCxnSpPr>
          <p:spPr>
            <a:xfrm flipV="1">
              <a:off x="4307106" y="2221339"/>
              <a:ext cx="2352270"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cxnSp>
          <p:nvCxnSpPr>
            <p:cNvPr id="130" name="Прямая соединительная линия 121"/>
            <p:cNvCxnSpPr/>
            <p:nvPr/>
          </p:nvCxnSpPr>
          <p:spPr>
            <a:xfrm flipV="1">
              <a:off x="6737955" y="2230785"/>
              <a:ext cx="360000"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cxnSp>
          <p:nvCxnSpPr>
            <p:cNvPr id="131" name="Прямая соединительная линия 122"/>
            <p:cNvCxnSpPr/>
            <p:nvPr/>
          </p:nvCxnSpPr>
          <p:spPr>
            <a:xfrm flipV="1">
              <a:off x="7258845" y="2233057"/>
              <a:ext cx="402601" cy="1"/>
            </a:xfrm>
            <a:prstGeom prst="line">
              <a:avLst/>
            </a:prstGeom>
            <a:ln>
              <a:solidFill>
                <a:srgbClr val="FFC000"/>
              </a:solidFill>
              <a:prstDash val="dash"/>
            </a:ln>
          </p:spPr>
          <p:style>
            <a:lnRef idx="1">
              <a:schemeClr val="dk1"/>
            </a:lnRef>
            <a:fillRef idx="0">
              <a:schemeClr val="dk1"/>
            </a:fillRef>
            <a:effectRef idx="0">
              <a:schemeClr val="dk1"/>
            </a:effectRef>
            <a:fontRef idx="minor">
              <a:schemeClr val="tx1"/>
            </a:fontRef>
          </p:style>
        </p:cxnSp>
      </p:grpSp>
      <p:sp>
        <p:nvSpPr>
          <p:cNvPr id="137" name="TextBox 9"/>
          <p:cNvSpPr txBox="1"/>
          <p:nvPr/>
        </p:nvSpPr>
        <p:spPr>
          <a:xfrm>
            <a:off x="2993164" y="5565493"/>
            <a:ext cx="3148521" cy="769441"/>
          </a:xfrm>
          <a:prstGeom prst="rect">
            <a:avLst/>
          </a:prstGeom>
          <a:noFill/>
        </p:spPr>
        <p:txBody>
          <a:bodyPr wrap="square" lIns="0" tIns="0" rIns="0" bIns="0" rtlCol="0">
            <a:spAutoFit/>
          </a:bodyPr>
          <a:lstStyle/>
          <a:p>
            <a:pPr defTabSz="685800">
              <a:defRPr/>
            </a:pPr>
            <a:r>
              <a:rPr lang="fr-FR" sz="10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38" name="TextBox 105"/>
          <p:cNvSpPr txBox="1"/>
          <p:nvPr/>
        </p:nvSpPr>
        <p:spPr>
          <a:xfrm>
            <a:off x="6471313" y="5515829"/>
            <a:ext cx="945516" cy="276999"/>
          </a:xfrm>
          <a:prstGeom prst="rect">
            <a:avLst/>
          </a:prstGeom>
          <a:noFill/>
        </p:spPr>
        <p:txBody>
          <a:bodyPr wrap="square" rtlCol="0">
            <a:spAutoFit/>
          </a:bodyPr>
          <a:lstStyle/>
          <a:p>
            <a:r>
              <a:rPr lang="en-US" sz="1200" dirty="0">
                <a:solidFill>
                  <a:srgbClr val="DDE133"/>
                </a:solidFill>
              </a:rPr>
              <a:t>1990-2014</a:t>
            </a:r>
            <a:endParaRPr lang="en-US" sz="1200" dirty="0">
              <a:solidFill>
                <a:schemeClr val="tx1">
                  <a:lumMod val="85000"/>
                  <a:lumOff val="15000"/>
                </a:schemeClr>
              </a:solidFill>
            </a:endParaRPr>
          </a:p>
        </p:txBody>
      </p:sp>
      <p:sp>
        <p:nvSpPr>
          <p:cNvPr id="139" name="TextBox 136"/>
          <p:cNvSpPr txBox="1"/>
          <p:nvPr/>
        </p:nvSpPr>
        <p:spPr>
          <a:xfrm>
            <a:off x="2909813" y="5257716"/>
            <a:ext cx="1496977" cy="307777"/>
          </a:xfrm>
          <a:prstGeom prst="rect">
            <a:avLst/>
          </a:prstGeom>
          <a:noFill/>
        </p:spPr>
        <p:txBody>
          <a:bodyPr wrap="square" rtlCol="0">
            <a:spAutoFit/>
          </a:bodyPr>
          <a:lstStyle/>
          <a:p>
            <a:r>
              <a:rPr lang="en-US" sz="1400" i="1" dirty="0">
                <a:solidFill>
                  <a:srgbClr val="DDE133"/>
                </a:solidFill>
                <a:latin typeface="Aileron Thin" panose="00000300000000000000" pitchFamily="50" charset="0"/>
              </a:rPr>
              <a:t>Poste / </a:t>
            </a:r>
            <a:r>
              <a:rPr lang="en-US" sz="1400" i="1" dirty="0" err="1">
                <a:solidFill>
                  <a:srgbClr val="DDE133"/>
                </a:solidFill>
                <a:latin typeface="Aileron Thin" panose="00000300000000000000" pitchFamily="50" charset="0"/>
              </a:rPr>
              <a:t>Société</a:t>
            </a:r>
            <a:endParaRPr lang="en-US" sz="1400" i="1" dirty="0">
              <a:solidFill>
                <a:srgbClr val="DDE133"/>
              </a:solidFill>
              <a:latin typeface="Aileron Thin" panose="00000300000000000000" pitchFamily="50" charset="0"/>
            </a:endParaRPr>
          </a:p>
        </p:txBody>
      </p:sp>
      <p:sp>
        <p:nvSpPr>
          <p:cNvPr id="140" name="TextBox 9"/>
          <p:cNvSpPr txBox="1"/>
          <p:nvPr/>
        </p:nvSpPr>
        <p:spPr>
          <a:xfrm>
            <a:off x="2993164" y="6770713"/>
            <a:ext cx="3148521" cy="769441"/>
          </a:xfrm>
          <a:prstGeom prst="rect">
            <a:avLst/>
          </a:prstGeom>
          <a:noFill/>
        </p:spPr>
        <p:txBody>
          <a:bodyPr wrap="square" lIns="0" tIns="0" rIns="0" bIns="0" rtlCol="0">
            <a:spAutoFit/>
          </a:bodyPr>
          <a:lstStyle/>
          <a:p>
            <a:pPr defTabSz="685800">
              <a:defRPr/>
            </a:pPr>
            <a:r>
              <a:rPr lang="fr-FR" sz="10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41" name="TextBox 105"/>
          <p:cNvSpPr txBox="1"/>
          <p:nvPr/>
        </p:nvSpPr>
        <p:spPr>
          <a:xfrm>
            <a:off x="6471313" y="6721049"/>
            <a:ext cx="945516" cy="276999"/>
          </a:xfrm>
          <a:prstGeom prst="rect">
            <a:avLst/>
          </a:prstGeom>
          <a:noFill/>
        </p:spPr>
        <p:txBody>
          <a:bodyPr wrap="square" rtlCol="0">
            <a:spAutoFit/>
          </a:bodyPr>
          <a:lstStyle/>
          <a:p>
            <a:r>
              <a:rPr lang="en-US" sz="1200" dirty="0">
                <a:solidFill>
                  <a:srgbClr val="DDE133"/>
                </a:solidFill>
              </a:rPr>
              <a:t>1990-2014</a:t>
            </a:r>
            <a:endParaRPr lang="en-US" sz="1200" dirty="0">
              <a:solidFill>
                <a:schemeClr val="tx1">
                  <a:lumMod val="85000"/>
                  <a:lumOff val="15000"/>
                </a:schemeClr>
              </a:solidFill>
            </a:endParaRPr>
          </a:p>
        </p:txBody>
      </p:sp>
      <p:sp>
        <p:nvSpPr>
          <p:cNvPr id="142" name="TextBox 136"/>
          <p:cNvSpPr txBox="1"/>
          <p:nvPr/>
        </p:nvSpPr>
        <p:spPr>
          <a:xfrm>
            <a:off x="2909813" y="6462936"/>
            <a:ext cx="1496977" cy="307777"/>
          </a:xfrm>
          <a:prstGeom prst="rect">
            <a:avLst/>
          </a:prstGeom>
          <a:noFill/>
        </p:spPr>
        <p:txBody>
          <a:bodyPr wrap="square" rtlCol="0">
            <a:spAutoFit/>
          </a:bodyPr>
          <a:lstStyle/>
          <a:p>
            <a:r>
              <a:rPr lang="en-US" sz="1400" i="1" dirty="0">
                <a:solidFill>
                  <a:srgbClr val="DDE133"/>
                </a:solidFill>
                <a:latin typeface="Aileron Thin" panose="00000300000000000000" pitchFamily="50" charset="0"/>
              </a:rPr>
              <a:t>Poste / </a:t>
            </a:r>
            <a:r>
              <a:rPr lang="en-US" sz="1400" i="1" dirty="0" err="1">
                <a:solidFill>
                  <a:srgbClr val="DDE133"/>
                </a:solidFill>
                <a:latin typeface="Aileron Thin" panose="00000300000000000000" pitchFamily="50" charset="0"/>
              </a:rPr>
              <a:t>Société</a:t>
            </a:r>
            <a:endParaRPr lang="en-US" sz="1400" i="1" dirty="0">
              <a:solidFill>
                <a:srgbClr val="DDE133"/>
              </a:solidFill>
              <a:latin typeface="Aileron Thin" panose="00000300000000000000" pitchFamily="50" charset="0"/>
            </a:endParaRPr>
          </a:p>
        </p:txBody>
      </p:sp>
      <p:sp>
        <p:nvSpPr>
          <p:cNvPr id="143" name="TextBox 9"/>
          <p:cNvSpPr txBox="1"/>
          <p:nvPr/>
        </p:nvSpPr>
        <p:spPr>
          <a:xfrm>
            <a:off x="2993164" y="8031205"/>
            <a:ext cx="3148521" cy="769441"/>
          </a:xfrm>
          <a:prstGeom prst="rect">
            <a:avLst/>
          </a:prstGeom>
          <a:noFill/>
        </p:spPr>
        <p:txBody>
          <a:bodyPr wrap="square" lIns="0" tIns="0" rIns="0" bIns="0" rtlCol="0">
            <a:spAutoFit/>
          </a:bodyPr>
          <a:lstStyle/>
          <a:p>
            <a:pPr defTabSz="685800">
              <a:defRPr/>
            </a:pPr>
            <a:r>
              <a:rPr lang="fr-FR" sz="10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44" name="TextBox 105"/>
          <p:cNvSpPr txBox="1"/>
          <p:nvPr/>
        </p:nvSpPr>
        <p:spPr>
          <a:xfrm>
            <a:off x="6471313" y="7981541"/>
            <a:ext cx="945516" cy="276999"/>
          </a:xfrm>
          <a:prstGeom prst="rect">
            <a:avLst/>
          </a:prstGeom>
          <a:noFill/>
        </p:spPr>
        <p:txBody>
          <a:bodyPr wrap="square" rtlCol="0">
            <a:spAutoFit/>
          </a:bodyPr>
          <a:lstStyle/>
          <a:p>
            <a:r>
              <a:rPr lang="en-US" sz="1200" dirty="0">
                <a:solidFill>
                  <a:srgbClr val="DDE133"/>
                </a:solidFill>
              </a:rPr>
              <a:t>1990-2014</a:t>
            </a:r>
            <a:endParaRPr lang="en-US" sz="1200" dirty="0">
              <a:solidFill>
                <a:schemeClr val="tx1">
                  <a:lumMod val="85000"/>
                  <a:lumOff val="15000"/>
                </a:schemeClr>
              </a:solidFill>
            </a:endParaRPr>
          </a:p>
        </p:txBody>
      </p:sp>
      <p:sp>
        <p:nvSpPr>
          <p:cNvPr id="145" name="TextBox 136"/>
          <p:cNvSpPr txBox="1"/>
          <p:nvPr/>
        </p:nvSpPr>
        <p:spPr>
          <a:xfrm>
            <a:off x="2909813" y="7723428"/>
            <a:ext cx="1496977" cy="307777"/>
          </a:xfrm>
          <a:prstGeom prst="rect">
            <a:avLst/>
          </a:prstGeom>
          <a:noFill/>
        </p:spPr>
        <p:txBody>
          <a:bodyPr wrap="square" rtlCol="0">
            <a:spAutoFit/>
          </a:bodyPr>
          <a:lstStyle/>
          <a:p>
            <a:r>
              <a:rPr lang="en-US" sz="1400" i="1" dirty="0">
                <a:solidFill>
                  <a:srgbClr val="DDE133"/>
                </a:solidFill>
                <a:latin typeface="Aileron Thin" panose="00000300000000000000" pitchFamily="50" charset="0"/>
              </a:rPr>
              <a:t>Poste / </a:t>
            </a:r>
            <a:r>
              <a:rPr lang="en-US" sz="1400" i="1" dirty="0" err="1">
                <a:solidFill>
                  <a:srgbClr val="DDE133"/>
                </a:solidFill>
                <a:latin typeface="Aileron Thin" panose="00000300000000000000" pitchFamily="50" charset="0"/>
              </a:rPr>
              <a:t>Société</a:t>
            </a:r>
            <a:endParaRPr lang="en-US" sz="1400" i="1" dirty="0">
              <a:solidFill>
                <a:srgbClr val="DDE133"/>
              </a:solidFill>
              <a:latin typeface="Aileron Thin" panose="00000300000000000000" pitchFamily="50" charset="0"/>
            </a:endParaRPr>
          </a:p>
        </p:txBody>
      </p:sp>
      <p:sp>
        <p:nvSpPr>
          <p:cNvPr id="146" name="TextBox 9"/>
          <p:cNvSpPr txBox="1"/>
          <p:nvPr/>
        </p:nvSpPr>
        <p:spPr>
          <a:xfrm>
            <a:off x="2993164" y="9308826"/>
            <a:ext cx="3148521" cy="769441"/>
          </a:xfrm>
          <a:prstGeom prst="rect">
            <a:avLst/>
          </a:prstGeom>
          <a:noFill/>
        </p:spPr>
        <p:txBody>
          <a:bodyPr wrap="square" lIns="0" tIns="0" rIns="0" bIns="0" rtlCol="0">
            <a:spAutoFit/>
          </a:bodyPr>
          <a:lstStyle/>
          <a:p>
            <a:pPr defTabSz="685800">
              <a:defRPr/>
            </a:pPr>
            <a:r>
              <a:rPr lang="fr-FR" sz="1000" dirty="0">
                <a:solidFill>
                  <a:srgbClr val="262626"/>
                </a:solidFill>
                <a:cs typeface="Avenir Book"/>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47" name="TextBox 105"/>
          <p:cNvSpPr txBox="1"/>
          <p:nvPr/>
        </p:nvSpPr>
        <p:spPr>
          <a:xfrm>
            <a:off x="6471313" y="9259162"/>
            <a:ext cx="945516" cy="276999"/>
          </a:xfrm>
          <a:prstGeom prst="rect">
            <a:avLst/>
          </a:prstGeom>
          <a:noFill/>
        </p:spPr>
        <p:txBody>
          <a:bodyPr wrap="square" rtlCol="0">
            <a:spAutoFit/>
          </a:bodyPr>
          <a:lstStyle/>
          <a:p>
            <a:r>
              <a:rPr lang="en-US" sz="1200" dirty="0">
                <a:solidFill>
                  <a:srgbClr val="DDE133"/>
                </a:solidFill>
              </a:rPr>
              <a:t>1990-2014</a:t>
            </a:r>
            <a:endParaRPr lang="en-US" sz="1200" dirty="0">
              <a:solidFill>
                <a:schemeClr val="tx1">
                  <a:lumMod val="85000"/>
                  <a:lumOff val="15000"/>
                </a:schemeClr>
              </a:solidFill>
            </a:endParaRPr>
          </a:p>
        </p:txBody>
      </p:sp>
      <p:sp>
        <p:nvSpPr>
          <p:cNvPr id="148" name="TextBox 136"/>
          <p:cNvSpPr txBox="1"/>
          <p:nvPr/>
        </p:nvSpPr>
        <p:spPr>
          <a:xfrm>
            <a:off x="2909813" y="9001049"/>
            <a:ext cx="1496977" cy="307777"/>
          </a:xfrm>
          <a:prstGeom prst="rect">
            <a:avLst/>
          </a:prstGeom>
          <a:noFill/>
        </p:spPr>
        <p:txBody>
          <a:bodyPr wrap="square" rtlCol="0">
            <a:spAutoFit/>
          </a:bodyPr>
          <a:lstStyle/>
          <a:p>
            <a:r>
              <a:rPr lang="en-US" sz="1400" i="1" dirty="0">
                <a:solidFill>
                  <a:srgbClr val="DDE133"/>
                </a:solidFill>
                <a:latin typeface="Aileron Thin" panose="00000300000000000000" pitchFamily="50" charset="0"/>
              </a:rPr>
              <a:t>Poste / </a:t>
            </a:r>
            <a:r>
              <a:rPr lang="en-US" sz="1400" i="1" dirty="0" err="1">
                <a:solidFill>
                  <a:srgbClr val="DDE133"/>
                </a:solidFill>
                <a:latin typeface="Aileron Thin" panose="00000300000000000000" pitchFamily="50" charset="0"/>
              </a:rPr>
              <a:t>Société</a:t>
            </a:r>
            <a:endParaRPr lang="en-US" sz="1400" i="1" dirty="0">
              <a:solidFill>
                <a:srgbClr val="DDE133"/>
              </a:solidFill>
              <a:latin typeface="Aileron Thin" panose="00000300000000000000" pitchFamily="50" charset="0"/>
            </a:endParaRPr>
          </a:p>
        </p:txBody>
      </p:sp>
    </p:spTree>
    <p:extLst>
      <p:ext uri="{BB962C8B-B14F-4D97-AF65-F5344CB8AC3E}">
        <p14:creationId xmlns:p14="http://schemas.microsoft.com/office/powerpoint/2010/main" val="48366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52229655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601</Words>
  <Application>Microsoft Macintosh PowerPoint</Application>
  <PresentationFormat>Personnalisé</PresentationFormat>
  <Paragraphs>78</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Aileron Thin</vt:lpstr>
      <vt:lpstr>Arial</vt:lpstr>
      <vt:lpstr>Calibri</vt:lpstr>
      <vt:lpstr>Calibri Light</vt:lpstr>
      <vt:lpstr>Times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15</cp:revision>
  <dcterms:created xsi:type="dcterms:W3CDTF">2017-10-27T15:03:16Z</dcterms:created>
  <dcterms:modified xsi:type="dcterms:W3CDTF">2020-11-18T15:35:35Z</dcterms:modified>
</cp:coreProperties>
</file>