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23032"/>
    <a:srgbClr val="F69336"/>
    <a:srgbClr val="F2731E"/>
    <a:srgbClr val="F15104"/>
    <a:srgbClr val="FF9637"/>
    <a:srgbClr val="2E3A40"/>
    <a:srgbClr val="FCD800"/>
    <a:srgbClr val="5898B8"/>
    <a:srgbClr val="B1BE30"/>
    <a:srgbClr val="FE57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p:scale>
          <a:sx n="38" d="100"/>
          <a:sy n="38" d="100"/>
        </p:scale>
        <p:origin x="4400" y="141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22/07/2022</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1" y="1392756"/>
            <a:ext cx="4856813" cy="2490408"/>
          </a:xfrm>
          <a:prstGeom prst="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0" y="-1"/>
            <a:ext cx="7559439" cy="1394085"/>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1" name="Rectangle 40"/>
          <p:cNvSpPr/>
          <p:nvPr/>
        </p:nvSpPr>
        <p:spPr>
          <a:xfrm>
            <a:off x="4856813" y="3876416"/>
            <a:ext cx="2702626" cy="6812222"/>
          </a:xfrm>
          <a:prstGeom prst="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Rectangle 43"/>
          <p:cNvSpPr/>
          <p:nvPr/>
        </p:nvSpPr>
        <p:spPr>
          <a:xfrm>
            <a:off x="4856811" y="5978779"/>
            <a:ext cx="2702627" cy="2994967"/>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 name="TextBox 3"/>
          <p:cNvSpPr txBox="1"/>
          <p:nvPr/>
        </p:nvSpPr>
        <p:spPr>
          <a:xfrm>
            <a:off x="1333500" y="127000"/>
            <a:ext cx="4914900" cy="923330"/>
          </a:xfrm>
          <a:prstGeom prst="rect">
            <a:avLst/>
          </a:prstGeom>
          <a:noFill/>
        </p:spPr>
        <p:txBody>
          <a:bodyPr wrap="square" rtlCol="0">
            <a:spAutoFit/>
          </a:bodyPr>
          <a:lstStyle/>
          <a:p>
            <a:pPr algn="ctr"/>
            <a:r>
              <a:rPr lang="en-US" sz="5400" b="1" dirty="0" err="1">
                <a:solidFill>
                  <a:schemeClr val="accent1">
                    <a:lumMod val="75000"/>
                  </a:schemeClr>
                </a:solidFill>
              </a:rPr>
              <a:t>Hervé</a:t>
            </a:r>
            <a:r>
              <a:rPr lang="en-US" sz="5400" b="1" dirty="0">
                <a:solidFill>
                  <a:schemeClr val="accent1">
                    <a:lumMod val="75000"/>
                  </a:schemeClr>
                </a:solidFill>
              </a:rPr>
              <a:t> </a:t>
            </a:r>
            <a:r>
              <a:rPr lang="en-US" sz="5400" b="1" dirty="0" err="1">
                <a:solidFill>
                  <a:schemeClr val="accent1">
                    <a:lumMod val="75000"/>
                  </a:schemeClr>
                </a:solidFill>
              </a:rPr>
              <a:t>Doegare</a:t>
            </a:r>
            <a:endParaRPr lang="en-US" sz="5400" b="1" dirty="0">
              <a:solidFill>
                <a:schemeClr val="accent1">
                  <a:lumMod val="75000"/>
                </a:schemeClr>
              </a:solidFill>
            </a:endParaRPr>
          </a:p>
        </p:txBody>
      </p:sp>
      <p:pic>
        <p:nvPicPr>
          <p:cNvPr id="5" name="Image 7"/>
          <p:cNvPicPr>
            <a:picLocks noChangeAspect="1"/>
          </p:cNvPicPr>
          <p:nvPr/>
        </p:nvPicPr>
        <p:blipFill rotWithShape="1">
          <a:blip r:embed="rId3">
            <a:alphaModFix/>
          </a:blip>
          <a:srcRect l="43891" t="31" r="84" b="16037"/>
          <a:stretch/>
        </p:blipFill>
        <p:spPr>
          <a:xfrm>
            <a:off x="5181600" y="1600200"/>
            <a:ext cx="2070100" cy="2070100"/>
          </a:xfrm>
          <a:prstGeom prst="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sp>
        <p:nvSpPr>
          <p:cNvPr id="6" name="TextBox 5"/>
          <p:cNvSpPr txBox="1"/>
          <p:nvPr/>
        </p:nvSpPr>
        <p:spPr>
          <a:xfrm>
            <a:off x="5156199" y="4095409"/>
            <a:ext cx="1144451" cy="400110"/>
          </a:xfrm>
          <a:prstGeom prst="rect">
            <a:avLst/>
          </a:prstGeom>
          <a:noFill/>
        </p:spPr>
        <p:txBody>
          <a:bodyPr wrap="square" rtlCol="0">
            <a:spAutoFit/>
          </a:bodyPr>
          <a:lstStyle/>
          <a:p>
            <a:r>
              <a:rPr lang="en-US" sz="2000" b="1">
                <a:solidFill>
                  <a:schemeClr val="bg1"/>
                </a:solidFill>
              </a:rPr>
              <a:t>Contact</a:t>
            </a:r>
          </a:p>
        </p:txBody>
      </p:sp>
      <p:graphicFrame>
        <p:nvGraphicFramePr>
          <p:cNvPr id="7" name="Tableau 19"/>
          <p:cNvGraphicFramePr>
            <a:graphicFrameLocks noGrp="1"/>
          </p:cNvGraphicFramePr>
          <p:nvPr>
            <p:extLst>
              <p:ext uri="{D42A27DB-BD31-4B8C-83A1-F6EECF244321}">
                <p14:modId xmlns:p14="http://schemas.microsoft.com/office/powerpoint/2010/main" val="2742459386"/>
              </p:ext>
            </p:extLst>
          </p:nvPr>
        </p:nvGraphicFramePr>
        <p:xfrm>
          <a:off x="8200189" y="8046904"/>
          <a:ext cx="208280" cy="1224000"/>
        </p:xfrm>
        <a:graphic>
          <a:graphicData uri="http://schemas.openxmlformats.org/drawingml/2006/table">
            <a:tbl>
              <a:tblPr firstRow="1" bandRow="1">
                <a:tableStyleId>{2D5ABB26-0587-4C30-8999-92F81FD0307C}</a:tableStyleId>
              </a:tblPr>
              <a:tblGrid>
                <a:gridCol w="208280">
                  <a:extLst>
                    <a:ext uri="{9D8B030D-6E8A-4147-A177-3AD203B41FA5}">
                      <a16:colId xmlns:a16="http://schemas.microsoft.com/office/drawing/2014/main" val="20000"/>
                    </a:ext>
                  </a:extLst>
                </a:gridCol>
              </a:tblGrid>
              <a:tr h="306000">
                <a:tc>
                  <a:txBody>
                    <a:bodyPr/>
                    <a:lstStyle/>
                    <a:p>
                      <a:pPr marL="7938" indent="0">
                        <a:lnSpc>
                          <a:spcPct val="100000"/>
                        </a:lnSpc>
                        <a:buFont typeface="Courier New" charset="0"/>
                        <a:buNone/>
                        <a:tabLst/>
                      </a:pPr>
                      <a:endParaRPr lang="fr-FR" sz="1200" b="0" i="1" dirty="0">
                        <a:solidFill>
                          <a:schemeClr val="bg1"/>
                        </a:solidFill>
                        <a:latin typeface="+mn-lt"/>
                        <a:ea typeface="Times New Roman" charset="0"/>
                        <a:cs typeface="Times New Roman" charset="0"/>
                      </a:endParaRPr>
                    </a:p>
                  </a:txBody>
                  <a:tcPr anchor="ctr"/>
                </a:tc>
                <a:extLst>
                  <a:ext uri="{0D108BD9-81ED-4DB2-BD59-A6C34878D82A}">
                    <a16:rowId xmlns:a16="http://schemas.microsoft.com/office/drawing/2014/main" val="10000"/>
                  </a:ext>
                </a:extLst>
              </a:tr>
              <a:tr h="306000">
                <a:tc>
                  <a:txBody>
                    <a:bodyPr/>
                    <a:lstStyle/>
                    <a:p>
                      <a:pPr marL="7938" indent="0">
                        <a:lnSpc>
                          <a:spcPct val="100000"/>
                        </a:lnSpc>
                        <a:buFont typeface="Courier New" charset="0"/>
                        <a:buNone/>
                        <a:tabLst/>
                      </a:pPr>
                      <a:endParaRPr lang="fr-FR" sz="1200" b="0" i="1" dirty="0">
                        <a:solidFill>
                          <a:schemeClr val="bg1"/>
                        </a:solidFill>
                        <a:latin typeface="+mn-lt"/>
                        <a:ea typeface="Times New Roman" charset="0"/>
                        <a:cs typeface="Times New Roman" charset="0"/>
                      </a:endParaRPr>
                    </a:p>
                  </a:txBody>
                  <a:tcPr anchor="ctr"/>
                </a:tc>
                <a:extLst>
                  <a:ext uri="{0D108BD9-81ED-4DB2-BD59-A6C34878D82A}">
                    <a16:rowId xmlns:a16="http://schemas.microsoft.com/office/drawing/2014/main" val="10001"/>
                  </a:ext>
                </a:extLst>
              </a:tr>
              <a:tr h="306000">
                <a:tc>
                  <a:txBody>
                    <a:bodyPr/>
                    <a:lstStyle/>
                    <a:p>
                      <a:pPr marL="7938" indent="0">
                        <a:lnSpc>
                          <a:spcPct val="100000"/>
                        </a:lnSpc>
                        <a:buFont typeface="Courier New" charset="0"/>
                        <a:buNone/>
                        <a:tabLst/>
                      </a:pPr>
                      <a:endParaRPr lang="fr-FR" sz="1200" b="0" i="1" dirty="0">
                        <a:solidFill>
                          <a:schemeClr val="bg1"/>
                        </a:solidFill>
                        <a:latin typeface="+mn-lt"/>
                        <a:ea typeface="Times New Roman" charset="0"/>
                        <a:cs typeface="Times New Roman" charset="0"/>
                      </a:endParaRPr>
                    </a:p>
                  </a:txBody>
                  <a:tcPr anchor="ctr"/>
                </a:tc>
                <a:extLst>
                  <a:ext uri="{0D108BD9-81ED-4DB2-BD59-A6C34878D82A}">
                    <a16:rowId xmlns:a16="http://schemas.microsoft.com/office/drawing/2014/main" val="10002"/>
                  </a:ext>
                </a:extLst>
              </a:tr>
              <a:tr h="306000">
                <a:tc>
                  <a:txBody>
                    <a:bodyPr/>
                    <a:lstStyle/>
                    <a:p>
                      <a:pPr marL="7938" indent="0">
                        <a:lnSpc>
                          <a:spcPct val="100000"/>
                        </a:lnSpc>
                        <a:buFont typeface="Courier New" charset="0"/>
                        <a:buNone/>
                        <a:tabLst/>
                      </a:pPr>
                      <a:endParaRPr lang="fr-FR" sz="1200" b="0" i="1" dirty="0">
                        <a:solidFill>
                          <a:schemeClr val="bg1"/>
                        </a:solidFill>
                        <a:latin typeface="+mn-lt"/>
                        <a:ea typeface="Times New Roman" charset="0"/>
                        <a:cs typeface="Times New Roman" charset="0"/>
                      </a:endParaRPr>
                    </a:p>
                  </a:txBody>
                  <a:tcPr anchor="ctr"/>
                </a:tc>
                <a:extLst>
                  <a:ext uri="{0D108BD9-81ED-4DB2-BD59-A6C34878D82A}">
                    <a16:rowId xmlns:a16="http://schemas.microsoft.com/office/drawing/2014/main" val="10003"/>
                  </a:ext>
                </a:extLst>
              </a:tr>
            </a:tbl>
          </a:graphicData>
        </a:graphic>
      </p:graphicFrame>
      <p:cxnSp>
        <p:nvCxnSpPr>
          <p:cNvPr id="8" name="Straight Connector 7"/>
          <p:cNvCxnSpPr/>
          <p:nvPr/>
        </p:nvCxnSpPr>
        <p:spPr>
          <a:xfrm>
            <a:off x="5238750" y="4474737"/>
            <a:ext cx="19939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56199" y="6140050"/>
            <a:ext cx="1881209" cy="400110"/>
          </a:xfrm>
          <a:prstGeom prst="rect">
            <a:avLst/>
          </a:prstGeom>
          <a:noFill/>
        </p:spPr>
        <p:txBody>
          <a:bodyPr wrap="square" rtlCol="0">
            <a:spAutoFit/>
          </a:bodyPr>
          <a:lstStyle/>
          <a:p>
            <a:r>
              <a:rPr lang="en-US" sz="2000" b="1">
                <a:solidFill>
                  <a:schemeClr val="tx2"/>
                </a:solidFill>
              </a:rPr>
              <a:t>Compétences</a:t>
            </a:r>
            <a:endParaRPr lang="en-US" sz="2000" b="1" dirty="0">
              <a:solidFill>
                <a:schemeClr val="tx2"/>
              </a:solidFill>
            </a:endParaRPr>
          </a:p>
        </p:txBody>
      </p:sp>
      <p:cxnSp>
        <p:nvCxnSpPr>
          <p:cNvPr id="11" name="Straight Connector 10"/>
          <p:cNvCxnSpPr/>
          <p:nvPr/>
        </p:nvCxnSpPr>
        <p:spPr>
          <a:xfrm>
            <a:off x="5238750" y="6527400"/>
            <a:ext cx="19939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156199" y="9163050"/>
            <a:ext cx="1272561" cy="400110"/>
          </a:xfrm>
          <a:prstGeom prst="rect">
            <a:avLst/>
          </a:prstGeom>
          <a:noFill/>
        </p:spPr>
        <p:txBody>
          <a:bodyPr wrap="square" rtlCol="0">
            <a:spAutoFit/>
          </a:bodyPr>
          <a:lstStyle/>
          <a:p>
            <a:r>
              <a:rPr lang="en-US" sz="2000" b="1" dirty="0">
                <a:solidFill>
                  <a:schemeClr val="bg1"/>
                </a:solidFill>
              </a:rPr>
              <a:t>Hobbies</a:t>
            </a:r>
          </a:p>
        </p:txBody>
      </p:sp>
      <p:cxnSp>
        <p:nvCxnSpPr>
          <p:cNvPr id="13" name="Straight Connector 12"/>
          <p:cNvCxnSpPr/>
          <p:nvPr/>
        </p:nvCxnSpPr>
        <p:spPr>
          <a:xfrm>
            <a:off x="5238750" y="9550400"/>
            <a:ext cx="19939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graphicFrame>
        <p:nvGraphicFramePr>
          <p:cNvPr id="14" name="Tableau 19"/>
          <p:cNvGraphicFramePr>
            <a:graphicFrameLocks noGrp="1"/>
          </p:cNvGraphicFramePr>
          <p:nvPr>
            <p:extLst>
              <p:ext uri="{D42A27DB-BD31-4B8C-83A1-F6EECF244321}">
                <p14:modId xmlns:p14="http://schemas.microsoft.com/office/powerpoint/2010/main" val="998281734"/>
              </p:ext>
            </p:extLst>
          </p:nvPr>
        </p:nvGraphicFramePr>
        <p:xfrm>
          <a:off x="5156200" y="9678279"/>
          <a:ext cx="2082800" cy="640080"/>
        </p:xfrm>
        <a:graphic>
          <a:graphicData uri="http://schemas.openxmlformats.org/drawingml/2006/table">
            <a:tbl>
              <a:tblPr firstRow="1" bandRow="1">
                <a:tableStyleId>{2D5ABB26-0587-4C30-8999-92F81FD0307C}</a:tableStyleId>
              </a:tblPr>
              <a:tblGrid>
                <a:gridCol w="2082800">
                  <a:extLst>
                    <a:ext uri="{9D8B030D-6E8A-4147-A177-3AD203B41FA5}">
                      <a16:colId xmlns:a16="http://schemas.microsoft.com/office/drawing/2014/main" val="20000"/>
                    </a:ext>
                  </a:extLst>
                </a:gridCol>
              </a:tblGrid>
              <a:tr h="306000">
                <a:tc>
                  <a:txBody>
                    <a:bodyPr/>
                    <a:lstStyle/>
                    <a:p>
                      <a:pPr marL="7938" indent="0">
                        <a:lnSpc>
                          <a:spcPct val="100000"/>
                        </a:lnSpc>
                        <a:buFont typeface="Courier New" charset="0"/>
                        <a:buNone/>
                        <a:tabLst/>
                      </a:pPr>
                      <a:r>
                        <a:rPr lang="fr-FR" sz="1200" b="0" i="1" dirty="0">
                          <a:solidFill>
                            <a:schemeClr val="bg1"/>
                          </a:solidFill>
                          <a:latin typeface="+mn-lt"/>
                          <a:ea typeface="Times New Roman" charset="0"/>
                          <a:cs typeface="Times New Roman" charset="0"/>
                        </a:rPr>
                        <a:t>Lecture </a:t>
                      </a:r>
                      <a:r>
                        <a:rPr lang="fr-FR" sz="1200" b="0" i="1" baseline="0" dirty="0">
                          <a:solidFill>
                            <a:schemeClr val="bg1"/>
                          </a:solidFill>
                          <a:latin typeface="+mn-lt"/>
                          <a:ea typeface="Times New Roman" charset="0"/>
                          <a:cs typeface="Times New Roman" charset="0"/>
                        </a:rPr>
                        <a:t>● Voyage</a:t>
                      </a:r>
                    </a:p>
                    <a:p>
                      <a:pPr marL="7938" indent="0">
                        <a:lnSpc>
                          <a:spcPct val="100000"/>
                        </a:lnSpc>
                        <a:buFont typeface="Courier New" charset="0"/>
                        <a:buNone/>
                        <a:tabLst/>
                      </a:pPr>
                      <a:r>
                        <a:rPr lang="fr-FR" sz="1200" b="0" i="1" baseline="0" dirty="0">
                          <a:solidFill>
                            <a:schemeClr val="bg1"/>
                          </a:solidFill>
                          <a:latin typeface="+mn-lt"/>
                          <a:ea typeface="Times New Roman" charset="0"/>
                          <a:cs typeface="Times New Roman" charset="0"/>
                        </a:rPr>
                        <a:t>Sport ● Economie ● Cinéma</a:t>
                      </a:r>
                    </a:p>
                    <a:p>
                      <a:pPr marL="7938" indent="0">
                        <a:lnSpc>
                          <a:spcPct val="100000"/>
                        </a:lnSpc>
                        <a:buFont typeface="Courier New" charset="0"/>
                        <a:buNone/>
                        <a:tabLst/>
                      </a:pPr>
                      <a:r>
                        <a:rPr lang="fr-FR" sz="1200" b="0" i="1" baseline="0" dirty="0">
                          <a:solidFill>
                            <a:schemeClr val="bg1"/>
                          </a:solidFill>
                          <a:latin typeface="+mn-lt"/>
                          <a:ea typeface="Times New Roman" charset="0"/>
                          <a:cs typeface="Times New Roman" charset="0"/>
                        </a:rPr>
                        <a:t>New Tech ● Langues</a:t>
                      </a:r>
                      <a:endParaRPr lang="fr-FR" sz="1200" b="0" i="1" dirty="0">
                        <a:solidFill>
                          <a:schemeClr val="bg1"/>
                        </a:solidFill>
                        <a:latin typeface="+mn-lt"/>
                        <a:ea typeface="Times New Roman" charset="0"/>
                        <a:cs typeface="Times New Roman" charset="0"/>
                      </a:endParaRPr>
                    </a:p>
                  </a:txBody>
                  <a:tcPr anchor="ctr"/>
                </a:tc>
                <a:extLst>
                  <a:ext uri="{0D108BD9-81ED-4DB2-BD59-A6C34878D82A}">
                    <a16:rowId xmlns:a16="http://schemas.microsoft.com/office/drawing/2014/main" val="10000"/>
                  </a:ext>
                </a:extLst>
              </a:tr>
            </a:tbl>
          </a:graphicData>
        </a:graphic>
      </p:graphicFrame>
      <p:sp>
        <p:nvSpPr>
          <p:cNvPr id="22" name="TextBox 21"/>
          <p:cNvSpPr txBox="1"/>
          <p:nvPr/>
        </p:nvSpPr>
        <p:spPr>
          <a:xfrm>
            <a:off x="201949" y="1736510"/>
            <a:ext cx="4459992" cy="1815882"/>
          </a:xfrm>
          <a:prstGeom prst="rect">
            <a:avLst/>
          </a:prstGeom>
          <a:noFill/>
        </p:spPr>
        <p:txBody>
          <a:bodyPr wrap="square" rtlCol="0">
            <a:spAutoFit/>
          </a:bodyPr>
          <a:lstStyle/>
          <a:p>
            <a:pPr defTabSz="685800">
              <a:defRPr/>
            </a:pPr>
            <a:r>
              <a:rPr lang="fr-FR" sz="1400" dirty="0">
                <a:solidFill>
                  <a:schemeClr val="bg1"/>
                </a:solidFill>
              </a:rPr>
              <a:t>Décrivez en quelques lignes vos compétences clés pour le poste et vos objectifs de carrière. Vous pouvez les mettre en forme à l’aide de puces ou les laisser sous forme de texte plein. </a:t>
            </a:r>
          </a:p>
          <a:p>
            <a:pPr defTabSz="685800">
              <a:defRPr/>
            </a:pPr>
            <a:endParaRPr lang="fr-FR" sz="1400" dirty="0">
              <a:solidFill>
                <a:schemeClr val="bg1"/>
              </a:solidFill>
            </a:endParaRPr>
          </a:p>
          <a:p>
            <a:pPr defTabSz="685800">
              <a:defRPr/>
            </a:pPr>
            <a:r>
              <a:rPr lang="fr-FR" sz="1400" dirty="0">
                <a:solidFill>
                  <a:schemeClr val="bg1"/>
                </a:solidFill>
              </a:rPr>
              <a:t>Cet espace peut servir de début d’introduction à votre lettre de motivation soyez précis, imaginatif et mettez en valeur votre potentiel professionnel.</a:t>
            </a:r>
          </a:p>
        </p:txBody>
      </p:sp>
      <p:sp>
        <p:nvSpPr>
          <p:cNvPr id="23" name="TextBox 22"/>
          <p:cNvSpPr txBox="1"/>
          <p:nvPr/>
        </p:nvSpPr>
        <p:spPr>
          <a:xfrm>
            <a:off x="201949" y="4093415"/>
            <a:ext cx="3710294" cy="400110"/>
          </a:xfrm>
          <a:prstGeom prst="rect">
            <a:avLst/>
          </a:prstGeom>
          <a:noFill/>
        </p:spPr>
        <p:txBody>
          <a:bodyPr wrap="square" rtlCol="0">
            <a:spAutoFit/>
          </a:bodyPr>
          <a:lstStyle/>
          <a:p>
            <a:r>
              <a:rPr lang="en-US" sz="2000" b="1" dirty="0" err="1">
                <a:solidFill>
                  <a:schemeClr val="accent1">
                    <a:lumMod val="75000"/>
                  </a:schemeClr>
                </a:solidFill>
              </a:rPr>
              <a:t>Expériences</a:t>
            </a:r>
            <a:r>
              <a:rPr lang="en-US" sz="2000" b="1" dirty="0">
                <a:solidFill>
                  <a:schemeClr val="accent1">
                    <a:lumMod val="75000"/>
                  </a:schemeClr>
                </a:solidFill>
              </a:rPr>
              <a:t> </a:t>
            </a:r>
            <a:r>
              <a:rPr lang="en-US" sz="2000" b="1" dirty="0" err="1">
                <a:solidFill>
                  <a:schemeClr val="accent1">
                    <a:lumMod val="75000"/>
                  </a:schemeClr>
                </a:solidFill>
              </a:rPr>
              <a:t>professionnelles</a:t>
            </a:r>
            <a:endParaRPr lang="en-US" sz="2000" b="1" dirty="0">
              <a:solidFill>
                <a:schemeClr val="accent1">
                  <a:lumMod val="75000"/>
                </a:schemeClr>
              </a:solidFill>
            </a:endParaRPr>
          </a:p>
        </p:txBody>
      </p:sp>
      <p:cxnSp>
        <p:nvCxnSpPr>
          <p:cNvPr id="24" name="Straight Connector 23"/>
          <p:cNvCxnSpPr/>
          <p:nvPr/>
        </p:nvCxnSpPr>
        <p:spPr>
          <a:xfrm>
            <a:off x="284500" y="4480765"/>
            <a:ext cx="4377441" cy="0"/>
          </a:xfrm>
          <a:prstGeom prst="line">
            <a:avLst/>
          </a:prstGeom>
          <a:ln w="1905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291995" y="4626946"/>
            <a:ext cx="499256" cy="499256"/>
          </a:xfrm>
          <a:prstGeom prst="ellipse">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a:solidFill>
                <a:schemeClr val="bg1"/>
              </a:solidFill>
            </a:endParaRPr>
          </a:p>
        </p:txBody>
      </p:sp>
      <p:sp>
        <p:nvSpPr>
          <p:cNvPr id="27" name="TextBox 26"/>
          <p:cNvSpPr txBox="1"/>
          <p:nvPr/>
        </p:nvSpPr>
        <p:spPr>
          <a:xfrm>
            <a:off x="281585" y="4650928"/>
            <a:ext cx="524656" cy="415498"/>
          </a:xfrm>
          <a:prstGeom prst="rect">
            <a:avLst/>
          </a:prstGeom>
          <a:noFill/>
        </p:spPr>
        <p:txBody>
          <a:bodyPr wrap="square" rtlCol="0">
            <a:spAutoFit/>
          </a:bodyPr>
          <a:lstStyle/>
          <a:p>
            <a:pPr algn="ctr"/>
            <a:r>
              <a:rPr lang="en-US" sz="1050">
                <a:solidFill>
                  <a:schemeClr val="bg1"/>
                </a:solidFill>
              </a:rPr>
              <a:t>2013-2014</a:t>
            </a:r>
          </a:p>
        </p:txBody>
      </p:sp>
      <p:sp>
        <p:nvSpPr>
          <p:cNvPr id="29" name="Oval 28"/>
          <p:cNvSpPr/>
          <p:nvPr/>
        </p:nvSpPr>
        <p:spPr>
          <a:xfrm>
            <a:off x="291995" y="5865550"/>
            <a:ext cx="499256" cy="499256"/>
          </a:xfrm>
          <a:prstGeom prst="ellipse">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a:solidFill>
                <a:schemeClr val="bg1"/>
              </a:solidFill>
            </a:endParaRPr>
          </a:p>
        </p:txBody>
      </p:sp>
      <p:sp>
        <p:nvSpPr>
          <p:cNvPr id="30" name="TextBox 29"/>
          <p:cNvSpPr txBox="1"/>
          <p:nvPr/>
        </p:nvSpPr>
        <p:spPr>
          <a:xfrm>
            <a:off x="281585" y="5889532"/>
            <a:ext cx="524656" cy="415498"/>
          </a:xfrm>
          <a:prstGeom prst="rect">
            <a:avLst/>
          </a:prstGeom>
          <a:noFill/>
        </p:spPr>
        <p:txBody>
          <a:bodyPr wrap="square" rtlCol="0">
            <a:spAutoFit/>
          </a:bodyPr>
          <a:lstStyle/>
          <a:p>
            <a:pPr algn="ctr"/>
            <a:r>
              <a:rPr lang="en-US" sz="1050">
                <a:solidFill>
                  <a:schemeClr val="bg1"/>
                </a:solidFill>
              </a:rPr>
              <a:t>2013-2014</a:t>
            </a:r>
          </a:p>
        </p:txBody>
      </p:sp>
      <p:sp>
        <p:nvSpPr>
          <p:cNvPr id="31" name="Oval 30"/>
          <p:cNvSpPr/>
          <p:nvPr/>
        </p:nvSpPr>
        <p:spPr>
          <a:xfrm>
            <a:off x="291995" y="7003512"/>
            <a:ext cx="499256" cy="499256"/>
          </a:xfrm>
          <a:prstGeom prst="ellipse">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a:solidFill>
                <a:schemeClr val="bg1"/>
              </a:solidFill>
            </a:endParaRPr>
          </a:p>
        </p:txBody>
      </p:sp>
      <p:sp>
        <p:nvSpPr>
          <p:cNvPr id="32" name="TextBox 31"/>
          <p:cNvSpPr txBox="1"/>
          <p:nvPr/>
        </p:nvSpPr>
        <p:spPr>
          <a:xfrm>
            <a:off x="281585" y="7027494"/>
            <a:ext cx="524656" cy="415498"/>
          </a:xfrm>
          <a:prstGeom prst="rect">
            <a:avLst/>
          </a:prstGeom>
          <a:noFill/>
        </p:spPr>
        <p:txBody>
          <a:bodyPr wrap="square" rtlCol="0">
            <a:spAutoFit/>
          </a:bodyPr>
          <a:lstStyle/>
          <a:p>
            <a:pPr algn="ctr"/>
            <a:r>
              <a:rPr lang="en-US" sz="1050">
                <a:solidFill>
                  <a:schemeClr val="bg1"/>
                </a:solidFill>
              </a:rPr>
              <a:t>2013-2014</a:t>
            </a:r>
          </a:p>
        </p:txBody>
      </p:sp>
      <p:sp>
        <p:nvSpPr>
          <p:cNvPr id="33" name="TextBox 32"/>
          <p:cNvSpPr txBox="1"/>
          <p:nvPr/>
        </p:nvSpPr>
        <p:spPr>
          <a:xfrm>
            <a:off x="201949" y="8590464"/>
            <a:ext cx="3710294" cy="400110"/>
          </a:xfrm>
          <a:prstGeom prst="rect">
            <a:avLst/>
          </a:prstGeom>
          <a:noFill/>
        </p:spPr>
        <p:txBody>
          <a:bodyPr wrap="square" rtlCol="0">
            <a:spAutoFit/>
          </a:bodyPr>
          <a:lstStyle/>
          <a:p>
            <a:r>
              <a:rPr lang="en-US" sz="2000" b="1" dirty="0">
                <a:solidFill>
                  <a:schemeClr val="accent1">
                    <a:lumMod val="75000"/>
                  </a:schemeClr>
                </a:solidFill>
              </a:rPr>
              <a:t>Formation</a:t>
            </a:r>
          </a:p>
        </p:txBody>
      </p:sp>
      <p:cxnSp>
        <p:nvCxnSpPr>
          <p:cNvPr id="34" name="Straight Connector 33"/>
          <p:cNvCxnSpPr/>
          <p:nvPr/>
        </p:nvCxnSpPr>
        <p:spPr>
          <a:xfrm>
            <a:off x="284500" y="8977814"/>
            <a:ext cx="4377441" cy="0"/>
          </a:xfrm>
          <a:prstGeom prst="line">
            <a:avLst/>
          </a:prstGeom>
          <a:ln w="1905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91995" y="9176302"/>
            <a:ext cx="499256" cy="499256"/>
          </a:xfrm>
          <a:prstGeom prst="ellipse">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a:solidFill>
                <a:schemeClr val="bg1"/>
              </a:solidFill>
            </a:endParaRPr>
          </a:p>
        </p:txBody>
      </p:sp>
      <p:sp>
        <p:nvSpPr>
          <p:cNvPr id="37" name="TextBox 36"/>
          <p:cNvSpPr txBox="1"/>
          <p:nvPr/>
        </p:nvSpPr>
        <p:spPr>
          <a:xfrm>
            <a:off x="281585" y="9200284"/>
            <a:ext cx="524656" cy="415498"/>
          </a:xfrm>
          <a:prstGeom prst="rect">
            <a:avLst/>
          </a:prstGeom>
          <a:noFill/>
        </p:spPr>
        <p:txBody>
          <a:bodyPr wrap="square" rtlCol="0">
            <a:spAutoFit/>
          </a:bodyPr>
          <a:lstStyle/>
          <a:p>
            <a:pPr algn="ctr"/>
            <a:r>
              <a:rPr lang="en-US" sz="1050">
                <a:solidFill>
                  <a:schemeClr val="bg1"/>
                </a:solidFill>
              </a:rPr>
              <a:t>2013-2014</a:t>
            </a:r>
          </a:p>
        </p:txBody>
      </p:sp>
      <p:sp>
        <p:nvSpPr>
          <p:cNvPr id="38" name="Oval 37"/>
          <p:cNvSpPr/>
          <p:nvPr/>
        </p:nvSpPr>
        <p:spPr>
          <a:xfrm>
            <a:off x="291995" y="9864862"/>
            <a:ext cx="499256" cy="499256"/>
          </a:xfrm>
          <a:prstGeom prst="ellipse">
            <a:avLst/>
          </a:prstGeom>
          <a:solidFill>
            <a:schemeClr val="tx2"/>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a:solidFill>
                <a:schemeClr val="bg1"/>
              </a:solidFill>
            </a:endParaRPr>
          </a:p>
        </p:txBody>
      </p:sp>
      <p:sp>
        <p:nvSpPr>
          <p:cNvPr id="39" name="TextBox 38"/>
          <p:cNvSpPr txBox="1"/>
          <p:nvPr/>
        </p:nvSpPr>
        <p:spPr>
          <a:xfrm>
            <a:off x="281585" y="9888844"/>
            <a:ext cx="524656" cy="415498"/>
          </a:xfrm>
          <a:prstGeom prst="rect">
            <a:avLst/>
          </a:prstGeom>
          <a:noFill/>
        </p:spPr>
        <p:txBody>
          <a:bodyPr wrap="square" rtlCol="0">
            <a:spAutoFit/>
          </a:bodyPr>
          <a:lstStyle/>
          <a:p>
            <a:pPr algn="ctr"/>
            <a:r>
              <a:rPr lang="en-US" sz="1050">
                <a:solidFill>
                  <a:schemeClr val="bg1"/>
                </a:solidFill>
              </a:rPr>
              <a:t>2013-2014</a:t>
            </a:r>
          </a:p>
        </p:txBody>
      </p:sp>
      <p:sp>
        <p:nvSpPr>
          <p:cNvPr id="42" name="TextBox 41"/>
          <p:cNvSpPr txBox="1"/>
          <p:nvPr/>
        </p:nvSpPr>
        <p:spPr>
          <a:xfrm>
            <a:off x="1333500" y="850899"/>
            <a:ext cx="4914900" cy="400110"/>
          </a:xfrm>
          <a:prstGeom prst="rect">
            <a:avLst/>
          </a:prstGeom>
          <a:noFill/>
        </p:spPr>
        <p:txBody>
          <a:bodyPr wrap="square" rtlCol="0">
            <a:spAutoFit/>
          </a:bodyPr>
          <a:lstStyle/>
          <a:p>
            <a:pPr algn="ctr"/>
            <a:r>
              <a:rPr lang="en-US" sz="2000" dirty="0" err="1">
                <a:solidFill>
                  <a:schemeClr val="accent1">
                    <a:lumMod val="75000"/>
                  </a:schemeClr>
                </a:solidFill>
              </a:rPr>
              <a:t>Titre</a:t>
            </a:r>
            <a:r>
              <a:rPr lang="en-US" sz="2000" dirty="0">
                <a:solidFill>
                  <a:schemeClr val="accent1">
                    <a:lumMod val="75000"/>
                  </a:schemeClr>
                </a:solidFill>
              </a:rPr>
              <a:t> du poste recherché</a:t>
            </a:r>
          </a:p>
        </p:txBody>
      </p:sp>
      <p:sp>
        <p:nvSpPr>
          <p:cNvPr id="2" name="ZoneTexte 1">
            <a:extLst>
              <a:ext uri="{FF2B5EF4-FFF2-40B4-BE49-F238E27FC236}">
                <a16:creationId xmlns:a16="http://schemas.microsoft.com/office/drawing/2014/main" id="{2DCD3E2F-560B-283F-A243-A50821924007}"/>
              </a:ext>
            </a:extLst>
          </p:cNvPr>
          <p:cNvSpPr txBox="1"/>
          <p:nvPr/>
        </p:nvSpPr>
        <p:spPr>
          <a:xfrm>
            <a:off x="986123" y="4551805"/>
            <a:ext cx="3663320" cy="1061829"/>
          </a:xfrm>
          <a:prstGeom prst="rect">
            <a:avLst/>
          </a:prstGeom>
          <a:noFill/>
        </p:spPr>
        <p:txBody>
          <a:bodyPr wrap="square" rtlCol="0">
            <a:spAutoFit/>
          </a:bodyPr>
          <a:lstStyle/>
          <a:p>
            <a:pPr>
              <a:buClr>
                <a:srgbClr val="00B050"/>
              </a:buClr>
              <a:buSzPct val="100000"/>
            </a:pPr>
            <a:r>
              <a:rPr lang="fr-FR" sz="1100" b="1" dirty="0">
                <a:ea typeface="Times New Roman" charset="0"/>
                <a:cs typeface="Times New Roman" charset="0"/>
              </a:rPr>
              <a:t>Titre du poste</a:t>
            </a:r>
          </a:p>
          <a:p>
            <a:pPr>
              <a:buClr>
                <a:srgbClr val="00B050"/>
              </a:buClr>
              <a:buSzPct val="100000"/>
              <a:defRPr/>
            </a:pPr>
            <a:r>
              <a:rPr lang="fr-FR" sz="1050" i="1" dirty="0">
                <a:solidFill>
                  <a:schemeClr val="accent1">
                    <a:lumMod val="75000"/>
                  </a:schemeClr>
                </a:solidFill>
                <a:ea typeface="Times New Roman" charset="0"/>
                <a:cs typeface="Times New Roman" charset="0"/>
              </a:rPr>
              <a:t>Entreprise , Paris</a:t>
            </a:r>
          </a:p>
          <a:p>
            <a:pPr>
              <a:buClr>
                <a:srgbClr val="00B050"/>
              </a:buClr>
              <a:buSzPct val="100000"/>
              <a:defRPr/>
            </a:pPr>
            <a:r>
              <a:rPr lang="fr-FR" sz="1000" dirty="0">
                <a:solidFill>
                  <a:prstClr val="black">
                    <a:lumMod val="75000"/>
                    <a:lumOff val="25000"/>
                  </a:prst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endParaRPr lang="fr-FR" sz="1000" i="1" dirty="0">
              <a:solidFill>
                <a:schemeClr val="accent1">
                  <a:lumMod val="75000"/>
                </a:schemeClr>
              </a:solidFill>
              <a:ea typeface="Times New Roman" charset="0"/>
              <a:cs typeface="Times New Roman" charset="0"/>
            </a:endParaRPr>
          </a:p>
        </p:txBody>
      </p:sp>
      <p:sp>
        <p:nvSpPr>
          <p:cNvPr id="3" name="ZoneTexte 2">
            <a:extLst>
              <a:ext uri="{FF2B5EF4-FFF2-40B4-BE49-F238E27FC236}">
                <a16:creationId xmlns:a16="http://schemas.microsoft.com/office/drawing/2014/main" id="{1C9770B3-8155-F424-2076-30C4BA2A504A}"/>
              </a:ext>
            </a:extLst>
          </p:cNvPr>
          <p:cNvSpPr txBox="1"/>
          <p:nvPr/>
        </p:nvSpPr>
        <p:spPr>
          <a:xfrm>
            <a:off x="970849" y="5801096"/>
            <a:ext cx="3663320" cy="1061829"/>
          </a:xfrm>
          <a:prstGeom prst="rect">
            <a:avLst/>
          </a:prstGeom>
          <a:noFill/>
        </p:spPr>
        <p:txBody>
          <a:bodyPr wrap="square" rtlCol="0">
            <a:spAutoFit/>
          </a:bodyPr>
          <a:lstStyle/>
          <a:p>
            <a:pPr>
              <a:buClr>
                <a:srgbClr val="00B050"/>
              </a:buClr>
              <a:buSzPct val="100000"/>
            </a:pPr>
            <a:r>
              <a:rPr lang="fr-FR" sz="1100" b="1" dirty="0">
                <a:ea typeface="Times New Roman" charset="0"/>
                <a:cs typeface="Times New Roman" charset="0"/>
              </a:rPr>
              <a:t>Titre du poste</a:t>
            </a:r>
          </a:p>
          <a:p>
            <a:pPr>
              <a:buClr>
                <a:srgbClr val="00B050"/>
              </a:buClr>
              <a:buSzPct val="100000"/>
              <a:defRPr/>
            </a:pPr>
            <a:r>
              <a:rPr lang="fr-FR" sz="1050" i="1" dirty="0">
                <a:solidFill>
                  <a:schemeClr val="accent1">
                    <a:lumMod val="75000"/>
                  </a:schemeClr>
                </a:solidFill>
                <a:ea typeface="Times New Roman" charset="0"/>
                <a:cs typeface="Times New Roman" charset="0"/>
              </a:rPr>
              <a:t>Entreprise , Paris</a:t>
            </a:r>
          </a:p>
          <a:p>
            <a:pPr>
              <a:buClr>
                <a:srgbClr val="00B050"/>
              </a:buClr>
              <a:buSzPct val="100000"/>
              <a:defRPr/>
            </a:pPr>
            <a:r>
              <a:rPr lang="fr-FR" sz="1000" dirty="0">
                <a:solidFill>
                  <a:prstClr val="black">
                    <a:lumMod val="75000"/>
                    <a:lumOff val="25000"/>
                  </a:prst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endParaRPr lang="fr-FR" sz="1000" i="1" dirty="0">
              <a:solidFill>
                <a:schemeClr val="accent1">
                  <a:lumMod val="75000"/>
                </a:schemeClr>
              </a:solidFill>
              <a:ea typeface="Times New Roman" charset="0"/>
              <a:cs typeface="Times New Roman" charset="0"/>
            </a:endParaRPr>
          </a:p>
        </p:txBody>
      </p:sp>
      <p:sp>
        <p:nvSpPr>
          <p:cNvPr id="16" name="ZoneTexte 15">
            <a:extLst>
              <a:ext uri="{FF2B5EF4-FFF2-40B4-BE49-F238E27FC236}">
                <a16:creationId xmlns:a16="http://schemas.microsoft.com/office/drawing/2014/main" id="{044DF51D-6702-3439-1A29-A9173FD4E0C0}"/>
              </a:ext>
            </a:extLst>
          </p:cNvPr>
          <p:cNvSpPr txBox="1"/>
          <p:nvPr/>
        </p:nvSpPr>
        <p:spPr>
          <a:xfrm>
            <a:off x="970849" y="6987611"/>
            <a:ext cx="3663320" cy="1061829"/>
          </a:xfrm>
          <a:prstGeom prst="rect">
            <a:avLst/>
          </a:prstGeom>
          <a:noFill/>
        </p:spPr>
        <p:txBody>
          <a:bodyPr wrap="square" rtlCol="0">
            <a:spAutoFit/>
          </a:bodyPr>
          <a:lstStyle/>
          <a:p>
            <a:pPr>
              <a:buClr>
                <a:srgbClr val="00B050"/>
              </a:buClr>
              <a:buSzPct val="100000"/>
            </a:pPr>
            <a:r>
              <a:rPr lang="fr-FR" sz="1100" b="1" dirty="0">
                <a:ea typeface="Times New Roman" charset="0"/>
                <a:cs typeface="Times New Roman" charset="0"/>
              </a:rPr>
              <a:t>Titre du poste</a:t>
            </a:r>
          </a:p>
          <a:p>
            <a:pPr>
              <a:buClr>
                <a:srgbClr val="00B050"/>
              </a:buClr>
              <a:buSzPct val="100000"/>
              <a:defRPr/>
            </a:pPr>
            <a:r>
              <a:rPr lang="fr-FR" sz="1050" i="1" dirty="0">
                <a:solidFill>
                  <a:schemeClr val="accent1">
                    <a:lumMod val="75000"/>
                  </a:schemeClr>
                </a:solidFill>
                <a:ea typeface="Times New Roman" charset="0"/>
                <a:cs typeface="Times New Roman" charset="0"/>
              </a:rPr>
              <a:t>Entreprise , Paris</a:t>
            </a:r>
          </a:p>
          <a:p>
            <a:pPr>
              <a:buClr>
                <a:srgbClr val="00B050"/>
              </a:buClr>
              <a:buSzPct val="100000"/>
              <a:defRPr/>
            </a:pPr>
            <a:r>
              <a:rPr lang="fr-FR" sz="1000" dirty="0">
                <a:solidFill>
                  <a:prstClr val="black">
                    <a:lumMod val="75000"/>
                    <a:lumOff val="25000"/>
                  </a:prst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endParaRPr lang="fr-FR" sz="1000" i="1" dirty="0">
              <a:solidFill>
                <a:schemeClr val="accent1">
                  <a:lumMod val="75000"/>
                </a:schemeClr>
              </a:solidFill>
              <a:ea typeface="Times New Roman" charset="0"/>
              <a:cs typeface="Times New Roman" charset="0"/>
            </a:endParaRPr>
          </a:p>
        </p:txBody>
      </p:sp>
      <p:sp>
        <p:nvSpPr>
          <p:cNvPr id="17" name="ZoneTexte 16">
            <a:extLst>
              <a:ext uri="{FF2B5EF4-FFF2-40B4-BE49-F238E27FC236}">
                <a16:creationId xmlns:a16="http://schemas.microsoft.com/office/drawing/2014/main" id="{9EABC92B-071D-7991-3A94-1FDD9F555E73}"/>
              </a:ext>
            </a:extLst>
          </p:cNvPr>
          <p:cNvSpPr txBox="1"/>
          <p:nvPr/>
        </p:nvSpPr>
        <p:spPr>
          <a:xfrm>
            <a:off x="888792" y="9148359"/>
            <a:ext cx="3663320" cy="600164"/>
          </a:xfrm>
          <a:prstGeom prst="rect">
            <a:avLst/>
          </a:prstGeom>
          <a:noFill/>
        </p:spPr>
        <p:txBody>
          <a:bodyPr wrap="square" rtlCol="0">
            <a:spAutoFit/>
          </a:bodyPr>
          <a:lstStyle/>
          <a:p>
            <a:pPr>
              <a:buClr>
                <a:srgbClr val="00B050"/>
              </a:buClr>
              <a:buSzPct val="100000"/>
            </a:pPr>
            <a:r>
              <a:rPr lang="fr-FR" sz="1100" b="1" dirty="0">
                <a:ea typeface="Times New Roman" charset="0"/>
                <a:cs typeface="Times New Roman" charset="0"/>
              </a:rPr>
              <a:t>Université – Formation  - Ecole</a:t>
            </a:r>
          </a:p>
          <a:p>
            <a:pPr>
              <a:buClr>
                <a:srgbClr val="00B050"/>
              </a:buClr>
              <a:buSzPct val="100000"/>
            </a:pPr>
            <a:r>
              <a:rPr lang="fr-FR" sz="1100" i="1" dirty="0">
                <a:solidFill>
                  <a:schemeClr val="accent1">
                    <a:lumMod val="75000"/>
                  </a:schemeClr>
                </a:solidFill>
                <a:ea typeface="Times New Roman" charset="0"/>
                <a:cs typeface="Times New Roman" charset="0"/>
              </a:rPr>
              <a:t>Titre du diplôme</a:t>
            </a:r>
          </a:p>
          <a:p>
            <a:pPr marL="7938">
              <a:defRPr/>
            </a:pPr>
            <a:r>
              <a:rPr lang="fr-FR" sz="1100" dirty="0">
                <a:solidFill>
                  <a:schemeClr val="tx1">
                    <a:lumMod val="75000"/>
                    <a:lumOff val="25000"/>
                  </a:schemeClr>
                </a:solidFill>
                <a:ea typeface="Times New Roman" charset="0"/>
                <a:cs typeface="Times New Roman" charset="0"/>
              </a:rPr>
              <a:t>Paris, FRANCE</a:t>
            </a:r>
          </a:p>
        </p:txBody>
      </p:sp>
      <p:sp>
        <p:nvSpPr>
          <p:cNvPr id="18" name="ZoneTexte 17">
            <a:extLst>
              <a:ext uri="{FF2B5EF4-FFF2-40B4-BE49-F238E27FC236}">
                <a16:creationId xmlns:a16="http://schemas.microsoft.com/office/drawing/2014/main" id="{EF4388FA-8194-0AB6-C3E0-29CF538B1618}"/>
              </a:ext>
            </a:extLst>
          </p:cNvPr>
          <p:cNvSpPr txBox="1"/>
          <p:nvPr/>
        </p:nvSpPr>
        <p:spPr>
          <a:xfrm>
            <a:off x="888792" y="9836625"/>
            <a:ext cx="3663320" cy="600164"/>
          </a:xfrm>
          <a:prstGeom prst="rect">
            <a:avLst/>
          </a:prstGeom>
          <a:noFill/>
        </p:spPr>
        <p:txBody>
          <a:bodyPr wrap="square" rtlCol="0">
            <a:spAutoFit/>
          </a:bodyPr>
          <a:lstStyle/>
          <a:p>
            <a:pPr>
              <a:buClr>
                <a:srgbClr val="00B050"/>
              </a:buClr>
              <a:buSzPct val="100000"/>
            </a:pPr>
            <a:r>
              <a:rPr lang="fr-FR" sz="1100" b="1" dirty="0">
                <a:ea typeface="Times New Roman" charset="0"/>
                <a:cs typeface="Times New Roman" charset="0"/>
              </a:rPr>
              <a:t>Université – Formation  - Ecole</a:t>
            </a:r>
          </a:p>
          <a:p>
            <a:pPr>
              <a:buClr>
                <a:srgbClr val="00B050"/>
              </a:buClr>
              <a:buSzPct val="100000"/>
            </a:pPr>
            <a:r>
              <a:rPr lang="fr-FR" sz="1100" i="1" dirty="0">
                <a:solidFill>
                  <a:schemeClr val="accent1">
                    <a:lumMod val="75000"/>
                  </a:schemeClr>
                </a:solidFill>
                <a:ea typeface="Times New Roman" charset="0"/>
                <a:cs typeface="Times New Roman" charset="0"/>
              </a:rPr>
              <a:t>Titre du diplôme</a:t>
            </a:r>
          </a:p>
          <a:p>
            <a:pPr marL="7938">
              <a:defRPr/>
            </a:pPr>
            <a:r>
              <a:rPr lang="fr-FR" sz="1100" dirty="0">
                <a:solidFill>
                  <a:schemeClr val="tx1">
                    <a:lumMod val="75000"/>
                    <a:lumOff val="25000"/>
                  </a:schemeClr>
                </a:solidFill>
                <a:ea typeface="Times New Roman" charset="0"/>
                <a:cs typeface="Times New Roman" charset="0"/>
              </a:rPr>
              <a:t>Paris, FRANCE</a:t>
            </a:r>
          </a:p>
        </p:txBody>
      </p:sp>
      <p:sp>
        <p:nvSpPr>
          <p:cNvPr id="19" name="ZoneTexte 18">
            <a:extLst>
              <a:ext uri="{FF2B5EF4-FFF2-40B4-BE49-F238E27FC236}">
                <a16:creationId xmlns:a16="http://schemas.microsoft.com/office/drawing/2014/main" id="{1FEB8C09-2D85-7C48-A260-C2A9D79EA73B}"/>
              </a:ext>
            </a:extLst>
          </p:cNvPr>
          <p:cNvSpPr txBox="1"/>
          <p:nvPr/>
        </p:nvSpPr>
        <p:spPr>
          <a:xfrm>
            <a:off x="5166609" y="4498315"/>
            <a:ext cx="2114656" cy="1361911"/>
          </a:xfrm>
          <a:prstGeom prst="rect">
            <a:avLst/>
          </a:prstGeom>
          <a:noFill/>
        </p:spPr>
        <p:txBody>
          <a:bodyPr wrap="square" rtlCol="0">
            <a:spAutoFit/>
          </a:bodyPr>
          <a:lstStyle/>
          <a:p>
            <a:pPr marL="171450" indent="-171450" fontAlgn="ctr">
              <a:lnSpc>
                <a:spcPct val="150000"/>
              </a:lnSpc>
              <a:buFont typeface="Arial" panose="020B0604020202020204" pitchFamily="34" charset="0"/>
              <a:buChar char="•"/>
            </a:pPr>
            <a:r>
              <a:rPr lang="fr-FR" sz="1100" i="1" dirty="0">
                <a:solidFill>
                  <a:schemeClr val="bg1"/>
                </a:solidFill>
              </a:rPr>
              <a:t>+33 1 02 03 04 05</a:t>
            </a:r>
            <a:endParaRPr lang="fr-FR" sz="1100" dirty="0">
              <a:solidFill>
                <a:schemeClr val="bg1"/>
              </a:solidFill>
            </a:endParaRPr>
          </a:p>
          <a:p>
            <a:pPr marL="171450" indent="-171450" fontAlgn="ctr">
              <a:lnSpc>
                <a:spcPct val="150000"/>
              </a:lnSpc>
              <a:buFont typeface="Arial" panose="020B0604020202020204" pitchFamily="34" charset="0"/>
              <a:buChar char="•"/>
            </a:pPr>
            <a:r>
              <a:rPr lang="fr-FR" sz="1100" i="1" dirty="0">
                <a:solidFill>
                  <a:schemeClr val="bg1"/>
                </a:solidFill>
              </a:rPr>
              <a:t>email@email.com</a:t>
            </a:r>
            <a:endParaRPr lang="fr-FR" sz="1100" dirty="0">
              <a:solidFill>
                <a:schemeClr val="bg1"/>
              </a:solidFill>
            </a:endParaRPr>
          </a:p>
          <a:p>
            <a:pPr marL="171450" indent="-171450" fontAlgn="ctr">
              <a:lnSpc>
                <a:spcPct val="150000"/>
              </a:lnSpc>
              <a:buFont typeface="Arial" panose="020B0604020202020204" pitchFamily="34" charset="0"/>
              <a:buChar char="•"/>
            </a:pPr>
            <a:r>
              <a:rPr lang="fr-FR" sz="1100" i="1" dirty="0">
                <a:solidFill>
                  <a:schemeClr val="bg1"/>
                </a:solidFill>
              </a:rPr>
              <a:t>17 rue de la Réussite 75012 Paris</a:t>
            </a:r>
            <a:endParaRPr lang="fr-FR" sz="1100" dirty="0">
              <a:solidFill>
                <a:schemeClr val="bg1"/>
              </a:solidFill>
            </a:endParaRPr>
          </a:p>
          <a:p>
            <a:pPr marL="171450" indent="-171450" fontAlgn="ctr">
              <a:lnSpc>
                <a:spcPct val="150000"/>
              </a:lnSpc>
              <a:buFont typeface="Arial" panose="020B0604020202020204" pitchFamily="34" charset="0"/>
              <a:buChar char="•"/>
            </a:pPr>
            <a:r>
              <a:rPr lang="fr-FR" sz="1100" i="1" dirty="0" err="1">
                <a:solidFill>
                  <a:schemeClr val="bg1"/>
                </a:solidFill>
              </a:rPr>
              <a:t>Twitter.com</a:t>
            </a:r>
            <a:r>
              <a:rPr lang="fr-FR" sz="1100" i="1" dirty="0">
                <a:solidFill>
                  <a:schemeClr val="bg1"/>
                </a:solidFill>
              </a:rPr>
              <a:t>/</a:t>
            </a:r>
            <a:r>
              <a:rPr lang="fr-FR" sz="1100" i="1" dirty="0" err="1">
                <a:solidFill>
                  <a:schemeClr val="bg1"/>
                </a:solidFill>
              </a:rPr>
              <a:t>herve</a:t>
            </a:r>
            <a:endParaRPr lang="fr-FR" sz="1100" dirty="0">
              <a:solidFill>
                <a:schemeClr val="bg1"/>
              </a:solidFill>
            </a:endParaRPr>
          </a:p>
        </p:txBody>
      </p:sp>
      <p:sp>
        <p:nvSpPr>
          <p:cNvPr id="20" name="ZoneTexte 19">
            <a:extLst>
              <a:ext uri="{FF2B5EF4-FFF2-40B4-BE49-F238E27FC236}">
                <a16:creationId xmlns:a16="http://schemas.microsoft.com/office/drawing/2014/main" id="{F5C2ED08-DAF7-E2A9-623D-1B7F9D0F9BEE}"/>
              </a:ext>
            </a:extLst>
          </p:cNvPr>
          <p:cNvSpPr txBox="1"/>
          <p:nvPr/>
        </p:nvSpPr>
        <p:spPr>
          <a:xfrm>
            <a:off x="5208283" y="6602246"/>
            <a:ext cx="2184734" cy="2097369"/>
          </a:xfrm>
          <a:prstGeom prst="rect">
            <a:avLst/>
          </a:prstGeom>
          <a:noFill/>
        </p:spPr>
        <p:txBody>
          <a:bodyPr wrap="square" rtlCol="0">
            <a:spAutoFit/>
          </a:bodyPr>
          <a:lstStyle/>
          <a:p>
            <a:pPr marL="171450" indent="-171450" fontAlgn="ctr">
              <a:lnSpc>
                <a:spcPct val="150000"/>
              </a:lnSpc>
              <a:buFont typeface="Arial" panose="020B0604020202020204" pitchFamily="34" charset="0"/>
              <a:buChar char="•"/>
            </a:pPr>
            <a:r>
              <a:rPr lang="fr-FR" sz="1100" i="1" dirty="0"/>
              <a:t>Anglais</a:t>
            </a:r>
            <a:endParaRPr lang="fr-FR" sz="1100" dirty="0"/>
          </a:p>
          <a:p>
            <a:pPr marL="171450" indent="-171450" fontAlgn="ctr">
              <a:lnSpc>
                <a:spcPct val="150000"/>
              </a:lnSpc>
              <a:buFont typeface="Arial" panose="020B0604020202020204" pitchFamily="34" charset="0"/>
              <a:buChar char="•"/>
            </a:pPr>
            <a:r>
              <a:rPr lang="fr-FR" sz="1100" i="1" dirty="0"/>
              <a:t>Chinois</a:t>
            </a:r>
            <a:endParaRPr lang="fr-FR" sz="1100" dirty="0"/>
          </a:p>
          <a:p>
            <a:pPr marL="171450" indent="-171450" fontAlgn="ctr">
              <a:lnSpc>
                <a:spcPct val="150000"/>
              </a:lnSpc>
              <a:buFont typeface="Arial" panose="020B0604020202020204" pitchFamily="34" charset="0"/>
              <a:buChar char="•"/>
            </a:pPr>
            <a:r>
              <a:rPr lang="fr-FR" sz="1100" i="1" dirty="0"/>
              <a:t>Microsoft Office</a:t>
            </a:r>
            <a:endParaRPr lang="fr-FR" sz="1100" dirty="0"/>
          </a:p>
          <a:p>
            <a:pPr marL="171450" indent="-171450" fontAlgn="ctr">
              <a:lnSpc>
                <a:spcPct val="150000"/>
              </a:lnSpc>
              <a:buFont typeface="Arial" panose="020B0604020202020204" pitchFamily="34" charset="0"/>
              <a:buChar char="•"/>
            </a:pPr>
            <a:r>
              <a:rPr lang="fr-FR" sz="1100" i="1" dirty="0"/>
              <a:t>Google </a:t>
            </a:r>
            <a:r>
              <a:rPr lang="fr-FR" sz="1100" i="1" dirty="0" err="1"/>
              <a:t>Adwords</a:t>
            </a:r>
            <a:endParaRPr lang="fr-FR" sz="1100" dirty="0"/>
          </a:p>
          <a:p>
            <a:pPr marL="171450" indent="-171450" fontAlgn="ctr">
              <a:lnSpc>
                <a:spcPct val="150000"/>
              </a:lnSpc>
              <a:buFont typeface="Arial" panose="020B0604020202020204" pitchFamily="34" charset="0"/>
              <a:buChar char="•"/>
            </a:pPr>
            <a:r>
              <a:rPr lang="fr-FR" sz="1100" i="1" dirty="0"/>
              <a:t>Bing </a:t>
            </a:r>
            <a:r>
              <a:rPr lang="fr-FR" sz="1100" i="1" dirty="0" err="1"/>
              <a:t>Ads</a:t>
            </a:r>
            <a:endParaRPr lang="fr-FR" sz="1100" dirty="0"/>
          </a:p>
          <a:p>
            <a:pPr marL="171450" indent="-171450" fontAlgn="ctr">
              <a:lnSpc>
                <a:spcPct val="150000"/>
              </a:lnSpc>
              <a:buFont typeface="Arial" panose="020B0604020202020204" pitchFamily="34" charset="0"/>
              <a:buChar char="•"/>
            </a:pPr>
            <a:r>
              <a:rPr lang="fr-FR" sz="1100" i="1" dirty="0"/>
              <a:t>Créativité</a:t>
            </a:r>
            <a:endParaRPr lang="fr-FR" sz="1100" dirty="0"/>
          </a:p>
          <a:p>
            <a:pPr marL="171450" indent="-171450" fontAlgn="ctr">
              <a:lnSpc>
                <a:spcPct val="150000"/>
              </a:lnSpc>
              <a:buFont typeface="Arial" panose="020B0604020202020204" pitchFamily="34" charset="0"/>
              <a:buChar char="•"/>
            </a:pPr>
            <a:r>
              <a:rPr lang="fr-FR" sz="1100" i="1" dirty="0"/>
              <a:t>Logiciel de comptabilité</a:t>
            </a:r>
            <a:endParaRPr lang="fr-FR" sz="1100" dirty="0"/>
          </a:p>
          <a:p>
            <a:pPr marL="171450" indent="-171450">
              <a:lnSpc>
                <a:spcPct val="150000"/>
              </a:lnSpc>
              <a:buFont typeface="Arial" panose="020B0604020202020204" pitchFamily="34" charset="0"/>
              <a:buChar char="•"/>
            </a:pPr>
            <a:endParaRPr lang="fr-FR" sz="1100" dirty="0"/>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4" y="645775"/>
            <a:ext cx="6659844" cy="9357487"/>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099"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099" dirty="0">
                <a:solidFill>
                  <a:schemeClr val="tx1">
                    <a:lumMod val="50000"/>
                    <a:lumOff val="50000"/>
                  </a:schemeClr>
                </a:solidFill>
              </a:rPr>
            </a:br>
            <a:r>
              <a:rPr lang="fr-FR" sz="2099" dirty="0" err="1">
                <a:solidFill>
                  <a:schemeClr val="tx1">
                    <a:lumMod val="50000"/>
                    <a:lumOff val="50000"/>
                  </a:schemeClr>
                </a:solidFill>
              </a:rPr>
              <a:t>Disclaimer</a:t>
            </a:r>
            <a:r>
              <a:rPr lang="fr-FR" sz="2099"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396121417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935</TotalTime>
  <Words>573</Words>
  <Application>Microsoft Macintosh PowerPoint</Application>
  <PresentationFormat>Personnalisé</PresentationFormat>
  <Paragraphs>83</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88</cp:revision>
  <dcterms:created xsi:type="dcterms:W3CDTF">2014-12-03T08:33:54Z</dcterms:created>
  <dcterms:modified xsi:type="dcterms:W3CDTF">2022-07-22T15:01:51Z</dcterms:modified>
</cp:coreProperties>
</file>