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D398"/>
    <a:srgbClr val="575757"/>
    <a:srgbClr val="DC234D"/>
    <a:srgbClr val="FFC0C8"/>
    <a:srgbClr val="90235A"/>
    <a:srgbClr val="8EB2D7"/>
    <a:srgbClr val="E9F5FE"/>
    <a:srgbClr val="AC8249"/>
    <a:srgbClr val="EFEC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p:restoredTop sz="94586"/>
  </p:normalViewPr>
  <p:slideViewPr>
    <p:cSldViewPr snapToGrid="0" snapToObjects="1">
      <p:cViewPr varScale="1">
        <p:scale>
          <a:sx n="89" d="100"/>
          <a:sy n="89" d="100"/>
        </p:scale>
        <p:origin x="401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339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26524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96561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81422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3B38A05-D9B2-104B-A6B2-7D8FDA8E02D1}"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6288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81692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3B38A05-D9B2-104B-A6B2-7D8FDA8E02D1}"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13686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33B38A05-D9B2-104B-A6B2-7D8FDA8E02D1}"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09945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38A05-D9B2-104B-A6B2-7D8FDA8E02D1}"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5700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7142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4018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3B38A05-D9B2-104B-A6B2-7D8FDA8E02D1}" type="datetimeFigureOut">
              <a:rPr lang="fr-FR" smtClean="0"/>
              <a:t>18/11/2020</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E035609-9528-8248-B371-62417466C791}" type="slidenum">
              <a:rPr lang="fr-FR" smtClean="0"/>
              <a:t>‹N°›</a:t>
            </a:fld>
            <a:endParaRPr lang="fr-FR"/>
          </a:p>
        </p:txBody>
      </p:sp>
    </p:spTree>
    <p:extLst>
      <p:ext uri="{BB962C8B-B14F-4D97-AF65-F5344CB8AC3E}">
        <p14:creationId xmlns:p14="http://schemas.microsoft.com/office/powerpoint/2010/main" val="458067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2062630601"/>
              </p:ext>
            </p:extLst>
          </p:nvPr>
        </p:nvGraphicFramePr>
        <p:xfrm>
          <a:off x="282670" y="1802649"/>
          <a:ext cx="6208776" cy="1493520"/>
        </p:xfrm>
        <a:graphic>
          <a:graphicData uri="http://schemas.openxmlformats.org/drawingml/2006/table">
            <a:tbl>
              <a:tblPr firstRow="1" bandRow="1">
                <a:tableStyleId>{5C22544A-7EE6-4342-B048-85BDC9FD1C3A}</a:tableStyleId>
              </a:tblPr>
              <a:tblGrid>
                <a:gridCol w="218434">
                  <a:extLst>
                    <a:ext uri="{9D8B030D-6E8A-4147-A177-3AD203B41FA5}">
                      <a16:colId xmlns:a16="http://schemas.microsoft.com/office/drawing/2014/main" val="20000"/>
                    </a:ext>
                  </a:extLst>
                </a:gridCol>
                <a:gridCol w="658430">
                  <a:extLst>
                    <a:ext uri="{9D8B030D-6E8A-4147-A177-3AD203B41FA5}">
                      <a16:colId xmlns:a16="http://schemas.microsoft.com/office/drawing/2014/main" val="20001"/>
                    </a:ext>
                  </a:extLst>
                </a:gridCol>
                <a:gridCol w="5331912">
                  <a:extLst>
                    <a:ext uri="{9D8B030D-6E8A-4147-A177-3AD203B41FA5}">
                      <a16:colId xmlns:a16="http://schemas.microsoft.com/office/drawing/2014/main" val="20002"/>
                    </a:ext>
                  </a:extLst>
                </a:gridCol>
              </a:tblGrid>
              <a:tr h="0">
                <a:tc>
                  <a:txBody>
                    <a:bodyPr/>
                    <a:lstStyle/>
                    <a:p>
                      <a:endParaRPr lang="fr-FR" sz="1400" b="0" i="0" dirty="0">
                        <a:solidFill>
                          <a:schemeClr val="tx1"/>
                        </a:solidFill>
                      </a:endParaRP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0" i="0" dirty="0">
                          <a:solidFill>
                            <a:schemeClr val="tx1"/>
                          </a:solidFill>
                        </a:rPr>
                        <a:t>FORMATION</a:t>
                      </a: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val="10000"/>
                  </a:ext>
                </a:extLst>
              </a:tr>
              <a:tr h="0">
                <a:tc gridSpan="2">
                  <a:txBody>
                    <a:bodyPr/>
                    <a:lstStyle/>
                    <a:p>
                      <a:r>
                        <a:rPr lang="fr-FR" sz="1100" dirty="0"/>
                        <a:t>2012</a:t>
                      </a:r>
                    </a:p>
                  </a:txBody>
                  <a:tcPr>
                    <a:lnL w="12700" cmpd="sng">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tx1">
                              <a:lumMod val="50000"/>
                              <a:lumOff val="50000"/>
                            </a:schemeClr>
                          </a:solidFill>
                          <a:effectLst/>
                          <a:latin typeface="+mn-lt"/>
                          <a:ea typeface="+mn-ea"/>
                          <a:cs typeface="+mn-cs"/>
                        </a:rPr>
                        <a:t>Titre du diplôme – Nom de l’université / école</a:t>
                      </a:r>
                      <a:br>
                        <a:rPr lang="fr-FR" sz="1100" kern="1200" dirty="0">
                          <a:solidFill>
                            <a:schemeClr val="tx1">
                              <a:lumMod val="50000"/>
                              <a:lumOff val="50000"/>
                            </a:schemeClr>
                          </a:solidFill>
                          <a:effectLst/>
                          <a:latin typeface="+mn-lt"/>
                          <a:ea typeface="+mn-ea"/>
                          <a:cs typeface="+mn-cs"/>
                        </a:rPr>
                      </a:br>
                      <a:r>
                        <a:rPr lang="fr-FR" sz="1100" kern="1200" dirty="0">
                          <a:solidFill>
                            <a:schemeClr val="tx1">
                              <a:lumMod val="50000"/>
                              <a:lumOff val="50000"/>
                            </a:schemeClr>
                          </a:solidFill>
                          <a:effectLst/>
                          <a:latin typeface="+mn-lt"/>
                          <a:ea typeface="+mn-ea"/>
                          <a:cs typeface="+mn-cs"/>
                        </a:rPr>
                        <a:t>Décrivez en une ligne les objectifs et les spécialités de cette formation. Inscrivez votre mention si vous en avez eu une.</a:t>
                      </a:r>
                    </a:p>
                  </a:txBody>
                  <a:tcPr>
                    <a:lnL w="12700" cap="flat" cmpd="sng" algn="ctr">
                      <a:solidFill>
                        <a:schemeClr val="accent1"/>
                      </a:solidFill>
                      <a:prstDash val="sysDot"/>
                      <a:round/>
                      <a:headEnd type="none" w="med" len="med"/>
                      <a:tailEnd type="none" w="med" len="med"/>
                    </a:lnL>
                    <a:lnR w="12700" cmpd="sng">
                      <a:noFill/>
                    </a:lnR>
                    <a:lnT w="12700"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gridSpan="2">
                  <a:txBody>
                    <a:bodyPr/>
                    <a:lstStyle/>
                    <a:p>
                      <a:r>
                        <a:rPr lang="fr-FR" sz="1100" dirty="0"/>
                        <a:t>2012</a:t>
                      </a:r>
                    </a:p>
                  </a:txBody>
                  <a:tcPr>
                    <a:lnL w="12700" cmpd="sng">
                      <a:noFill/>
                    </a:lnL>
                    <a:lnR w="12700" cap="flat" cmpd="sng" algn="ctr">
                      <a:solidFill>
                        <a:schemeClr val="accent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tx1">
                              <a:lumMod val="50000"/>
                              <a:lumOff val="50000"/>
                            </a:schemeClr>
                          </a:solidFill>
                          <a:effectLst/>
                          <a:latin typeface="+mn-lt"/>
                          <a:ea typeface="+mn-ea"/>
                          <a:cs typeface="+mn-cs"/>
                        </a:rPr>
                        <a:t>Titre du diplôme – Nom de l’université / école</a:t>
                      </a:r>
                      <a:br>
                        <a:rPr lang="fr-FR" sz="1100" kern="1200" dirty="0">
                          <a:solidFill>
                            <a:schemeClr val="tx1">
                              <a:lumMod val="50000"/>
                              <a:lumOff val="50000"/>
                            </a:schemeClr>
                          </a:solidFill>
                          <a:effectLst/>
                          <a:latin typeface="+mn-lt"/>
                          <a:ea typeface="+mn-ea"/>
                          <a:cs typeface="+mn-cs"/>
                        </a:rPr>
                      </a:br>
                      <a:r>
                        <a:rPr lang="fr-FR" sz="1100" kern="1200" dirty="0">
                          <a:solidFill>
                            <a:schemeClr val="tx1">
                              <a:lumMod val="50000"/>
                              <a:lumOff val="50000"/>
                            </a:schemeClr>
                          </a:solidFill>
                          <a:effectLst/>
                          <a:latin typeface="+mn-lt"/>
                          <a:ea typeface="+mn-ea"/>
                          <a:cs typeface="+mn-cs"/>
                        </a:rPr>
                        <a:t>Décrivez en une ligne les objectifs et les spécialités de cette formation. Inscrivez votre mention si vous en avez eu une.</a:t>
                      </a:r>
                    </a:p>
                  </a:txBody>
                  <a:tcPr>
                    <a:lnL w="12700" cap="flat" cmpd="sng" algn="ctr">
                      <a:solidFill>
                        <a:schemeClr val="accent1"/>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5661700"/>
              </p:ext>
            </p:extLst>
          </p:nvPr>
        </p:nvGraphicFramePr>
        <p:xfrm>
          <a:off x="282671" y="3676206"/>
          <a:ext cx="6208775" cy="3352800"/>
        </p:xfrm>
        <a:graphic>
          <a:graphicData uri="http://schemas.openxmlformats.org/drawingml/2006/table">
            <a:tbl>
              <a:tblPr firstRow="1" bandRow="1">
                <a:tableStyleId>{5C22544A-7EE6-4342-B048-85BDC9FD1C3A}</a:tableStyleId>
              </a:tblPr>
              <a:tblGrid>
                <a:gridCol w="234349">
                  <a:extLst>
                    <a:ext uri="{9D8B030D-6E8A-4147-A177-3AD203B41FA5}">
                      <a16:colId xmlns:a16="http://schemas.microsoft.com/office/drawing/2014/main" val="20000"/>
                    </a:ext>
                  </a:extLst>
                </a:gridCol>
                <a:gridCol w="661694">
                  <a:extLst>
                    <a:ext uri="{9D8B030D-6E8A-4147-A177-3AD203B41FA5}">
                      <a16:colId xmlns:a16="http://schemas.microsoft.com/office/drawing/2014/main" val="20001"/>
                    </a:ext>
                  </a:extLst>
                </a:gridCol>
                <a:gridCol w="5312732">
                  <a:extLst>
                    <a:ext uri="{9D8B030D-6E8A-4147-A177-3AD203B41FA5}">
                      <a16:colId xmlns:a16="http://schemas.microsoft.com/office/drawing/2014/main" val="20002"/>
                    </a:ext>
                  </a:extLst>
                </a:gridCol>
              </a:tblGrid>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400" b="0" i="1" dirty="0">
                        <a:solidFill>
                          <a:schemeClr val="tx1">
                            <a:lumMod val="65000"/>
                            <a:lumOff val="35000"/>
                          </a:schemeClr>
                        </a:solidFill>
                      </a:endParaRP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0" i="0" dirty="0">
                          <a:solidFill>
                            <a:schemeClr val="tx1">
                              <a:lumMod val="65000"/>
                              <a:lumOff val="35000"/>
                            </a:schemeClr>
                          </a:solidFill>
                        </a:rPr>
                        <a:t>EXPERIENCE PROFESSIONNELLE</a:t>
                      </a: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200" b="0" i="1" dirty="0">
                        <a:solidFill>
                          <a:schemeClr val="tx1">
                            <a:lumMod val="65000"/>
                            <a:lumOff val="3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gridSpan="2">
                  <a:txBody>
                    <a:bodyPr/>
                    <a:lstStyle/>
                    <a:p>
                      <a:r>
                        <a:rPr lang="fr-FR" sz="1100" dirty="0"/>
                        <a:t>2015-Ajd</a:t>
                      </a:r>
                    </a:p>
                  </a:txBody>
                  <a:tcPr>
                    <a:lnL w="12700" cmpd="sng">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tx1">
                              <a:lumMod val="50000"/>
                              <a:lumOff val="50000"/>
                            </a:schemeClr>
                          </a:solidFill>
                          <a:effectLst/>
                          <a:latin typeface="+mn-lt"/>
                          <a:ea typeface="+mn-ea"/>
                          <a:cs typeface="+mn-cs"/>
                        </a:rPr>
                        <a:t>Titre du poste  - Société – Ville (CP)</a:t>
                      </a:r>
                      <a:br>
                        <a:rPr lang="fr-FR" sz="1100" b="0" kern="1200" dirty="0">
                          <a:solidFill>
                            <a:schemeClr val="tx1">
                              <a:lumMod val="50000"/>
                              <a:lumOff val="50000"/>
                            </a:schemeClr>
                          </a:solidFill>
                          <a:effectLst/>
                          <a:latin typeface="+mn-lt"/>
                          <a:ea typeface="+mn-ea"/>
                          <a:cs typeface="+mn-cs"/>
                        </a:rPr>
                      </a:br>
                      <a:r>
                        <a:rPr lang="fr-FR" sz="1100" b="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b="0" dirty="0">
                          <a:solidFill>
                            <a:schemeClr val="tx1">
                              <a:lumMod val="50000"/>
                              <a:lumOff val="50000"/>
                            </a:schemeClr>
                          </a:solidFill>
                          <a:effectLst/>
                        </a:rPr>
                        <a:t> </a:t>
                      </a:r>
                      <a:endParaRPr lang="fr-FR" sz="1100" b="0" kern="1200" dirty="0">
                        <a:solidFill>
                          <a:schemeClr val="tx1">
                            <a:lumMod val="50000"/>
                            <a:lumOff val="50000"/>
                          </a:schemeClr>
                        </a:solidFill>
                        <a:effectLst/>
                        <a:latin typeface="+mn-lt"/>
                        <a:ea typeface="+mn-ea"/>
                        <a:cs typeface="+mn-cs"/>
                      </a:endParaRPr>
                    </a:p>
                  </a:txBody>
                  <a:tcPr>
                    <a:lnL w="12700" cap="flat" cmpd="sng" algn="ctr">
                      <a:solidFill>
                        <a:schemeClr val="accent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gridSpan="2">
                  <a:txBody>
                    <a:bodyPr/>
                    <a:lstStyle/>
                    <a:p>
                      <a:r>
                        <a:rPr lang="fr-FR" sz="1100" dirty="0"/>
                        <a:t>2015-Ajd</a:t>
                      </a:r>
                    </a:p>
                  </a:txBody>
                  <a:tcPr>
                    <a:lnL w="12700" cmpd="sng">
                      <a:noFill/>
                    </a:lnL>
                    <a:lnR w="12700" cap="flat" cmpd="sng" algn="ctr">
                      <a:solidFill>
                        <a:schemeClr val="accent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tx1">
                              <a:lumMod val="50000"/>
                              <a:lumOff val="50000"/>
                            </a:schemeClr>
                          </a:solidFill>
                          <a:effectLst/>
                          <a:latin typeface="+mn-lt"/>
                          <a:ea typeface="+mn-ea"/>
                          <a:cs typeface="+mn-cs"/>
                        </a:rPr>
                        <a:t>Titre du poste  - Société – Ville (CP)</a:t>
                      </a:r>
                      <a:br>
                        <a:rPr lang="fr-FR" sz="1100" b="0" kern="1200" dirty="0">
                          <a:solidFill>
                            <a:schemeClr val="tx1">
                              <a:lumMod val="50000"/>
                              <a:lumOff val="50000"/>
                            </a:schemeClr>
                          </a:solidFill>
                          <a:effectLst/>
                          <a:latin typeface="+mn-lt"/>
                          <a:ea typeface="+mn-ea"/>
                          <a:cs typeface="+mn-cs"/>
                        </a:rPr>
                      </a:br>
                      <a:r>
                        <a:rPr lang="fr-FR" sz="1100" b="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b="0" dirty="0">
                          <a:solidFill>
                            <a:schemeClr val="tx1">
                              <a:lumMod val="50000"/>
                              <a:lumOff val="50000"/>
                            </a:schemeClr>
                          </a:solidFill>
                          <a:effectLst/>
                        </a:rPr>
                        <a:t> </a:t>
                      </a:r>
                      <a:endParaRPr lang="fr-FR" sz="1100" b="0" kern="1200" dirty="0">
                        <a:solidFill>
                          <a:schemeClr val="tx1">
                            <a:lumMod val="50000"/>
                            <a:lumOff val="50000"/>
                          </a:schemeClr>
                        </a:solidFill>
                        <a:effectLst/>
                        <a:latin typeface="+mn-lt"/>
                        <a:ea typeface="+mn-ea"/>
                        <a:cs typeface="+mn-cs"/>
                      </a:endParaRPr>
                    </a:p>
                  </a:txBody>
                  <a:tcPr>
                    <a:lnL w="12700" cap="flat" cmpd="sng" algn="ctr">
                      <a:solidFill>
                        <a:schemeClr val="accent1"/>
                      </a:solidFill>
                      <a:prstDash val="sysDot"/>
                      <a:round/>
                      <a:headEnd type="none" w="med" len="med"/>
                      <a:tailEnd type="none" w="med" len="med"/>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gridSpan="2">
                  <a:txBody>
                    <a:bodyPr/>
                    <a:lstStyle/>
                    <a:p>
                      <a:r>
                        <a:rPr lang="fr-FR" sz="1100" dirty="0"/>
                        <a:t>2015-Ajd</a:t>
                      </a:r>
                    </a:p>
                  </a:txBody>
                  <a:tcPr>
                    <a:lnL w="12700" cmpd="sng">
                      <a:noFill/>
                    </a:lnL>
                    <a:lnR w="12700" cap="flat" cmpd="sng" algn="ctr">
                      <a:solidFill>
                        <a:schemeClr val="accent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tx1">
                              <a:lumMod val="50000"/>
                              <a:lumOff val="50000"/>
                            </a:schemeClr>
                          </a:solidFill>
                          <a:effectLst/>
                          <a:latin typeface="+mn-lt"/>
                          <a:ea typeface="+mn-ea"/>
                          <a:cs typeface="+mn-cs"/>
                        </a:rPr>
                        <a:t>Titre du poste  - Société – Ville (CP)</a:t>
                      </a:r>
                      <a:br>
                        <a:rPr lang="fr-FR" sz="1100" b="0" kern="1200" dirty="0">
                          <a:solidFill>
                            <a:schemeClr val="tx1">
                              <a:lumMod val="50000"/>
                              <a:lumOff val="50000"/>
                            </a:schemeClr>
                          </a:solidFill>
                          <a:effectLst/>
                          <a:latin typeface="+mn-lt"/>
                          <a:ea typeface="+mn-ea"/>
                          <a:cs typeface="+mn-cs"/>
                        </a:rPr>
                      </a:br>
                      <a:r>
                        <a:rPr lang="fr-FR" sz="1100" b="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b="0" dirty="0">
                          <a:solidFill>
                            <a:schemeClr val="tx1">
                              <a:lumMod val="50000"/>
                              <a:lumOff val="50000"/>
                            </a:schemeClr>
                          </a:solidFill>
                          <a:effectLst/>
                        </a:rPr>
                        <a:t> </a:t>
                      </a:r>
                      <a:endParaRPr lang="fr-FR" sz="1100" b="0" kern="1200" dirty="0">
                        <a:solidFill>
                          <a:schemeClr val="tx1">
                            <a:lumMod val="50000"/>
                            <a:lumOff val="50000"/>
                          </a:schemeClr>
                        </a:solidFill>
                        <a:effectLst/>
                        <a:latin typeface="+mn-lt"/>
                        <a:ea typeface="+mn-ea"/>
                        <a:cs typeface="+mn-cs"/>
                      </a:endParaRPr>
                    </a:p>
                  </a:txBody>
                  <a:tcPr>
                    <a:lnL w="12700" cap="flat" cmpd="sng" algn="ctr">
                      <a:solidFill>
                        <a:schemeClr val="accent1"/>
                      </a:solidFill>
                      <a:prstDash val="sysDot"/>
                      <a:round/>
                      <a:headEnd type="none" w="med" len="med"/>
                      <a:tailEnd type="none" w="med" len="med"/>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gridSpan="2">
                  <a:txBody>
                    <a:bodyPr/>
                    <a:lstStyle/>
                    <a:p>
                      <a:r>
                        <a:rPr lang="fr-FR" sz="1100" dirty="0"/>
                        <a:t>2015-Ajd</a:t>
                      </a:r>
                    </a:p>
                  </a:txBody>
                  <a:tcPr>
                    <a:lnL w="12700" cmpd="sng">
                      <a:noFill/>
                    </a:lnL>
                    <a:lnR w="12700" cap="flat" cmpd="sng" algn="ctr">
                      <a:solidFill>
                        <a:schemeClr val="accent1"/>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tx1">
                              <a:lumMod val="50000"/>
                              <a:lumOff val="50000"/>
                            </a:schemeClr>
                          </a:solidFill>
                          <a:effectLst/>
                          <a:latin typeface="+mn-lt"/>
                          <a:ea typeface="+mn-ea"/>
                          <a:cs typeface="+mn-cs"/>
                        </a:rPr>
                        <a:t>Titre du poste  - Société – Ville (CP)</a:t>
                      </a:r>
                      <a:br>
                        <a:rPr lang="fr-FR" sz="1100" b="0" kern="1200" dirty="0">
                          <a:solidFill>
                            <a:schemeClr val="tx1">
                              <a:lumMod val="50000"/>
                              <a:lumOff val="50000"/>
                            </a:schemeClr>
                          </a:solidFill>
                          <a:effectLst/>
                          <a:latin typeface="+mn-lt"/>
                          <a:ea typeface="+mn-ea"/>
                          <a:cs typeface="+mn-cs"/>
                        </a:rPr>
                      </a:br>
                      <a:r>
                        <a:rPr lang="fr-FR" sz="1100" b="0" kern="1200" dirty="0">
                          <a:solidFill>
                            <a:schemeClr val="tx1">
                              <a:lumMod val="50000"/>
                              <a:lumOff val="50000"/>
                            </a:schemeClr>
                          </a:solidFill>
                          <a:effectLst/>
                          <a:latin typeface="+mn-lt"/>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100" b="0" dirty="0">
                          <a:solidFill>
                            <a:schemeClr val="tx1">
                              <a:lumMod val="50000"/>
                              <a:lumOff val="50000"/>
                            </a:schemeClr>
                          </a:solidFill>
                          <a:effectLst/>
                        </a:rPr>
                        <a:t> </a:t>
                      </a:r>
                      <a:endParaRPr lang="fr-FR" sz="1100" b="0" kern="1200" dirty="0">
                        <a:solidFill>
                          <a:schemeClr val="tx1">
                            <a:lumMod val="50000"/>
                            <a:lumOff val="50000"/>
                          </a:schemeClr>
                        </a:solidFill>
                        <a:effectLst/>
                        <a:latin typeface="+mn-lt"/>
                        <a:ea typeface="+mn-ea"/>
                        <a:cs typeface="+mn-cs"/>
                      </a:endParaRPr>
                    </a:p>
                  </a:txBody>
                  <a:tcPr>
                    <a:lnL w="12700" cap="flat" cmpd="sng" algn="ctr">
                      <a:solidFill>
                        <a:schemeClr val="accent1"/>
                      </a:solidFill>
                      <a:prstDash val="sysDot"/>
                      <a:round/>
                      <a:headEnd type="none" w="med" len="med"/>
                      <a:tailEnd type="none" w="med" len="med"/>
                    </a:lnL>
                    <a:lnR w="12700" cap="flat" cmpd="sng" algn="ctr">
                      <a:no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89" name="Tableau 88"/>
          <p:cNvGraphicFramePr>
            <a:graphicFrameLocks noGrp="1"/>
          </p:cNvGraphicFramePr>
          <p:nvPr>
            <p:extLst>
              <p:ext uri="{D42A27DB-BD31-4B8C-83A1-F6EECF244321}">
                <p14:modId xmlns:p14="http://schemas.microsoft.com/office/powerpoint/2010/main" val="62007516"/>
              </p:ext>
            </p:extLst>
          </p:nvPr>
        </p:nvGraphicFramePr>
        <p:xfrm>
          <a:off x="282670" y="7206136"/>
          <a:ext cx="2816534" cy="56388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2608254">
                  <a:extLst>
                    <a:ext uri="{9D8B030D-6E8A-4147-A177-3AD203B41FA5}">
                      <a16:colId xmlns:a16="http://schemas.microsoft.com/office/drawing/2014/main" val="20001"/>
                    </a:ext>
                  </a:extLst>
                </a:gridCol>
              </a:tblGrid>
              <a:tr h="0">
                <a:tc>
                  <a:txBody>
                    <a:bodyPr/>
                    <a:lstStyle/>
                    <a:p>
                      <a:endParaRPr lang="fr-FR" sz="1400" b="0" i="0" dirty="0">
                        <a:solidFill>
                          <a:schemeClr val="tx1"/>
                        </a:solidFill>
                      </a:endParaRP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0" i="0" dirty="0">
                          <a:solidFill>
                            <a:schemeClr val="tx1"/>
                          </a:solidFill>
                        </a:rPr>
                        <a:t>LANGUES</a:t>
                      </a: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gridSpan="2">
                  <a:txBody>
                    <a:bodyPr/>
                    <a:lstStyle/>
                    <a:p>
                      <a:pPr algn="l"/>
                      <a:endParaRPr lang="fr-FR" sz="1100" dirty="0">
                        <a:latin typeface="+mn-lt"/>
                      </a:endParaRPr>
                    </a:p>
                  </a:txBody>
                  <a:tcPr>
                    <a:lnL w="12700" cmpd="sng">
                      <a:noFill/>
                    </a:lnL>
                    <a:lnR w="12700" cmpd="sng">
                      <a:noFill/>
                    </a:lnR>
                    <a:lnT w="12700"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val="10001"/>
                  </a:ext>
                </a:extLst>
              </a:tr>
            </a:tbl>
          </a:graphicData>
        </a:graphic>
      </p:graphicFrame>
      <p:graphicFrame>
        <p:nvGraphicFramePr>
          <p:cNvPr id="90" name="Tableau 89"/>
          <p:cNvGraphicFramePr>
            <a:graphicFrameLocks noGrp="1"/>
          </p:cNvGraphicFramePr>
          <p:nvPr>
            <p:extLst>
              <p:ext uri="{D42A27DB-BD31-4B8C-83A1-F6EECF244321}">
                <p14:modId xmlns:p14="http://schemas.microsoft.com/office/powerpoint/2010/main" val="630752617"/>
              </p:ext>
            </p:extLst>
          </p:nvPr>
        </p:nvGraphicFramePr>
        <p:xfrm>
          <a:off x="3674911" y="7206136"/>
          <a:ext cx="2816534" cy="56388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2608254">
                  <a:extLst>
                    <a:ext uri="{9D8B030D-6E8A-4147-A177-3AD203B41FA5}">
                      <a16:colId xmlns:a16="http://schemas.microsoft.com/office/drawing/2014/main" val="20001"/>
                    </a:ext>
                  </a:extLst>
                </a:gridCol>
              </a:tblGrid>
              <a:tr h="0">
                <a:tc>
                  <a:txBody>
                    <a:bodyPr/>
                    <a:lstStyle/>
                    <a:p>
                      <a:endParaRPr lang="fr-FR" sz="1400" b="0" i="0" dirty="0">
                        <a:solidFill>
                          <a:schemeClr val="tx1"/>
                        </a:solidFill>
                      </a:endParaRP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0" i="0" dirty="0">
                          <a:solidFill>
                            <a:schemeClr val="tx1"/>
                          </a:solidFill>
                        </a:rPr>
                        <a:t>COMPETENCES CLES</a:t>
                      </a: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gridSpan="2">
                  <a:txBody>
                    <a:bodyPr/>
                    <a:lstStyle/>
                    <a:p>
                      <a:pPr algn="l"/>
                      <a:endParaRPr lang="fr-FR" sz="1100" dirty="0">
                        <a:latin typeface="+mn-lt"/>
                      </a:endParaRPr>
                    </a:p>
                  </a:txBody>
                  <a:tcPr>
                    <a:lnL w="12700" cmpd="sng">
                      <a:noFill/>
                    </a:lnL>
                    <a:lnR w="12700" cmpd="sng">
                      <a:noFill/>
                    </a:lnR>
                    <a:lnT w="12700"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val="10001"/>
                  </a:ext>
                </a:extLst>
              </a:tr>
            </a:tbl>
          </a:graphicData>
        </a:graphic>
      </p:graphicFrame>
      <p:graphicFrame>
        <p:nvGraphicFramePr>
          <p:cNvPr id="91" name="Tableau 90"/>
          <p:cNvGraphicFramePr>
            <a:graphicFrameLocks noGrp="1"/>
          </p:cNvGraphicFramePr>
          <p:nvPr>
            <p:extLst>
              <p:ext uri="{D42A27DB-BD31-4B8C-83A1-F6EECF244321}">
                <p14:modId xmlns:p14="http://schemas.microsoft.com/office/powerpoint/2010/main" val="1079952327"/>
              </p:ext>
            </p:extLst>
          </p:nvPr>
        </p:nvGraphicFramePr>
        <p:xfrm>
          <a:off x="3574327" y="7523128"/>
          <a:ext cx="3139804" cy="975360"/>
        </p:xfrm>
        <a:graphic>
          <a:graphicData uri="http://schemas.openxmlformats.org/drawingml/2006/table">
            <a:tbl>
              <a:tblPr firstRow="1" bandRow="1">
                <a:tableStyleId>{2D5ABB26-0587-4C30-8999-92F81FD0307C}</a:tableStyleId>
              </a:tblPr>
              <a:tblGrid>
                <a:gridCol w="3139804">
                  <a:extLst>
                    <a:ext uri="{9D8B030D-6E8A-4147-A177-3AD203B41FA5}">
                      <a16:colId xmlns:a16="http://schemas.microsoft.com/office/drawing/2014/main" val="20000"/>
                    </a:ext>
                  </a:extLst>
                </a:gridCol>
              </a:tblGrid>
              <a:tr h="130305">
                <a:tc>
                  <a:txBody>
                    <a:bodyPr/>
                    <a:lstStyle/>
                    <a:p>
                      <a:pPr algn="l"/>
                      <a:r>
                        <a:rPr lang="fr-FR" sz="1000" kern="1200" dirty="0">
                          <a:solidFill>
                            <a:schemeClr val="tx1">
                              <a:lumMod val="65000"/>
                              <a:lumOff val="35000"/>
                            </a:schemeClr>
                          </a:solidFill>
                          <a:effectLst/>
                          <a:latin typeface="+mn-lt"/>
                          <a:ea typeface="Arial" charset="0"/>
                          <a:cs typeface="Arial" charset="0"/>
                        </a:rPr>
                        <a:t>Management</a:t>
                      </a:r>
                    </a:p>
                  </a:txBody>
                  <a:tcPr anchor="ctr">
                    <a:lnL>
                      <a:noFill/>
                    </a:lnL>
                    <a:lnR>
                      <a:noFill/>
                    </a:lnR>
                    <a:lnT w="3175" cap="flat" cmpd="sng" algn="ctr">
                      <a:noFill/>
                      <a:prstDash val="sysDash"/>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30305">
                <a:tc>
                  <a:txBody>
                    <a:bodyPr/>
                    <a:lstStyle/>
                    <a:p>
                      <a:pPr algn="l"/>
                      <a:r>
                        <a:rPr lang="fr-FR" sz="1000" kern="1200" dirty="0">
                          <a:solidFill>
                            <a:schemeClr val="tx1">
                              <a:lumMod val="65000"/>
                              <a:lumOff val="35000"/>
                            </a:schemeClr>
                          </a:solidFill>
                          <a:effectLst/>
                          <a:latin typeface="+mn-lt"/>
                          <a:ea typeface="Arial" charset="0"/>
                          <a:cs typeface="Arial" charset="0"/>
                        </a:rPr>
                        <a:t>Gestion</a:t>
                      </a:r>
                      <a:r>
                        <a:rPr lang="fr-FR" sz="1000" kern="1200" baseline="0" dirty="0">
                          <a:solidFill>
                            <a:schemeClr val="tx1">
                              <a:lumMod val="65000"/>
                              <a:lumOff val="35000"/>
                            </a:schemeClr>
                          </a:solidFill>
                          <a:effectLst/>
                          <a:latin typeface="+mn-lt"/>
                          <a:ea typeface="Arial" charset="0"/>
                          <a:cs typeface="Arial" charset="0"/>
                        </a:rPr>
                        <a:t> de projet</a:t>
                      </a:r>
                      <a:endParaRPr lang="fr-FR" sz="1000" kern="1200" dirty="0">
                        <a:solidFill>
                          <a:schemeClr val="tx1">
                            <a:lumMod val="65000"/>
                            <a:lumOff val="35000"/>
                          </a:schemeClr>
                        </a:solidFill>
                        <a:effectLst/>
                        <a:latin typeface="+mn-lt"/>
                        <a:ea typeface="Arial" charset="0"/>
                        <a:cs typeface="Arial" charset="0"/>
                      </a:endParaRPr>
                    </a:p>
                  </a:txBody>
                  <a:tcPr anchor="ctr">
                    <a:lnT>
                      <a:noFill/>
                    </a:lnT>
                    <a:noFill/>
                  </a:tcPr>
                </a:tc>
                <a:extLst>
                  <a:ext uri="{0D108BD9-81ED-4DB2-BD59-A6C34878D82A}">
                    <a16:rowId xmlns:a16="http://schemas.microsoft.com/office/drawing/2014/main" val="10001"/>
                  </a:ext>
                </a:extLst>
              </a:tr>
              <a:tr h="130305">
                <a:tc>
                  <a:txBody>
                    <a:bodyPr/>
                    <a:lstStyle/>
                    <a:p>
                      <a:pPr algn="l"/>
                      <a:r>
                        <a:rPr lang="fr-FR" sz="1000" kern="1200" dirty="0" err="1">
                          <a:solidFill>
                            <a:schemeClr val="tx1">
                              <a:lumMod val="65000"/>
                              <a:lumOff val="35000"/>
                            </a:schemeClr>
                          </a:solidFill>
                          <a:effectLst/>
                          <a:latin typeface="+mn-lt"/>
                          <a:ea typeface="Arial" charset="0"/>
                          <a:cs typeface="Arial" charset="0"/>
                        </a:rPr>
                        <a:t>Comtpa</a:t>
                      </a:r>
                      <a:r>
                        <a:rPr lang="fr-FR" sz="1000" kern="1200" dirty="0">
                          <a:solidFill>
                            <a:schemeClr val="tx1">
                              <a:lumMod val="65000"/>
                              <a:lumOff val="35000"/>
                            </a:schemeClr>
                          </a:solidFill>
                          <a:effectLst/>
                          <a:latin typeface="+mn-lt"/>
                          <a:ea typeface="Arial" charset="0"/>
                          <a:cs typeface="Arial" charset="0"/>
                        </a:rPr>
                        <a:t> / Gestion</a:t>
                      </a:r>
                    </a:p>
                  </a:txBody>
                  <a:tcPr anchor="ctr">
                    <a:noFill/>
                  </a:tcPr>
                </a:tc>
                <a:extLst>
                  <a:ext uri="{0D108BD9-81ED-4DB2-BD59-A6C34878D82A}">
                    <a16:rowId xmlns:a16="http://schemas.microsoft.com/office/drawing/2014/main" val="10002"/>
                  </a:ext>
                </a:extLst>
              </a:tr>
              <a:tr h="127409">
                <a:tc>
                  <a:txBody>
                    <a:bodyPr/>
                    <a:lstStyle/>
                    <a:p>
                      <a:pPr algn="l"/>
                      <a:r>
                        <a:rPr lang="fr-FR" sz="1000" kern="1200" dirty="0">
                          <a:solidFill>
                            <a:schemeClr val="tx1">
                              <a:lumMod val="65000"/>
                              <a:lumOff val="35000"/>
                            </a:schemeClr>
                          </a:solidFill>
                          <a:effectLst/>
                          <a:latin typeface="+mn-lt"/>
                          <a:ea typeface="Arial" charset="0"/>
                          <a:cs typeface="Arial" charset="0"/>
                        </a:rPr>
                        <a:t>Traitement</a:t>
                      </a:r>
                      <a:r>
                        <a:rPr lang="fr-FR" sz="1000" kern="1200" baseline="0" dirty="0">
                          <a:solidFill>
                            <a:schemeClr val="tx1">
                              <a:lumMod val="65000"/>
                              <a:lumOff val="35000"/>
                            </a:schemeClr>
                          </a:solidFill>
                          <a:effectLst/>
                          <a:latin typeface="+mn-lt"/>
                          <a:ea typeface="Arial" charset="0"/>
                          <a:cs typeface="Arial" charset="0"/>
                        </a:rPr>
                        <a:t> de texte</a:t>
                      </a:r>
                      <a:endParaRPr lang="fr-FR" sz="1000" kern="1200" dirty="0">
                        <a:solidFill>
                          <a:schemeClr val="tx1">
                            <a:lumMod val="65000"/>
                            <a:lumOff val="35000"/>
                          </a:schemeClr>
                        </a:solidFill>
                        <a:effectLst/>
                        <a:latin typeface="+mn-lt"/>
                        <a:ea typeface="Arial" charset="0"/>
                        <a:cs typeface="Arial" charset="0"/>
                      </a:endParaRPr>
                    </a:p>
                  </a:txBody>
                  <a:tcPr anchor="ctr">
                    <a:noFill/>
                  </a:tcPr>
                </a:tc>
                <a:extLst>
                  <a:ext uri="{0D108BD9-81ED-4DB2-BD59-A6C34878D82A}">
                    <a16:rowId xmlns:a16="http://schemas.microsoft.com/office/drawing/2014/main" val="10003"/>
                  </a:ext>
                </a:extLst>
              </a:tr>
            </a:tbl>
          </a:graphicData>
        </a:graphic>
      </p:graphicFrame>
      <p:sp>
        <p:nvSpPr>
          <p:cNvPr id="93" name="Rectangle 92"/>
          <p:cNvSpPr/>
          <p:nvPr/>
        </p:nvSpPr>
        <p:spPr>
          <a:xfrm>
            <a:off x="5494088" y="7601336"/>
            <a:ext cx="1005708" cy="127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Rectangle 93"/>
          <p:cNvSpPr/>
          <p:nvPr/>
        </p:nvSpPr>
        <p:spPr>
          <a:xfrm>
            <a:off x="5494088" y="7823528"/>
            <a:ext cx="1005708" cy="127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Rectangle 94"/>
          <p:cNvSpPr/>
          <p:nvPr/>
        </p:nvSpPr>
        <p:spPr>
          <a:xfrm>
            <a:off x="5494088" y="8058109"/>
            <a:ext cx="1005708" cy="127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Rectangle 95"/>
          <p:cNvSpPr/>
          <p:nvPr/>
        </p:nvSpPr>
        <p:spPr>
          <a:xfrm>
            <a:off x="5494088" y="8292690"/>
            <a:ext cx="1005708" cy="127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Rectangle 96"/>
          <p:cNvSpPr/>
          <p:nvPr/>
        </p:nvSpPr>
        <p:spPr>
          <a:xfrm>
            <a:off x="5494087" y="7601336"/>
            <a:ext cx="792159" cy="1275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Rectangle 97"/>
          <p:cNvSpPr/>
          <p:nvPr/>
        </p:nvSpPr>
        <p:spPr>
          <a:xfrm>
            <a:off x="5494087" y="7823528"/>
            <a:ext cx="558479" cy="1275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Rectangle 98"/>
          <p:cNvSpPr/>
          <p:nvPr/>
        </p:nvSpPr>
        <p:spPr>
          <a:xfrm>
            <a:off x="5494087" y="8057861"/>
            <a:ext cx="659976" cy="1275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Rectangle 99"/>
          <p:cNvSpPr/>
          <p:nvPr/>
        </p:nvSpPr>
        <p:spPr>
          <a:xfrm>
            <a:off x="5494087" y="8292690"/>
            <a:ext cx="922864" cy="1275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01" name="Tableau 100"/>
          <p:cNvGraphicFramePr>
            <a:graphicFrameLocks noGrp="1"/>
          </p:cNvGraphicFramePr>
          <p:nvPr>
            <p:extLst>
              <p:ext uri="{D42A27DB-BD31-4B8C-83A1-F6EECF244321}">
                <p14:modId xmlns:p14="http://schemas.microsoft.com/office/powerpoint/2010/main" val="226975445"/>
              </p:ext>
            </p:extLst>
          </p:nvPr>
        </p:nvGraphicFramePr>
        <p:xfrm>
          <a:off x="220188" y="7523128"/>
          <a:ext cx="3139804" cy="975360"/>
        </p:xfrm>
        <a:graphic>
          <a:graphicData uri="http://schemas.openxmlformats.org/drawingml/2006/table">
            <a:tbl>
              <a:tblPr firstRow="1" bandRow="1">
                <a:tableStyleId>{2D5ABB26-0587-4C30-8999-92F81FD0307C}</a:tableStyleId>
              </a:tblPr>
              <a:tblGrid>
                <a:gridCol w="3139804">
                  <a:extLst>
                    <a:ext uri="{9D8B030D-6E8A-4147-A177-3AD203B41FA5}">
                      <a16:colId xmlns:a16="http://schemas.microsoft.com/office/drawing/2014/main" val="20000"/>
                    </a:ext>
                  </a:extLst>
                </a:gridCol>
              </a:tblGrid>
              <a:tr h="130305">
                <a:tc>
                  <a:txBody>
                    <a:bodyPr/>
                    <a:lstStyle/>
                    <a:p>
                      <a:pPr algn="l"/>
                      <a:r>
                        <a:rPr lang="fr-FR" sz="1000" kern="1200" dirty="0">
                          <a:solidFill>
                            <a:schemeClr val="tx1">
                              <a:lumMod val="65000"/>
                              <a:lumOff val="35000"/>
                            </a:schemeClr>
                          </a:solidFill>
                          <a:effectLst/>
                          <a:latin typeface="+mn-lt"/>
                          <a:ea typeface="Arial" charset="0"/>
                          <a:cs typeface="Arial" charset="0"/>
                        </a:rPr>
                        <a:t>Anglais</a:t>
                      </a:r>
                    </a:p>
                  </a:txBody>
                  <a:tcPr anchor="ctr">
                    <a:lnT w="3175" cap="flat" cmpd="sng" algn="ctr">
                      <a:noFill/>
                      <a:prstDash val="sysDash"/>
                      <a:round/>
                      <a:headEnd type="none" w="med" len="med"/>
                      <a:tailEnd type="none" w="med" len="med"/>
                    </a:lnT>
                    <a:noFill/>
                  </a:tcPr>
                </a:tc>
                <a:extLst>
                  <a:ext uri="{0D108BD9-81ED-4DB2-BD59-A6C34878D82A}">
                    <a16:rowId xmlns:a16="http://schemas.microsoft.com/office/drawing/2014/main" val="10000"/>
                  </a:ext>
                </a:extLst>
              </a:tr>
              <a:tr h="130305">
                <a:tc>
                  <a:txBody>
                    <a:bodyPr/>
                    <a:lstStyle/>
                    <a:p>
                      <a:pPr algn="l"/>
                      <a:r>
                        <a:rPr lang="fr-FR" sz="1000" kern="1200" dirty="0">
                          <a:solidFill>
                            <a:schemeClr val="tx1">
                              <a:lumMod val="65000"/>
                              <a:lumOff val="35000"/>
                            </a:schemeClr>
                          </a:solidFill>
                          <a:effectLst/>
                          <a:latin typeface="+mn-lt"/>
                          <a:ea typeface="Arial" charset="0"/>
                          <a:cs typeface="Arial" charset="0"/>
                        </a:rPr>
                        <a:t>Allemand</a:t>
                      </a:r>
                    </a:p>
                  </a:txBody>
                  <a:tcPr anchor="ctr">
                    <a:noFill/>
                  </a:tcPr>
                </a:tc>
                <a:extLst>
                  <a:ext uri="{0D108BD9-81ED-4DB2-BD59-A6C34878D82A}">
                    <a16:rowId xmlns:a16="http://schemas.microsoft.com/office/drawing/2014/main" val="10001"/>
                  </a:ext>
                </a:extLst>
              </a:tr>
              <a:tr h="130305">
                <a:tc>
                  <a:txBody>
                    <a:bodyPr/>
                    <a:lstStyle/>
                    <a:p>
                      <a:pPr algn="l"/>
                      <a:r>
                        <a:rPr lang="fr-FR" sz="1000" kern="1200" dirty="0">
                          <a:solidFill>
                            <a:schemeClr val="tx1">
                              <a:lumMod val="65000"/>
                              <a:lumOff val="35000"/>
                            </a:schemeClr>
                          </a:solidFill>
                          <a:effectLst/>
                          <a:latin typeface="+mn-lt"/>
                          <a:ea typeface="Arial" charset="0"/>
                          <a:cs typeface="Arial" charset="0"/>
                        </a:rPr>
                        <a:t>Espagnol</a:t>
                      </a:r>
                    </a:p>
                  </a:txBody>
                  <a:tcPr anchor="ctr">
                    <a:noFill/>
                  </a:tcPr>
                </a:tc>
                <a:extLst>
                  <a:ext uri="{0D108BD9-81ED-4DB2-BD59-A6C34878D82A}">
                    <a16:rowId xmlns:a16="http://schemas.microsoft.com/office/drawing/2014/main" val="10002"/>
                  </a:ext>
                </a:extLst>
              </a:tr>
              <a:tr h="127409">
                <a:tc>
                  <a:txBody>
                    <a:bodyPr/>
                    <a:lstStyle/>
                    <a:p>
                      <a:pPr algn="l"/>
                      <a:r>
                        <a:rPr lang="fr-FR" sz="1000" kern="1200" dirty="0">
                          <a:solidFill>
                            <a:schemeClr val="tx1">
                              <a:lumMod val="65000"/>
                              <a:lumOff val="35000"/>
                            </a:schemeClr>
                          </a:solidFill>
                          <a:effectLst/>
                          <a:latin typeface="+mn-lt"/>
                          <a:ea typeface="Arial" charset="0"/>
                          <a:cs typeface="Arial" charset="0"/>
                        </a:rPr>
                        <a:t>Italien</a:t>
                      </a:r>
                    </a:p>
                  </a:txBody>
                  <a:tcPr anchor="ctr">
                    <a:noFill/>
                  </a:tcPr>
                </a:tc>
                <a:extLst>
                  <a:ext uri="{0D108BD9-81ED-4DB2-BD59-A6C34878D82A}">
                    <a16:rowId xmlns:a16="http://schemas.microsoft.com/office/drawing/2014/main" val="10003"/>
                  </a:ext>
                </a:extLst>
              </a:tr>
            </a:tbl>
          </a:graphicData>
        </a:graphic>
      </p:graphicFrame>
      <p:sp>
        <p:nvSpPr>
          <p:cNvPr id="103" name="Rectangle 102"/>
          <p:cNvSpPr/>
          <p:nvPr/>
        </p:nvSpPr>
        <p:spPr>
          <a:xfrm>
            <a:off x="2182716" y="7607257"/>
            <a:ext cx="1005708" cy="127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Rectangle 103"/>
          <p:cNvSpPr/>
          <p:nvPr/>
        </p:nvSpPr>
        <p:spPr>
          <a:xfrm>
            <a:off x="2182716" y="7829449"/>
            <a:ext cx="1005708" cy="127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Rectangle 104"/>
          <p:cNvSpPr/>
          <p:nvPr/>
        </p:nvSpPr>
        <p:spPr>
          <a:xfrm>
            <a:off x="2182716" y="8064030"/>
            <a:ext cx="1005708" cy="127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Rectangle 105"/>
          <p:cNvSpPr/>
          <p:nvPr/>
        </p:nvSpPr>
        <p:spPr>
          <a:xfrm>
            <a:off x="2182716" y="8298611"/>
            <a:ext cx="1005708" cy="1275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106"/>
          <p:cNvSpPr/>
          <p:nvPr/>
        </p:nvSpPr>
        <p:spPr>
          <a:xfrm>
            <a:off x="2182715" y="7607257"/>
            <a:ext cx="792159" cy="1275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107"/>
          <p:cNvSpPr/>
          <p:nvPr/>
        </p:nvSpPr>
        <p:spPr>
          <a:xfrm>
            <a:off x="2182715" y="7829449"/>
            <a:ext cx="558479" cy="1275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Rectangle 108"/>
          <p:cNvSpPr/>
          <p:nvPr/>
        </p:nvSpPr>
        <p:spPr>
          <a:xfrm>
            <a:off x="2182715" y="8063782"/>
            <a:ext cx="659976" cy="1275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109"/>
          <p:cNvSpPr/>
          <p:nvPr/>
        </p:nvSpPr>
        <p:spPr>
          <a:xfrm>
            <a:off x="2182715" y="8298611"/>
            <a:ext cx="922864" cy="12759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11" name="Tableau 110"/>
          <p:cNvGraphicFramePr>
            <a:graphicFrameLocks noGrp="1"/>
          </p:cNvGraphicFramePr>
          <p:nvPr>
            <p:extLst>
              <p:ext uri="{D42A27DB-BD31-4B8C-83A1-F6EECF244321}">
                <p14:modId xmlns:p14="http://schemas.microsoft.com/office/powerpoint/2010/main" val="1505189131"/>
              </p:ext>
            </p:extLst>
          </p:nvPr>
        </p:nvGraphicFramePr>
        <p:xfrm>
          <a:off x="282670" y="8798828"/>
          <a:ext cx="6279608" cy="751117"/>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6071328">
                  <a:extLst>
                    <a:ext uri="{9D8B030D-6E8A-4147-A177-3AD203B41FA5}">
                      <a16:colId xmlns:a16="http://schemas.microsoft.com/office/drawing/2014/main" val="20001"/>
                    </a:ext>
                  </a:extLst>
                </a:gridCol>
              </a:tblGrid>
              <a:tr h="324397">
                <a:tc>
                  <a:txBody>
                    <a:bodyPr/>
                    <a:lstStyle/>
                    <a:p>
                      <a:endParaRPr lang="fr-FR" sz="1400" b="0" i="0" dirty="0">
                        <a:solidFill>
                          <a:schemeClr val="tx1"/>
                        </a:solidFill>
                      </a:endParaRP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0" i="0" dirty="0">
                          <a:solidFill>
                            <a:schemeClr val="tx1"/>
                          </a:solidFill>
                        </a:rPr>
                        <a:t>COMPLEMENT D’INFOS</a:t>
                      </a: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gridSpan="2">
                  <a:txBody>
                    <a:bodyPr/>
                    <a:lstStyle/>
                    <a:p>
                      <a:r>
                        <a:rPr lang="fr-FR" sz="1100" kern="1200" dirty="0">
                          <a:solidFill>
                            <a:schemeClr val="dk1"/>
                          </a:solidFill>
                          <a:effectLst/>
                          <a:latin typeface="+mn-lt"/>
                          <a:ea typeface="+mn-ea"/>
                          <a:cs typeface="+mn-cs"/>
                        </a:rPr>
                        <a:t>Décrivez vos centres d’intérêt ou d’autres informations qui vous semblent important de faire apparaître sur votre CV.</a:t>
                      </a:r>
                      <a:r>
                        <a:rPr lang="fr-FR" sz="1100" dirty="0">
                          <a:effectLst/>
                        </a:rPr>
                        <a:t> </a:t>
                      </a:r>
                      <a:endParaRPr lang="fr-FR" sz="1100" dirty="0"/>
                    </a:p>
                  </a:txBody>
                  <a:tcPr>
                    <a:lnL w="12700" cmpd="sng">
                      <a:noFill/>
                    </a:lnL>
                    <a:lnR w="12700" cmpd="sng">
                      <a:noFill/>
                    </a:lnR>
                    <a:lnT w="12700"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val="10001"/>
                  </a:ext>
                </a:extLst>
              </a:tr>
            </a:tbl>
          </a:graphicData>
        </a:graphic>
      </p:graphicFrame>
      <p:sp>
        <p:nvSpPr>
          <p:cNvPr id="12" name="Rectangle 11"/>
          <p:cNvSpPr/>
          <p:nvPr/>
        </p:nvSpPr>
        <p:spPr>
          <a:xfrm>
            <a:off x="0" y="0"/>
            <a:ext cx="6858000" cy="1925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2" name="Image 1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4052" y="192505"/>
            <a:ext cx="833948" cy="1237150"/>
          </a:xfrm>
          <a:prstGeom prst="rect">
            <a:avLst/>
          </a:prstGeom>
        </p:spPr>
      </p:pic>
      <p:graphicFrame>
        <p:nvGraphicFramePr>
          <p:cNvPr id="114" name="Tableau 113"/>
          <p:cNvGraphicFramePr>
            <a:graphicFrameLocks noGrp="1"/>
          </p:cNvGraphicFramePr>
          <p:nvPr>
            <p:extLst>
              <p:ext uri="{D42A27DB-BD31-4B8C-83A1-F6EECF244321}">
                <p14:modId xmlns:p14="http://schemas.microsoft.com/office/powerpoint/2010/main" val="241394305"/>
              </p:ext>
            </p:extLst>
          </p:nvPr>
        </p:nvGraphicFramePr>
        <p:xfrm>
          <a:off x="3953958" y="228112"/>
          <a:ext cx="2042984" cy="1188720"/>
        </p:xfrm>
        <a:graphic>
          <a:graphicData uri="http://schemas.openxmlformats.org/drawingml/2006/table">
            <a:tbl>
              <a:tblPr firstRow="1" bandRow="1">
                <a:tableStyleId>{2D5ABB26-0587-4C30-8999-92F81FD0307C}</a:tableStyleId>
              </a:tblPr>
              <a:tblGrid>
                <a:gridCol w="2042984">
                  <a:extLst>
                    <a:ext uri="{9D8B030D-6E8A-4147-A177-3AD203B41FA5}">
                      <a16:colId xmlns:a16="http://schemas.microsoft.com/office/drawing/2014/main" val="20000"/>
                    </a:ext>
                  </a:extLst>
                </a:gridCol>
              </a:tblGrid>
              <a:tr h="0">
                <a:tc>
                  <a:txBody>
                    <a:bodyPr/>
                    <a:lstStyle/>
                    <a:p>
                      <a:pPr algn="l"/>
                      <a:r>
                        <a:rPr lang="fr-FR" sz="1100" dirty="0">
                          <a:solidFill>
                            <a:schemeClr val="tx1"/>
                          </a:solidFill>
                        </a:rPr>
                        <a:t>CONTACT</a:t>
                      </a:r>
                    </a:p>
                  </a:txBody>
                  <a:tcPr>
                    <a:lnL>
                      <a:noFill/>
                    </a:lnL>
                    <a:lnR>
                      <a:noFill/>
                    </a:lnR>
                    <a:lnT>
                      <a:noFill/>
                    </a:lnT>
                    <a:lnB w="3175" cap="flat" cmpd="sng" algn="ctr">
                      <a:solidFill>
                        <a:schemeClr val="tx1">
                          <a:lumMod val="65000"/>
                          <a:lumOff val="3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l"/>
                      <a:r>
                        <a:rPr lang="en-US" sz="1100" kern="1200" dirty="0" err="1">
                          <a:solidFill>
                            <a:schemeClr val="tx1">
                              <a:lumMod val="50000"/>
                              <a:lumOff val="50000"/>
                            </a:schemeClr>
                          </a:solidFill>
                          <a:effectLst/>
                          <a:latin typeface="+mn-lt"/>
                          <a:ea typeface="+mn-ea"/>
                          <a:cs typeface="+mn-cs"/>
                        </a:rPr>
                        <a:t>Adresse</a:t>
                      </a:r>
                      <a:r>
                        <a:rPr lang="en-US" sz="1100" kern="1200" dirty="0">
                          <a:solidFill>
                            <a:schemeClr val="tx1">
                              <a:lumMod val="50000"/>
                              <a:lumOff val="50000"/>
                            </a:schemeClr>
                          </a:solidFill>
                          <a:effectLst/>
                          <a:latin typeface="+mn-lt"/>
                          <a:ea typeface="+mn-ea"/>
                          <a:cs typeface="+mn-cs"/>
                        </a:rPr>
                        <a:t> :</a:t>
                      </a:r>
                      <a:r>
                        <a:rPr lang="en-US" sz="1100" kern="1200" baseline="0" dirty="0">
                          <a:solidFill>
                            <a:schemeClr val="tx1">
                              <a:lumMod val="50000"/>
                              <a:lumOff val="50000"/>
                            </a:schemeClr>
                          </a:solidFill>
                          <a:effectLst/>
                          <a:latin typeface="+mn-lt"/>
                          <a:ea typeface="+mn-ea"/>
                          <a:cs typeface="+mn-cs"/>
                        </a:rPr>
                        <a:t> </a:t>
                      </a:r>
                      <a:r>
                        <a:rPr lang="en-US" sz="1100" kern="1200" dirty="0">
                          <a:solidFill>
                            <a:schemeClr val="tx1">
                              <a:lumMod val="50000"/>
                              <a:lumOff val="50000"/>
                            </a:schemeClr>
                          </a:solidFill>
                          <a:effectLst/>
                          <a:latin typeface="+mn-lt"/>
                          <a:ea typeface="+mn-ea"/>
                          <a:cs typeface="+mn-cs"/>
                        </a:rPr>
                        <a:t> 17 Rue de la </a:t>
                      </a:r>
                      <a:r>
                        <a:rPr lang="en-US" sz="1100" kern="1200" dirty="0" err="1">
                          <a:solidFill>
                            <a:schemeClr val="tx1">
                              <a:lumMod val="50000"/>
                              <a:lumOff val="50000"/>
                            </a:schemeClr>
                          </a:solidFill>
                          <a:effectLst/>
                          <a:latin typeface="+mn-lt"/>
                          <a:ea typeface="+mn-ea"/>
                          <a:cs typeface="+mn-cs"/>
                        </a:rPr>
                        <a:t>Réussite</a:t>
                      </a:r>
                      <a:r>
                        <a:rPr lang="en-US" sz="1100" kern="1200" dirty="0">
                          <a:solidFill>
                            <a:schemeClr val="tx1">
                              <a:lumMod val="50000"/>
                              <a:lumOff val="50000"/>
                            </a:schemeClr>
                          </a:solidFill>
                          <a:effectLst/>
                          <a:latin typeface="+mn-lt"/>
                          <a:ea typeface="+mn-ea"/>
                          <a:cs typeface="+mn-cs"/>
                        </a:rPr>
                        <a:t> </a:t>
                      </a:r>
                    </a:p>
                    <a:p>
                      <a:pPr algn="l"/>
                      <a:r>
                        <a:rPr lang="en-US" sz="1100" kern="1200" dirty="0">
                          <a:solidFill>
                            <a:schemeClr val="tx1">
                              <a:lumMod val="50000"/>
                              <a:lumOff val="50000"/>
                            </a:schemeClr>
                          </a:solidFill>
                          <a:effectLst/>
                          <a:latin typeface="+mn-lt"/>
                          <a:ea typeface="+mn-ea"/>
                          <a:cs typeface="+mn-cs"/>
                        </a:rPr>
                        <a:t>                  75012 Paris</a:t>
                      </a:r>
                    </a:p>
                    <a:p>
                      <a:pPr algn="l"/>
                      <a:r>
                        <a:rPr lang="en-US" sz="1100" kern="1200" baseline="0" dirty="0">
                          <a:solidFill>
                            <a:schemeClr val="tx1">
                              <a:lumMod val="50000"/>
                              <a:lumOff val="50000"/>
                            </a:schemeClr>
                          </a:solidFill>
                          <a:effectLst/>
                          <a:latin typeface="+mn-lt"/>
                          <a:ea typeface="+mn-ea"/>
                          <a:cs typeface="+mn-cs"/>
                        </a:rPr>
                        <a:t>Mob : 0601023004</a:t>
                      </a:r>
                    </a:p>
                    <a:p>
                      <a:pPr algn="l"/>
                      <a:r>
                        <a:rPr lang="en-US" sz="1100" kern="1200" baseline="0" dirty="0">
                          <a:solidFill>
                            <a:schemeClr val="tx1">
                              <a:lumMod val="50000"/>
                              <a:lumOff val="50000"/>
                            </a:schemeClr>
                          </a:solidFill>
                          <a:effectLst/>
                          <a:latin typeface="+mn-lt"/>
                          <a:ea typeface="+mn-ea"/>
                          <a:cs typeface="+mn-cs"/>
                        </a:rPr>
                        <a:t>Tel : 0102030450</a:t>
                      </a:r>
                    </a:p>
                    <a:p>
                      <a:pPr algn="l"/>
                      <a:r>
                        <a:rPr lang="en-US" sz="1100" kern="1200" baseline="0" dirty="0">
                          <a:solidFill>
                            <a:schemeClr val="tx1">
                              <a:lumMod val="50000"/>
                              <a:lumOff val="50000"/>
                            </a:schemeClr>
                          </a:solidFill>
                          <a:effectLst/>
                          <a:latin typeface="+mn-lt"/>
                          <a:ea typeface="+mn-ea"/>
                          <a:cs typeface="+mn-cs"/>
                        </a:rPr>
                        <a:t>Mail  : </a:t>
                      </a:r>
                      <a:r>
                        <a:rPr lang="en-US" sz="1100" kern="1200" baseline="0" dirty="0" err="1">
                          <a:solidFill>
                            <a:schemeClr val="tx1">
                              <a:lumMod val="50000"/>
                              <a:lumOff val="50000"/>
                            </a:schemeClr>
                          </a:solidFill>
                          <a:effectLst/>
                          <a:latin typeface="+mn-lt"/>
                          <a:ea typeface="+mn-ea"/>
                          <a:cs typeface="+mn-cs"/>
                        </a:rPr>
                        <a:t>mail@mail.com</a:t>
                      </a:r>
                      <a:endParaRPr lang="fr-FR" sz="1100" kern="1200" baseline="0" dirty="0">
                        <a:solidFill>
                          <a:schemeClr val="tx1">
                            <a:lumMod val="50000"/>
                            <a:lumOff val="50000"/>
                          </a:schemeClr>
                        </a:solidFill>
                        <a:effectLst/>
                        <a:latin typeface="+mn-lt"/>
                        <a:ea typeface="+mn-ea"/>
                        <a:cs typeface="Calibri"/>
                      </a:endParaRPr>
                    </a:p>
                  </a:txBody>
                  <a:tcPr>
                    <a:lnT w="3175" cap="flat" cmpd="sng" algn="ctr">
                      <a:solidFill>
                        <a:schemeClr val="tx1">
                          <a:lumMod val="65000"/>
                          <a:lumOff val="35000"/>
                        </a:schemeClr>
                      </a:solidFill>
                      <a:prstDash val="dot"/>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115" name="ZoneTexte 114"/>
          <p:cNvSpPr txBox="1"/>
          <p:nvPr/>
        </p:nvSpPr>
        <p:spPr>
          <a:xfrm>
            <a:off x="212776" y="406799"/>
            <a:ext cx="2956322" cy="461665"/>
          </a:xfrm>
          <a:prstGeom prst="rect">
            <a:avLst/>
          </a:prstGeom>
          <a:noFill/>
        </p:spPr>
        <p:txBody>
          <a:bodyPr wrap="none" rtlCol="0">
            <a:spAutoFit/>
          </a:bodyPr>
          <a:lstStyle/>
          <a:p>
            <a:r>
              <a:rPr lang="fr-FR" sz="2400" dirty="0"/>
              <a:t>Alexandre </a:t>
            </a:r>
            <a:r>
              <a:rPr lang="fr-FR" sz="2400" b="1" dirty="0">
                <a:solidFill>
                  <a:schemeClr val="accent1"/>
                </a:solidFill>
              </a:rPr>
              <a:t>LEVASSEUR</a:t>
            </a:r>
          </a:p>
        </p:txBody>
      </p:sp>
      <p:sp>
        <p:nvSpPr>
          <p:cNvPr id="117" name="ZoneTexte 116"/>
          <p:cNvSpPr txBox="1"/>
          <p:nvPr/>
        </p:nvSpPr>
        <p:spPr>
          <a:xfrm>
            <a:off x="623489" y="915001"/>
            <a:ext cx="2482090" cy="369332"/>
          </a:xfrm>
          <a:prstGeom prst="rect">
            <a:avLst/>
          </a:prstGeom>
          <a:noFill/>
        </p:spPr>
        <p:txBody>
          <a:bodyPr wrap="none" rtlCol="0">
            <a:spAutoFit/>
          </a:bodyPr>
          <a:lstStyle/>
          <a:p>
            <a:r>
              <a:rPr lang="fr-FR" dirty="0"/>
              <a:t>Titre du </a:t>
            </a:r>
            <a:r>
              <a:rPr lang="fr-FR"/>
              <a:t>poste recherché</a:t>
            </a:r>
          </a:p>
        </p:txBody>
      </p:sp>
      <p:cxnSp>
        <p:nvCxnSpPr>
          <p:cNvPr id="14" name="Connecteur droit 13"/>
          <p:cNvCxnSpPr/>
          <p:nvPr/>
        </p:nvCxnSpPr>
        <p:spPr>
          <a:xfrm>
            <a:off x="220188" y="886496"/>
            <a:ext cx="3157987"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996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317575120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636</Words>
  <Application>Microsoft Macintosh PowerPoint</Application>
  <PresentationFormat>Format A4 (210 x 297 mm)</PresentationFormat>
  <Paragraphs>72</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76</cp:revision>
  <dcterms:created xsi:type="dcterms:W3CDTF">2016-07-14T19:39:12Z</dcterms:created>
  <dcterms:modified xsi:type="dcterms:W3CDTF">2020-11-18T15:18:44Z</dcterms:modified>
</cp:coreProperties>
</file>