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6"/>
    <p:restoredTop sz="96327"/>
  </p:normalViewPr>
  <p:slideViewPr>
    <p:cSldViewPr snapToGrid="0" snapToObjects="1" showGuides="1">
      <p:cViewPr>
        <p:scale>
          <a:sx n="100" d="100"/>
          <a:sy n="100" d="100"/>
        </p:scale>
        <p:origin x="208"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03/08/2022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2582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03/08/2022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8705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03/08/2022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71685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03/08/2022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4923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89A196F-2B0A-924F-9F94-33DF8C253705}" type="datetimeFigureOut">
              <a:rPr lang="fr-FR" smtClean="0"/>
              <a:t>03/08/2022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693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89A196F-2B0A-924F-9F94-33DF8C253705}" type="datetimeFigureOut">
              <a:rPr lang="fr-FR" smtClean="0"/>
              <a:t>03/08/2022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9969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89A196F-2B0A-924F-9F94-33DF8C253705}" type="datetimeFigureOut">
              <a:rPr lang="fr-FR" smtClean="0"/>
              <a:t>03/08/2022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24943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89A196F-2B0A-924F-9F94-33DF8C253705}" type="datetimeFigureOut">
              <a:rPr lang="fr-FR" smtClean="0"/>
              <a:t>03/08/2022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27554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A196F-2B0A-924F-9F94-33DF8C253705}" type="datetimeFigureOut">
              <a:rPr lang="fr-FR" smtClean="0"/>
              <a:t>03/08/2022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44939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03/08/2022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93252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03/08/2022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278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89A196F-2B0A-924F-9F94-33DF8C253705}" type="datetimeFigureOut">
              <a:rPr lang="fr-FR" smtClean="0"/>
              <a:t>03/08/2022</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6C6B50E-7BDC-DD40-A92B-E828D8F35DF9}" type="slidenum">
              <a:rPr lang="fr-FR" smtClean="0"/>
              <a:t>‹N°›</a:t>
            </a:fld>
            <a:endParaRPr lang="fr-FR"/>
          </a:p>
        </p:txBody>
      </p:sp>
    </p:spTree>
    <p:extLst>
      <p:ext uri="{BB962C8B-B14F-4D97-AF65-F5344CB8AC3E}">
        <p14:creationId xmlns:p14="http://schemas.microsoft.com/office/powerpoint/2010/main" val="2378926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7">
            <a:extLst>
              <a:ext uri="{FF2B5EF4-FFF2-40B4-BE49-F238E27FC236}">
                <a16:creationId xmlns:a16="http://schemas.microsoft.com/office/drawing/2014/main" id="{1F12A5C4-5DEF-0572-95A1-D02E6A5F007B}"/>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3" name="Rectángulo 39">
            <a:extLst>
              <a:ext uri="{FF2B5EF4-FFF2-40B4-BE49-F238E27FC236}">
                <a16:creationId xmlns:a16="http://schemas.microsoft.com/office/drawing/2014/main" id="{584E78DD-7286-A14F-E91E-B6126A99B3B7}"/>
              </a:ext>
            </a:extLst>
          </p:cNvPr>
          <p:cNvSpPr>
            <a:spLocks noChangeArrowheads="1"/>
          </p:cNvSpPr>
          <p:nvPr/>
        </p:nvSpPr>
        <p:spPr bwMode="auto">
          <a:xfrm rot="10800000">
            <a:off x="4304462" y="0"/>
            <a:ext cx="2552700" cy="9905994"/>
          </a:xfrm>
          <a:prstGeom prst="rect">
            <a:avLst/>
          </a:prstGeom>
          <a:solidFill>
            <a:schemeClr val="tx1">
              <a:lumMod val="50000"/>
              <a:lumOff val="50000"/>
              <a:alpha val="9019"/>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kumimoji="0" lang="en-US" altLang="fr-FR"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
        <p:nvSpPr>
          <p:cNvPr id="54" name="Zone de texte 1">
            <a:extLst>
              <a:ext uri="{FF2B5EF4-FFF2-40B4-BE49-F238E27FC236}">
                <a16:creationId xmlns:a16="http://schemas.microsoft.com/office/drawing/2014/main" id="{3003F50E-4EA4-E33C-FC5D-1612470235F3}"/>
              </a:ext>
            </a:extLst>
          </p:cNvPr>
          <p:cNvSpPr txBox="1">
            <a:spLocks noChangeArrowheads="1"/>
          </p:cNvSpPr>
          <p:nvPr/>
        </p:nvSpPr>
        <p:spPr bwMode="auto">
          <a:xfrm>
            <a:off x="129201" y="92791"/>
            <a:ext cx="37417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fr-FR" sz="2800" dirty="0"/>
              <a:t>Jim </a:t>
            </a:r>
            <a:r>
              <a:rPr lang="fr-FR" sz="2800" b="1" dirty="0"/>
              <a:t>WEBMARKETTE</a:t>
            </a:r>
            <a:br>
              <a:rPr lang="fr-FR" sz="2800" dirty="0"/>
            </a:br>
            <a:endParaRPr kumimoji="0" lang="fr-FR" altLang="fr-FR" sz="1800" b="1" i="0" u="none" strike="noStrike" cap="none" normalizeH="0" baseline="0" dirty="0">
              <a:ln>
                <a:noFill/>
              </a:ln>
              <a:solidFill>
                <a:schemeClr val="tx1"/>
              </a:solidFill>
              <a:effectLst/>
              <a:latin typeface="Arial" panose="020B0604020202020204" pitchFamily="34" charset="0"/>
            </a:endParaRPr>
          </a:p>
        </p:txBody>
      </p:sp>
      <p:sp>
        <p:nvSpPr>
          <p:cNvPr id="56" name="Zone de texte 3">
            <a:extLst>
              <a:ext uri="{FF2B5EF4-FFF2-40B4-BE49-F238E27FC236}">
                <a16:creationId xmlns:a16="http://schemas.microsoft.com/office/drawing/2014/main" id="{9924E22F-00DB-7BE4-1952-518722F95ABA}"/>
              </a:ext>
            </a:extLst>
          </p:cNvPr>
          <p:cNvSpPr txBox="1">
            <a:spLocks noChangeArrowheads="1"/>
          </p:cNvSpPr>
          <p:nvPr/>
        </p:nvSpPr>
        <p:spPr bwMode="auto">
          <a:xfrm>
            <a:off x="102439" y="690121"/>
            <a:ext cx="4201184" cy="5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b="1" dirty="0"/>
              <a:t>Chargée de </a:t>
            </a:r>
            <a:r>
              <a:rPr lang="fr-FR" b="1" dirty="0" err="1"/>
              <a:t>web-marketing</a:t>
            </a:r>
            <a:r>
              <a:rPr lang="fr-FR" b="1" dirty="0"/>
              <a:t> depuis 6 ans, rigoureuse, organisée, curieuse et dotée d'un esprit de synthèse.</a:t>
            </a:r>
          </a:p>
          <a:p>
            <a:br>
              <a:rPr lang="fr-FR" dirty="0"/>
            </a:br>
            <a:br>
              <a:rPr lang="fr-FR" sz="1400" dirty="0"/>
            </a:br>
            <a:endParaRPr lang="fr-FR" sz="1400" b="1" dirty="0"/>
          </a:p>
        </p:txBody>
      </p:sp>
      <p:sp>
        <p:nvSpPr>
          <p:cNvPr id="63" name="Google Shape;61;p14">
            <a:extLst>
              <a:ext uri="{FF2B5EF4-FFF2-40B4-BE49-F238E27FC236}">
                <a16:creationId xmlns:a16="http://schemas.microsoft.com/office/drawing/2014/main" id="{4291EC86-6739-24A3-D0C6-49F4137ADE81}"/>
              </a:ext>
            </a:extLst>
          </p:cNvPr>
          <p:cNvSpPr/>
          <p:nvPr/>
        </p:nvSpPr>
        <p:spPr>
          <a:xfrm>
            <a:off x="236649" y="586133"/>
            <a:ext cx="1102995" cy="45085"/>
          </a:xfrm>
          <a:prstGeom prst="rect">
            <a:avLst/>
          </a:prstGeom>
          <a:solidFill>
            <a:srgbClr val="000000"/>
          </a:solidFill>
          <a:ln>
            <a:noFill/>
          </a:ln>
        </p:spPr>
        <p:txBody>
          <a:bodyPr spcFirstLastPara="1" wrap="square" lIns="0" tIns="91425" rIns="91425" bIns="91425" anchor="ctr" anchorCtr="0">
            <a:noAutofit/>
          </a:bodyPr>
          <a:lstStyle/>
          <a:p>
            <a:endParaRPr lang="fr-FR"/>
          </a:p>
        </p:txBody>
      </p:sp>
      <p:sp>
        <p:nvSpPr>
          <p:cNvPr id="58" name="Zone de texte 4">
            <a:extLst>
              <a:ext uri="{FF2B5EF4-FFF2-40B4-BE49-F238E27FC236}">
                <a16:creationId xmlns:a16="http://schemas.microsoft.com/office/drawing/2014/main" id="{EA9D39AA-264B-36CF-F358-A9BDC2F499F0}"/>
              </a:ext>
            </a:extLst>
          </p:cNvPr>
          <p:cNvSpPr txBox="1">
            <a:spLocks noChangeArrowheads="1"/>
          </p:cNvSpPr>
          <p:nvPr/>
        </p:nvSpPr>
        <p:spPr bwMode="auto">
          <a:xfrm>
            <a:off x="89103" y="1972682"/>
            <a:ext cx="4010235" cy="90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100" dirty="0"/>
              <a:t>Passionnée par l'univers du marketing, du numérique, je suis apte à travailler en équipe et mener à bien les différents projets qui me sont confiés. Mettant en œuvre les campagnes publicitaires et promotionnelles des entreprises, je suis en mesure d'établir une stratégie cohérente et efficace.</a:t>
            </a:r>
          </a:p>
          <a:p>
            <a:br>
              <a:rPr lang="fr-FR" sz="1100" dirty="0"/>
            </a:br>
            <a:br>
              <a:rPr lang="fr-FR" sz="1100" dirty="0"/>
            </a:br>
            <a:br>
              <a:rPr lang="fr-FR" sz="1100" dirty="0"/>
            </a:br>
            <a:endParaRPr kumimoji="0" lang="fr-FR" altLang="fr-FR" sz="1100" b="0" u="none" strike="noStrike" cap="none" normalizeH="0" baseline="0" dirty="0">
              <a:ln>
                <a:noFill/>
              </a:ln>
              <a:solidFill>
                <a:schemeClr val="tx1"/>
              </a:solidFill>
              <a:effectLst/>
              <a:latin typeface="Arial" panose="020B0604020202020204" pitchFamily="34" charset="0"/>
            </a:endParaRPr>
          </a:p>
        </p:txBody>
      </p:sp>
      <p:sp>
        <p:nvSpPr>
          <p:cNvPr id="59" name="Zone de texte 5">
            <a:extLst>
              <a:ext uri="{FF2B5EF4-FFF2-40B4-BE49-F238E27FC236}">
                <a16:creationId xmlns:a16="http://schemas.microsoft.com/office/drawing/2014/main" id="{B86FADAA-6444-3D45-A8CA-67C974D05A68}"/>
              </a:ext>
            </a:extLst>
          </p:cNvPr>
          <p:cNvSpPr txBox="1">
            <a:spLocks noChangeArrowheads="1"/>
          </p:cNvSpPr>
          <p:nvPr/>
        </p:nvSpPr>
        <p:spPr bwMode="auto">
          <a:xfrm>
            <a:off x="122404" y="1608194"/>
            <a:ext cx="3175001" cy="34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propos de moi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0" name="Zone de texte 6">
            <a:extLst>
              <a:ext uri="{FF2B5EF4-FFF2-40B4-BE49-F238E27FC236}">
                <a16:creationId xmlns:a16="http://schemas.microsoft.com/office/drawing/2014/main" id="{D6C5ECB5-2076-1735-6C82-146FAEAE0A4E}"/>
              </a:ext>
            </a:extLst>
          </p:cNvPr>
          <p:cNvSpPr txBox="1">
            <a:spLocks noChangeArrowheads="1"/>
          </p:cNvSpPr>
          <p:nvPr/>
        </p:nvSpPr>
        <p:spPr bwMode="auto">
          <a:xfrm>
            <a:off x="96501" y="2922220"/>
            <a:ext cx="317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Expériences Professionnelles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 name="Zone de texte 7">
            <a:extLst>
              <a:ext uri="{FF2B5EF4-FFF2-40B4-BE49-F238E27FC236}">
                <a16:creationId xmlns:a16="http://schemas.microsoft.com/office/drawing/2014/main" id="{DD91498B-BE4C-B4C0-08BB-1848B228C709}"/>
              </a:ext>
            </a:extLst>
          </p:cNvPr>
          <p:cNvSpPr txBox="1">
            <a:spLocks noChangeArrowheads="1"/>
          </p:cNvSpPr>
          <p:nvPr/>
        </p:nvSpPr>
        <p:spPr bwMode="auto">
          <a:xfrm>
            <a:off x="89103" y="3417010"/>
            <a:ext cx="4249771" cy="349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100" b="1" dirty="0"/>
              <a:t>Novembre 2015 à ce jour : Chargée de web marketing - Entreprise ABC - Rennes (35)</a:t>
            </a:r>
          </a:p>
          <a:p>
            <a:pPr marL="171450" indent="-171450">
              <a:buFont typeface="Arial" panose="020B0604020202020204" pitchFamily="34" charset="0"/>
              <a:buChar char="•"/>
            </a:pPr>
            <a:r>
              <a:rPr lang="fr-FR" sz="1100" dirty="0"/>
              <a:t>Mettant en place les campagnes promotionnelles pour cette entreprise et notamment pour une nouvelle gamme de produits, j'ai réussi à établir une stratégie cohérente et pertinente. Grâce à ma collaboration avec le </a:t>
            </a:r>
            <a:r>
              <a:rPr lang="fr-FR" sz="1100" dirty="0" err="1"/>
              <a:t>community</a:t>
            </a:r>
            <a:r>
              <a:rPr lang="fr-FR" sz="1100" dirty="0"/>
              <a:t> manager, j'ai pu redynamiser l'image de l'entreprise sur les réseaux sociaux et gagner ainsi en trafic visiteurs.</a:t>
            </a:r>
          </a:p>
          <a:p>
            <a:endParaRPr lang="fr-FR" sz="1100" b="1" dirty="0"/>
          </a:p>
          <a:p>
            <a:r>
              <a:rPr lang="fr-FR" sz="1100" b="1" dirty="0"/>
              <a:t>Mai 2008 - Septembre 2015 : Community Manager - Radio 123 - Clichy-la-Garenne (92)</a:t>
            </a:r>
          </a:p>
          <a:p>
            <a:pPr marL="171450" indent="-171450">
              <a:buFont typeface="Arial" panose="020B0604020202020204" pitchFamily="34" charset="0"/>
              <a:buChar char="•"/>
            </a:pPr>
            <a:r>
              <a:rPr lang="fr-FR" sz="1100" dirty="0"/>
              <a:t>Organisation de jeux concours, mise en place d'une stratégie de communication pour fidéliser les auditeurs. Veille régulière sur la e-réputation de la station de radio et audit des concurrents. Choix des outils de communication à adopter pour chaque stratégie à développer.</a:t>
            </a:r>
          </a:p>
          <a:p>
            <a:endParaRPr lang="fr-FR" sz="1100" dirty="0"/>
          </a:p>
          <a:p>
            <a:r>
              <a:rPr lang="fr-FR" sz="1100" b="1" dirty="0"/>
              <a:t>Octobre 2006 - Avril 2008 : Assistante de communication - Société XY - Bougival (78)</a:t>
            </a:r>
          </a:p>
          <a:p>
            <a:pPr marL="171450" indent="-171450">
              <a:buFont typeface="Arial" panose="020B0604020202020204" pitchFamily="34" charset="0"/>
              <a:buChar char="•"/>
            </a:pPr>
            <a:r>
              <a:rPr lang="fr-FR" sz="1100" dirty="0"/>
              <a:t>Mise en place d'une newsletter et gestion de la boite mail de la société. Création de contenus de qualité pour le site internet de la société. Rédaction de communiqués et enrichissement du fichier presse.</a:t>
            </a:r>
          </a:p>
        </p:txBody>
      </p:sp>
      <p:cxnSp>
        <p:nvCxnSpPr>
          <p:cNvPr id="68" name="Conector recto 36">
            <a:extLst>
              <a:ext uri="{FF2B5EF4-FFF2-40B4-BE49-F238E27FC236}">
                <a16:creationId xmlns:a16="http://schemas.microsoft.com/office/drawing/2014/main" id="{115231C2-147C-8444-E46C-4E917EBB53E3}"/>
              </a:ext>
            </a:extLst>
          </p:cNvPr>
          <p:cNvCxnSpPr>
            <a:cxnSpLocks/>
          </p:cNvCxnSpPr>
          <p:nvPr/>
        </p:nvCxnSpPr>
        <p:spPr>
          <a:xfrm>
            <a:off x="169688" y="1939579"/>
            <a:ext cx="4010235" cy="0"/>
          </a:xfrm>
          <a:prstGeom prst="line">
            <a:avLst/>
          </a:prstGeom>
          <a:ln/>
        </p:spPr>
        <p:style>
          <a:lnRef idx="2">
            <a:schemeClr val="dk1"/>
          </a:lnRef>
          <a:fillRef idx="0">
            <a:schemeClr val="dk1"/>
          </a:fillRef>
          <a:effectRef idx="1">
            <a:schemeClr val="dk1"/>
          </a:effectRef>
          <a:fontRef idx="minor">
            <a:schemeClr val="tx1"/>
          </a:fontRef>
        </p:style>
      </p:cxnSp>
      <p:cxnSp>
        <p:nvCxnSpPr>
          <p:cNvPr id="69" name="Conector recto 36">
            <a:extLst>
              <a:ext uri="{FF2B5EF4-FFF2-40B4-BE49-F238E27FC236}">
                <a16:creationId xmlns:a16="http://schemas.microsoft.com/office/drawing/2014/main" id="{5B1F6D52-F88E-C7C2-7292-5FC5E9592E6E}"/>
              </a:ext>
            </a:extLst>
          </p:cNvPr>
          <p:cNvCxnSpPr>
            <a:cxnSpLocks/>
          </p:cNvCxnSpPr>
          <p:nvPr/>
        </p:nvCxnSpPr>
        <p:spPr>
          <a:xfrm>
            <a:off x="131041" y="3287806"/>
            <a:ext cx="3976863" cy="0"/>
          </a:xfrm>
          <a:prstGeom prst="line">
            <a:avLst/>
          </a:prstGeom>
          <a:ln/>
        </p:spPr>
        <p:style>
          <a:lnRef idx="2">
            <a:schemeClr val="dk1"/>
          </a:lnRef>
          <a:fillRef idx="0">
            <a:schemeClr val="dk1"/>
          </a:fillRef>
          <a:effectRef idx="1">
            <a:schemeClr val="dk1"/>
          </a:effectRef>
          <a:fontRef idx="minor">
            <a:schemeClr val="tx1"/>
          </a:fontRef>
        </p:style>
      </p:cxnSp>
      <p:sp>
        <p:nvSpPr>
          <p:cNvPr id="62" name="Cuadro de texto 24">
            <a:extLst>
              <a:ext uri="{FF2B5EF4-FFF2-40B4-BE49-F238E27FC236}">
                <a16:creationId xmlns:a16="http://schemas.microsoft.com/office/drawing/2014/main" id="{08A3BFC9-9871-69B1-ACEB-FFB2493C0C1F}"/>
              </a:ext>
            </a:extLst>
          </p:cNvPr>
          <p:cNvSpPr txBox="1">
            <a:spLocks noChangeArrowheads="1"/>
          </p:cNvSpPr>
          <p:nvPr/>
        </p:nvSpPr>
        <p:spPr bwMode="auto">
          <a:xfrm>
            <a:off x="4880033" y="3388859"/>
            <a:ext cx="2120900" cy="90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+336 01 02 03 04</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votre.nom.prenom@gnail.com</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Marseille, France</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linkedin.com</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/votre-profil</a:t>
            </a:r>
            <a:endParaRPr kumimoji="0" lang="fr-FR" altLang="fr-FR" sz="200" b="0" i="0" u="none" strike="noStrike" cap="none" normalizeH="0" baseline="0" dirty="0">
              <a:ln>
                <a:noFill/>
              </a:ln>
              <a:solidFill>
                <a:schemeClr val="tx1"/>
              </a:solidFill>
              <a:effectLst/>
            </a:endParaRPr>
          </a:p>
        </p:txBody>
      </p:sp>
      <p:pic>
        <p:nvPicPr>
          <p:cNvPr id="71" name="Gráfico 15" descr="Marcador">
            <a:extLst>
              <a:ext uri="{FF2B5EF4-FFF2-40B4-BE49-F238E27FC236}">
                <a16:creationId xmlns:a16="http://schemas.microsoft.com/office/drawing/2014/main" id="{3A4C11B5-9AC5-6B32-E108-8D1D24AFF929}"/>
              </a:ext>
            </a:extLst>
          </p:cNvPr>
          <p:cNvPicPr/>
          <p:nvPr/>
        </p:nvPicPr>
        <p:blipFill>
          <a:blip r:embed="rId2">
            <a:extLst>
              <a:ext uri="{96DAC541-7B7A-43D3-8B79-37D633B846F1}">
                <asvg:svgBlip xmlns:asvg="http://schemas.microsoft.com/office/drawing/2016/SVG/main" r:embed="rId3"/>
              </a:ext>
            </a:extLst>
          </a:blip>
          <a:stretch>
            <a:fillRect/>
          </a:stretch>
        </p:blipFill>
        <p:spPr>
          <a:xfrm>
            <a:off x="4634029" y="3993502"/>
            <a:ext cx="219710" cy="219710"/>
          </a:xfrm>
          <a:prstGeom prst="rect">
            <a:avLst/>
          </a:prstGeom>
        </p:spPr>
      </p:pic>
      <p:pic>
        <p:nvPicPr>
          <p:cNvPr id="1073" name="Image 13">
            <a:extLst>
              <a:ext uri="{FF2B5EF4-FFF2-40B4-BE49-F238E27FC236}">
                <a16:creationId xmlns:a16="http://schemas.microsoft.com/office/drawing/2014/main" id="{7BCAF843-0D5A-0DC1-043D-318733DC2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25825"/>
            <a:ext cx="201613" cy="201613"/>
          </a:xfrm>
          <a:prstGeom prst="rect">
            <a:avLst/>
          </a:prstGeom>
          <a:noFill/>
          <a:extLst>
            <a:ext uri="{909E8E84-426E-40DD-AFC4-6F175D3DCCD1}">
              <a14:hiddenFill xmlns:a14="http://schemas.microsoft.com/office/drawing/2010/main">
                <a:solidFill>
                  <a:srgbClr val="FFFFFF"/>
                </a:solidFill>
              </a14:hiddenFill>
            </a:ext>
          </a:extLst>
        </p:spPr>
      </p:pic>
      <p:pic>
        <p:nvPicPr>
          <p:cNvPr id="1072" name="Image 14">
            <a:extLst>
              <a:ext uri="{FF2B5EF4-FFF2-40B4-BE49-F238E27FC236}">
                <a16:creationId xmlns:a16="http://schemas.microsoft.com/office/drawing/2014/main" id="{DBF25F29-1436-2EC9-7C36-9D6DF32B82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519" y="3752871"/>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71" name="Image 17">
            <a:extLst>
              <a:ext uri="{FF2B5EF4-FFF2-40B4-BE49-F238E27FC236}">
                <a16:creationId xmlns:a16="http://schemas.microsoft.com/office/drawing/2014/main" id="{E7C33CDC-6E53-37AE-74D9-15B38733C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453" y="4281330"/>
            <a:ext cx="169863" cy="169862"/>
          </a:xfrm>
          <a:prstGeom prst="rect">
            <a:avLst/>
          </a:prstGeom>
          <a:noFill/>
          <a:extLst>
            <a:ext uri="{909E8E84-426E-40DD-AFC4-6F175D3DCCD1}">
              <a14:hiddenFill xmlns:a14="http://schemas.microsoft.com/office/drawing/2010/main">
                <a:solidFill>
                  <a:srgbClr val="FFFFFF"/>
                </a:solidFill>
              </a14:hiddenFill>
            </a:ext>
          </a:extLst>
        </p:spPr>
      </p:pic>
      <p:sp>
        <p:nvSpPr>
          <p:cNvPr id="64" name="Zone de texte 18">
            <a:extLst>
              <a:ext uri="{FF2B5EF4-FFF2-40B4-BE49-F238E27FC236}">
                <a16:creationId xmlns:a16="http://schemas.microsoft.com/office/drawing/2014/main" id="{9F1C7274-FADE-921B-3C45-BA0F2DEB815A}"/>
              </a:ext>
            </a:extLst>
          </p:cNvPr>
          <p:cNvSpPr txBox="1">
            <a:spLocks noChangeArrowheads="1"/>
          </p:cNvSpPr>
          <p:nvPr/>
        </p:nvSpPr>
        <p:spPr bwMode="auto">
          <a:xfrm>
            <a:off x="4516437" y="2974346"/>
            <a:ext cx="23415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Contact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5" name="Zone de texte 20">
            <a:extLst>
              <a:ext uri="{FF2B5EF4-FFF2-40B4-BE49-F238E27FC236}">
                <a16:creationId xmlns:a16="http://schemas.microsoft.com/office/drawing/2014/main" id="{68034D91-D382-3663-DF0C-6B5FBE1C8249}"/>
              </a:ext>
            </a:extLst>
          </p:cNvPr>
          <p:cNvSpPr txBox="1">
            <a:spLocks noChangeArrowheads="1"/>
          </p:cNvSpPr>
          <p:nvPr/>
        </p:nvSpPr>
        <p:spPr bwMode="auto">
          <a:xfrm>
            <a:off x="4476750" y="4592953"/>
            <a:ext cx="23415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Compétences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6" name="Zone de texte 22">
            <a:extLst>
              <a:ext uri="{FF2B5EF4-FFF2-40B4-BE49-F238E27FC236}">
                <a16:creationId xmlns:a16="http://schemas.microsoft.com/office/drawing/2014/main" id="{ABC2E45C-422E-ED57-A4E9-3B4D252DA6CC}"/>
              </a:ext>
            </a:extLst>
          </p:cNvPr>
          <p:cNvSpPr txBox="1">
            <a:spLocks noChangeArrowheads="1"/>
          </p:cNvSpPr>
          <p:nvPr/>
        </p:nvSpPr>
        <p:spPr bwMode="auto">
          <a:xfrm>
            <a:off x="4476750" y="4987290"/>
            <a:ext cx="2341563" cy="107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FR" sz="1100" dirty="0"/>
              <a:t>Dynamique</a:t>
            </a:r>
          </a:p>
          <a:p>
            <a:pPr marL="171450" indent="-171450">
              <a:buFont typeface="Arial" panose="020B0604020202020204" pitchFamily="34" charset="0"/>
              <a:buChar char="•"/>
            </a:pPr>
            <a:r>
              <a:rPr lang="fr-FR" sz="1100" dirty="0"/>
              <a:t>Réactive</a:t>
            </a:r>
          </a:p>
          <a:p>
            <a:pPr marL="171450" indent="-171450">
              <a:buFont typeface="Arial" panose="020B0604020202020204" pitchFamily="34" charset="0"/>
              <a:buChar char="•"/>
            </a:pPr>
            <a:r>
              <a:rPr lang="fr-FR" sz="1100" dirty="0"/>
              <a:t>Polyvalente</a:t>
            </a:r>
          </a:p>
          <a:p>
            <a:pPr marL="171450" indent="-171450">
              <a:buFont typeface="Arial" panose="020B0604020202020204" pitchFamily="34" charset="0"/>
              <a:buChar char="•"/>
            </a:pPr>
            <a:r>
              <a:rPr lang="fr-FR" sz="1100" dirty="0"/>
              <a:t>Autonome</a:t>
            </a:r>
          </a:p>
          <a:p>
            <a:pPr marL="171450" indent="-171450">
              <a:buFont typeface="Arial" panose="020B0604020202020204" pitchFamily="34" charset="0"/>
              <a:buChar char="•"/>
            </a:pPr>
            <a:r>
              <a:rPr lang="fr-FR" sz="1100" dirty="0"/>
              <a:t>Créative</a:t>
            </a:r>
          </a:p>
        </p:txBody>
      </p:sp>
      <p:sp>
        <p:nvSpPr>
          <p:cNvPr id="67" name="Zone de texte 23">
            <a:extLst>
              <a:ext uri="{FF2B5EF4-FFF2-40B4-BE49-F238E27FC236}">
                <a16:creationId xmlns:a16="http://schemas.microsoft.com/office/drawing/2014/main" id="{54B5DD80-3045-0C54-CC4C-4E69E883F017}"/>
              </a:ext>
            </a:extLst>
          </p:cNvPr>
          <p:cNvSpPr txBox="1">
            <a:spLocks noChangeArrowheads="1"/>
          </p:cNvSpPr>
          <p:nvPr/>
        </p:nvSpPr>
        <p:spPr bwMode="auto">
          <a:xfrm>
            <a:off x="4461202" y="6036051"/>
            <a:ext cx="23415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Qualités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0" name="Zone de texte 25">
            <a:extLst>
              <a:ext uri="{FF2B5EF4-FFF2-40B4-BE49-F238E27FC236}">
                <a16:creationId xmlns:a16="http://schemas.microsoft.com/office/drawing/2014/main" id="{0C2AE023-9517-053D-895D-F0D0FAB98130}"/>
              </a:ext>
            </a:extLst>
          </p:cNvPr>
          <p:cNvSpPr txBox="1">
            <a:spLocks noChangeArrowheads="1"/>
          </p:cNvSpPr>
          <p:nvPr/>
        </p:nvSpPr>
        <p:spPr bwMode="auto">
          <a:xfrm>
            <a:off x="4446637" y="6429271"/>
            <a:ext cx="2341562" cy="91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FR" sz="1100" dirty="0"/>
              <a:t>Perfectionniste</a:t>
            </a:r>
          </a:p>
          <a:p>
            <a:pPr marL="171450" indent="-171450">
              <a:buFont typeface="Arial" panose="020B0604020202020204" pitchFamily="34" charset="0"/>
              <a:buChar char="•"/>
            </a:pPr>
            <a:r>
              <a:rPr lang="fr-FR" sz="1100" dirty="0"/>
              <a:t>Excellent relationnel</a:t>
            </a:r>
          </a:p>
          <a:p>
            <a:pPr marL="171450" indent="-171450">
              <a:buFont typeface="Arial" panose="020B0604020202020204" pitchFamily="34" charset="0"/>
              <a:buChar char="•"/>
            </a:pPr>
            <a:r>
              <a:rPr lang="fr-FR" sz="1100" dirty="0"/>
              <a:t>Grande connaissance du web</a:t>
            </a:r>
          </a:p>
          <a:p>
            <a:pPr marL="171450" indent="-171450">
              <a:buFont typeface="Arial" panose="020B0604020202020204" pitchFamily="34" charset="0"/>
              <a:buChar char="•"/>
            </a:pPr>
            <a:r>
              <a:rPr lang="fr-FR" sz="1100" dirty="0"/>
              <a:t>A l'écoute du client</a:t>
            </a:r>
          </a:p>
        </p:txBody>
      </p:sp>
      <p:sp>
        <p:nvSpPr>
          <p:cNvPr id="72" name="Zone de texte 26">
            <a:extLst>
              <a:ext uri="{FF2B5EF4-FFF2-40B4-BE49-F238E27FC236}">
                <a16:creationId xmlns:a16="http://schemas.microsoft.com/office/drawing/2014/main" id="{D788481A-6149-C36E-8B50-D6862977B99D}"/>
              </a:ext>
            </a:extLst>
          </p:cNvPr>
          <p:cNvSpPr txBox="1">
            <a:spLocks noChangeArrowheads="1"/>
          </p:cNvSpPr>
          <p:nvPr/>
        </p:nvSpPr>
        <p:spPr bwMode="auto">
          <a:xfrm>
            <a:off x="4434018" y="7460665"/>
            <a:ext cx="23415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Centres d’intérêt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3" name="Zone de texte 27">
            <a:extLst>
              <a:ext uri="{FF2B5EF4-FFF2-40B4-BE49-F238E27FC236}">
                <a16:creationId xmlns:a16="http://schemas.microsoft.com/office/drawing/2014/main" id="{9215CD3D-40CF-B0D8-6768-30E93CE40C9E}"/>
              </a:ext>
            </a:extLst>
          </p:cNvPr>
          <p:cNvSpPr txBox="1">
            <a:spLocks noChangeArrowheads="1"/>
          </p:cNvSpPr>
          <p:nvPr/>
        </p:nvSpPr>
        <p:spPr bwMode="auto">
          <a:xfrm>
            <a:off x="4367976" y="7912144"/>
            <a:ext cx="23415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buFont typeface="Arial" panose="020B0604020202020204" pitchFamily="34" charset="0"/>
              <a:buChar char="•"/>
            </a:pPr>
            <a:r>
              <a:rPr lang="fr-FR" sz="1100" dirty="0"/>
              <a:t>Peinture à l'huile et au fusain</a:t>
            </a:r>
          </a:p>
          <a:p>
            <a:pPr marL="171450" indent="-171450">
              <a:buFont typeface="Arial" panose="020B0604020202020204" pitchFamily="34" charset="0"/>
              <a:buChar char="•"/>
            </a:pPr>
            <a:r>
              <a:rPr lang="fr-FR" sz="1100" dirty="0"/>
              <a:t>Bénévolat dans les festivals de musiques actuelles</a:t>
            </a:r>
          </a:p>
        </p:txBody>
      </p:sp>
      <p:sp>
        <p:nvSpPr>
          <p:cNvPr id="74" name="Zone de texte 28">
            <a:extLst>
              <a:ext uri="{FF2B5EF4-FFF2-40B4-BE49-F238E27FC236}">
                <a16:creationId xmlns:a16="http://schemas.microsoft.com/office/drawing/2014/main" id="{62BBDFF0-B1D7-18C2-A42C-C2A0FAD102E7}"/>
              </a:ext>
            </a:extLst>
          </p:cNvPr>
          <p:cNvSpPr txBox="1">
            <a:spLocks noChangeArrowheads="1"/>
          </p:cNvSpPr>
          <p:nvPr/>
        </p:nvSpPr>
        <p:spPr bwMode="auto">
          <a:xfrm>
            <a:off x="122405" y="7293299"/>
            <a:ext cx="31750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Formation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83" name="Conector recto 36">
            <a:extLst>
              <a:ext uri="{FF2B5EF4-FFF2-40B4-BE49-F238E27FC236}">
                <a16:creationId xmlns:a16="http://schemas.microsoft.com/office/drawing/2014/main" id="{B2CAE3A5-958C-F1BC-C593-5BAC07D0F8A4}"/>
              </a:ext>
            </a:extLst>
          </p:cNvPr>
          <p:cNvCxnSpPr>
            <a:cxnSpLocks/>
          </p:cNvCxnSpPr>
          <p:nvPr/>
        </p:nvCxnSpPr>
        <p:spPr>
          <a:xfrm>
            <a:off x="134568" y="7642861"/>
            <a:ext cx="4047565" cy="0"/>
          </a:xfrm>
          <a:prstGeom prst="line">
            <a:avLst/>
          </a:prstGeom>
          <a:ln/>
        </p:spPr>
        <p:style>
          <a:lnRef idx="2">
            <a:schemeClr val="dk1"/>
          </a:lnRef>
          <a:fillRef idx="0">
            <a:schemeClr val="dk1"/>
          </a:fillRef>
          <a:effectRef idx="1">
            <a:schemeClr val="dk1"/>
          </a:effectRef>
          <a:fontRef idx="minor">
            <a:schemeClr val="tx1"/>
          </a:fontRef>
        </p:style>
      </p:cxnSp>
      <p:sp>
        <p:nvSpPr>
          <p:cNvPr id="75" name="Zone de texte 31">
            <a:extLst>
              <a:ext uri="{FF2B5EF4-FFF2-40B4-BE49-F238E27FC236}">
                <a16:creationId xmlns:a16="http://schemas.microsoft.com/office/drawing/2014/main" id="{93C0B2C6-B34A-49AF-B564-B8724810DCE7}"/>
              </a:ext>
            </a:extLst>
          </p:cNvPr>
          <p:cNvSpPr txBox="1">
            <a:spLocks noChangeArrowheads="1"/>
          </p:cNvSpPr>
          <p:nvPr/>
        </p:nvSpPr>
        <p:spPr bwMode="auto">
          <a:xfrm>
            <a:off x="122405" y="7740801"/>
            <a:ext cx="4075928" cy="192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sz="1050" b="1" dirty="0">
                <a:latin typeface="+mn-lt"/>
              </a:rPr>
              <a:t>Septembre 2006 : Master 2 en Marketing et Stratégie - Université Paris-Dauphine (bac + 5)</a:t>
            </a:r>
            <a:br>
              <a:rPr lang="fr-FR" sz="1050" dirty="0">
                <a:latin typeface="+mn-lt"/>
              </a:rPr>
            </a:br>
            <a:r>
              <a:rPr lang="fr-FR" sz="1050" dirty="0">
                <a:latin typeface="+mn-lt"/>
              </a:rPr>
              <a:t>Après mon BTS, je me suis dirigée vers ces études afin de peaufiner mes connaissances et d'élargir mes compétences. Forte de ce diplôme, j'ai pu faire coïncider ma passion pour le web avec mon envie de travailler dans ce domaine.</a:t>
            </a:r>
          </a:p>
          <a:p>
            <a:endParaRPr lang="fr-FR" sz="1050" dirty="0">
              <a:latin typeface="+mn-lt"/>
            </a:endParaRPr>
          </a:p>
          <a:p>
            <a:r>
              <a:rPr lang="fr-FR" sz="1050" b="1" dirty="0">
                <a:latin typeface="+mn-lt"/>
              </a:rPr>
              <a:t>Septembre 2001 : BTS Communication - Lycée XX - Paris (75)</a:t>
            </a:r>
            <a:br>
              <a:rPr lang="fr-FR" sz="1050" dirty="0">
                <a:latin typeface="+mn-lt"/>
              </a:rPr>
            </a:br>
            <a:r>
              <a:rPr lang="fr-FR" sz="1050" dirty="0">
                <a:latin typeface="+mn-lt"/>
              </a:rPr>
              <a:t>Cette formation </a:t>
            </a:r>
            <a:r>
              <a:rPr lang="fr-FR" sz="1050" dirty="0" err="1">
                <a:latin typeface="+mn-lt"/>
              </a:rPr>
              <a:t>post-bac</a:t>
            </a:r>
            <a:r>
              <a:rPr lang="fr-FR" sz="1050" dirty="0">
                <a:latin typeface="+mn-lt"/>
              </a:rPr>
              <a:t> de niveau bac + 2 m'a permis la découverte de toutes les facettes du métier de chargée de communication. Les différentes matières étudiées permettent de faciliter l'insertion professionnelle.</a:t>
            </a:r>
          </a:p>
          <a:p>
            <a:br>
              <a:rPr lang="fr-FR" sz="1050" dirty="0">
                <a:latin typeface="+mn-lt"/>
              </a:rPr>
            </a:br>
            <a:endParaRPr lang="fr-FR" sz="1050" dirty="0">
              <a:latin typeface="+mn-lt"/>
            </a:endParaRPr>
          </a:p>
        </p:txBody>
      </p:sp>
      <p:sp>
        <p:nvSpPr>
          <p:cNvPr id="76" name="Rectangle 70">
            <a:extLst>
              <a:ext uri="{FF2B5EF4-FFF2-40B4-BE49-F238E27FC236}">
                <a16:creationId xmlns:a16="http://schemas.microsoft.com/office/drawing/2014/main" id="{DF8A4306-26C7-3A2C-8595-D18A48729016}"/>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7" name="Rectangle 86">
            <a:extLst>
              <a:ext uri="{FF2B5EF4-FFF2-40B4-BE49-F238E27FC236}">
                <a16:creationId xmlns:a16="http://schemas.microsoft.com/office/drawing/2014/main" id="{F51AC160-E4B4-BF0E-2D66-1F9A762B63F1}"/>
              </a:ext>
            </a:extLst>
          </p:cNvPr>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mur, personne, homme, intérieur&#10;&#10;Description générée automatiquement">
            <a:extLst>
              <a:ext uri="{FF2B5EF4-FFF2-40B4-BE49-F238E27FC236}">
                <a16:creationId xmlns:a16="http://schemas.microsoft.com/office/drawing/2014/main" id="{199EB7A3-6C3D-330D-5843-7498339C56BD}"/>
              </a:ext>
            </a:extLst>
          </p:cNvPr>
          <p:cNvPicPr>
            <a:picLocks noChangeAspect="1"/>
          </p:cNvPicPr>
          <p:nvPr/>
        </p:nvPicPr>
        <p:blipFill rotWithShape="1">
          <a:blip r:embed="rId7"/>
          <a:srcRect b="5882"/>
          <a:stretch/>
        </p:blipFill>
        <p:spPr>
          <a:xfrm>
            <a:off x="4528894" y="374559"/>
            <a:ext cx="2170675" cy="2177320"/>
          </a:xfrm>
          <a:prstGeom prst="ellipse">
            <a:avLst/>
          </a:prstGeom>
          <a:ln w="38100">
            <a:solidFill>
              <a:schemeClr val="bg1"/>
            </a:solidFill>
          </a:ln>
        </p:spPr>
      </p:pic>
    </p:spTree>
    <p:extLst>
      <p:ext uri="{BB962C8B-B14F-4D97-AF65-F5344CB8AC3E}">
        <p14:creationId xmlns:p14="http://schemas.microsoft.com/office/powerpoint/2010/main" val="351423255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799</TotalTime>
  <Words>440</Words>
  <Application>Microsoft Macintosh PowerPoint</Application>
  <PresentationFormat>Format A4 (210 x 297 mm)</PresentationFormat>
  <Paragraphs>41</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Century Gothic</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28</cp:revision>
  <cp:lastPrinted>2022-05-25T13:38:42Z</cp:lastPrinted>
  <dcterms:created xsi:type="dcterms:W3CDTF">2022-05-25T13:38:28Z</dcterms:created>
  <dcterms:modified xsi:type="dcterms:W3CDTF">2022-08-03T17:17:03Z</dcterms:modified>
</cp:coreProperties>
</file>