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60"/>
    <p:restoredTop sz="96327"/>
  </p:normalViewPr>
  <p:slideViewPr>
    <p:cSldViewPr snapToGrid="0" snapToObjects="1" showGuides="1">
      <p:cViewPr varScale="1">
        <p:scale>
          <a:sx n="218" d="100"/>
          <a:sy n="218" d="100"/>
        </p:scale>
        <p:origin x="4248" y="21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30/05/2023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258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30/05/2023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870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30/05/2023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716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30/05/2023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492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9A196F-2B0A-924F-9F94-33DF8C253705}" type="datetimeFigureOut">
              <a:rPr lang="fr-FR" smtClean="0"/>
              <a:t>30/05/2023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693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9A196F-2B0A-924F-9F94-33DF8C253705}" type="datetimeFigureOut">
              <a:rPr lang="fr-FR" smtClean="0"/>
              <a:t>30/05/2023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996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9A196F-2B0A-924F-9F94-33DF8C253705}" type="datetimeFigureOut">
              <a:rPr lang="fr-FR" smtClean="0"/>
              <a:t>30/05/2023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2494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9A196F-2B0A-924F-9F94-33DF8C253705}" type="datetimeFigureOut">
              <a:rPr lang="fr-FR" smtClean="0"/>
              <a:t>30/05/2023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2755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196F-2B0A-924F-9F94-33DF8C253705}" type="datetimeFigureOut">
              <a:rPr lang="fr-FR" smtClean="0"/>
              <a:t>30/05/2023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449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30/05/2023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93252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30/05/2023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278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9A196F-2B0A-924F-9F94-33DF8C253705}" type="datetimeFigureOut">
              <a:rPr lang="fr-FR" smtClean="0"/>
              <a:t>30/05/2023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6C6B50E-7BDC-DD40-A92B-E828D8F35DF9}" type="slidenum">
              <a:rPr lang="fr-FR" smtClean="0"/>
              <a:t>‹N°›</a:t>
            </a:fld>
            <a:endParaRPr lang="fr-FR"/>
          </a:p>
        </p:txBody>
      </p:sp>
    </p:spTree>
    <p:extLst>
      <p:ext uri="{BB962C8B-B14F-4D97-AF65-F5344CB8AC3E}">
        <p14:creationId xmlns:p14="http://schemas.microsoft.com/office/powerpoint/2010/main" val="23789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9">
            <a:extLst>
              <a:ext uri="{FF2B5EF4-FFF2-40B4-BE49-F238E27FC236}">
                <a16:creationId xmlns:a16="http://schemas.microsoft.com/office/drawing/2014/main" id="{25BF3392-A131-50CC-1507-59E3CC2152A4}"/>
              </a:ext>
            </a:extLst>
          </p:cNvPr>
          <p:cNvSpPr>
            <a:spLocks noChangeArrowheads="1"/>
          </p:cNvSpPr>
          <p:nvPr/>
        </p:nvSpPr>
        <p:spPr bwMode="auto">
          <a:xfrm rot="10800000">
            <a:off x="4433123" y="-2"/>
            <a:ext cx="2431225" cy="9906000"/>
          </a:xfrm>
          <a:prstGeom prst="rect">
            <a:avLst/>
          </a:prstGeom>
          <a:solidFill>
            <a:srgbClr val="7030A0">
              <a:alpha val="23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fr-FR" sz="1800" b="0" i="0" u="none" strike="noStrike" cap="none" normalizeH="0" baseline="0" dirty="0">
              <a:ln>
                <a:noFill/>
              </a:ln>
              <a:solidFill>
                <a:schemeClr val="tx1"/>
              </a:solidFill>
              <a:effectLst/>
            </a:endParaRPr>
          </a:p>
        </p:txBody>
      </p:sp>
      <p:sp>
        <p:nvSpPr>
          <p:cNvPr id="5" name="Zone de texte 1">
            <a:extLst>
              <a:ext uri="{FF2B5EF4-FFF2-40B4-BE49-F238E27FC236}">
                <a16:creationId xmlns:a16="http://schemas.microsoft.com/office/drawing/2014/main" id="{E5F8DE6B-7986-7D8A-9913-73A8A7F67A33}"/>
              </a:ext>
            </a:extLst>
          </p:cNvPr>
          <p:cNvSpPr txBox="1">
            <a:spLocks noChangeArrowheads="1"/>
          </p:cNvSpPr>
          <p:nvPr/>
        </p:nvSpPr>
        <p:spPr bwMode="auto">
          <a:xfrm>
            <a:off x="227235" y="248194"/>
            <a:ext cx="3327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2400" b="1" dirty="0">
                <a:solidFill>
                  <a:srgbClr val="000000"/>
                </a:solidFill>
                <a:latin typeface="Calibri" panose="020F0502020204030204" pitchFamily="34" charset="0"/>
              </a:rPr>
              <a:t>Lucas LAPLONGE</a:t>
            </a:r>
            <a:endParaRPr lang="fr-FR" sz="2400" b="1" dirty="0"/>
          </a:p>
        </p:txBody>
      </p:sp>
      <p:sp>
        <p:nvSpPr>
          <p:cNvPr id="7" name="Zone de texte 3">
            <a:extLst>
              <a:ext uri="{FF2B5EF4-FFF2-40B4-BE49-F238E27FC236}">
                <a16:creationId xmlns:a16="http://schemas.microsoft.com/office/drawing/2014/main" id="{A0B0E60B-1F47-06AD-0C62-51047EB294DB}"/>
              </a:ext>
            </a:extLst>
          </p:cNvPr>
          <p:cNvSpPr txBox="1">
            <a:spLocks noChangeArrowheads="1"/>
          </p:cNvSpPr>
          <p:nvPr/>
        </p:nvSpPr>
        <p:spPr bwMode="auto">
          <a:xfrm>
            <a:off x="227235" y="1009272"/>
            <a:ext cx="4194414" cy="47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1400" b="1" i="0" dirty="0">
                <a:solidFill>
                  <a:srgbClr val="000000"/>
                </a:solidFill>
                <a:effectLst/>
                <a:latin typeface="Calibri" panose="020F0502020204030204" pitchFamily="34" charset="0"/>
              </a:rPr>
              <a:t>Plongeur Expérimenté en Restauration</a:t>
            </a:r>
            <a:endParaRPr lang="fr-FR" sz="1400" b="0" i="0" dirty="0">
              <a:solidFill>
                <a:srgbClr val="000000"/>
              </a:solidFill>
              <a:effectLst/>
              <a:latin typeface="Calibri" panose="020F0502020204030204" pitchFamily="34" charset="0"/>
            </a:endParaRPr>
          </a:p>
        </p:txBody>
      </p:sp>
      <p:sp>
        <p:nvSpPr>
          <p:cNvPr id="8" name="Google Shape;61;p14">
            <a:extLst>
              <a:ext uri="{FF2B5EF4-FFF2-40B4-BE49-F238E27FC236}">
                <a16:creationId xmlns:a16="http://schemas.microsoft.com/office/drawing/2014/main" id="{8FE50E40-D2C0-7736-3371-99996FB4742D}"/>
              </a:ext>
            </a:extLst>
          </p:cNvPr>
          <p:cNvSpPr/>
          <p:nvPr/>
        </p:nvSpPr>
        <p:spPr>
          <a:xfrm>
            <a:off x="299044" y="738188"/>
            <a:ext cx="1102995" cy="45085"/>
          </a:xfrm>
          <a:prstGeom prst="rect">
            <a:avLst/>
          </a:prstGeom>
          <a:solidFill>
            <a:srgbClr val="000000"/>
          </a:solidFill>
          <a:ln>
            <a:noFill/>
          </a:ln>
        </p:spPr>
        <p:txBody>
          <a:bodyPr spcFirstLastPara="1" wrap="square" lIns="0" tIns="91425" rIns="91425" bIns="91425" anchor="ctr" anchorCtr="0">
            <a:noAutofit/>
          </a:bodyPr>
          <a:lstStyle/>
          <a:p>
            <a:endParaRPr lang="fr-FR"/>
          </a:p>
        </p:txBody>
      </p:sp>
      <p:sp>
        <p:nvSpPr>
          <p:cNvPr id="9" name="Zone de texte 4">
            <a:extLst>
              <a:ext uri="{FF2B5EF4-FFF2-40B4-BE49-F238E27FC236}">
                <a16:creationId xmlns:a16="http://schemas.microsoft.com/office/drawing/2014/main" id="{409AE738-B4BF-3CC5-A96D-84C8AB58C14C}"/>
              </a:ext>
            </a:extLst>
          </p:cNvPr>
          <p:cNvSpPr txBox="1">
            <a:spLocks noChangeArrowheads="1"/>
          </p:cNvSpPr>
          <p:nvPr/>
        </p:nvSpPr>
        <p:spPr bwMode="auto">
          <a:xfrm>
            <a:off x="202967" y="1950233"/>
            <a:ext cx="4131841" cy="86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000" b="0" i="0" dirty="0">
                <a:solidFill>
                  <a:srgbClr val="000000"/>
                </a:solidFill>
                <a:effectLst/>
                <a:latin typeface="Calibri" panose="020F0502020204030204" pitchFamily="34" charset="0"/>
              </a:rPr>
              <a:t>Dynamique et rigoureux, j'apporte une solide expérience en tant que plongeur en restauration, avec un fort engagement à maintenir la propreté et l'hygiène des lieux de travail. Je suis connu pour ma résistance physique, mon efficacité et mon dévouement au travail en équipe pour soutenir les opérations de restauration en douceur.</a:t>
            </a:r>
            <a:endParaRPr lang="fr-FR" sz="1000" dirty="0">
              <a:effectLst/>
              <a:ea typeface="Calibri" panose="020F0502020204030204" pitchFamily="34" charset="0"/>
              <a:cs typeface="Times New Roman" panose="02020603050405020304" pitchFamily="18" charset="0"/>
            </a:endParaRPr>
          </a:p>
        </p:txBody>
      </p:sp>
      <p:sp>
        <p:nvSpPr>
          <p:cNvPr id="10" name="Zone de texte 5">
            <a:extLst>
              <a:ext uri="{FF2B5EF4-FFF2-40B4-BE49-F238E27FC236}">
                <a16:creationId xmlns:a16="http://schemas.microsoft.com/office/drawing/2014/main" id="{ABFFB6A3-C2C7-25E1-0351-3F0B3EFF4657}"/>
              </a:ext>
            </a:extLst>
          </p:cNvPr>
          <p:cNvSpPr txBox="1">
            <a:spLocks noChangeArrowheads="1"/>
          </p:cNvSpPr>
          <p:nvPr/>
        </p:nvSpPr>
        <p:spPr bwMode="auto">
          <a:xfrm>
            <a:off x="184731" y="1507326"/>
            <a:ext cx="31750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 propos de moi</a:t>
            </a:r>
            <a:endParaRPr kumimoji="0" lang="fr-FR" altLang="fr-FR" sz="1800" b="0" i="0" u="none" strike="noStrike" cap="none" normalizeH="0" baseline="0" dirty="0">
              <a:ln>
                <a:noFill/>
              </a:ln>
              <a:solidFill>
                <a:schemeClr val="tx1"/>
              </a:solidFill>
              <a:effectLst/>
            </a:endParaRPr>
          </a:p>
        </p:txBody>
      </p:sp>
      <p:sp>
        <p:nvSpPr>
          <p:cNvPr id="11" name="Zone de texte 6">
            <a:extLst>
              <a:ext uri="{FF2B5EF4-FFF2-40B4-BE49-F238E27FC236}">
                <a16:creationId xmlns:a16="http://schemas.microsoft.com/office/drawing/2014/main" id="{A35884B0-4846-2DB7-57CB-AB53E2AF0103}"/>
              </a:ext>
            </a:extLst>
          </p:cNvPr>
          <p:cNvSpPr txBox="1">
            <a:spLocks noChangeArrowheads="1"/>
          </p:cNvSpPr>
          <p:nvPr/>
        </p:nvSpPr>
        <p:spPr bwMode="auto">
          <a:xfrm>
            <a:off x="202967" y="3010151"/>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Expériences Professionnelles</a:t>
            </a:r>
            <a:endParaRPr kumimoji="0" lang="fr-FR" altLang="fr-FR" sz="1800" b="0" i="0" u="none" strike="noStrike" cap="none" normalizeH="0" baseline="0" dirty="0">
              <a:ln>
                <a:noFill/>
              </a:ln>
              <a:solidFill>
                <a:schemeClr val="tx1"/>
              </a:solidFill>
              <a:effectLst/>
            </a:endParaRPr>
          </a:p>
        </p:txBody>
      </p:sp>
      <p:sp>
        <p:nvSpPr>
          <p:cNvPr id="12" name="Zone de texte 7">
            <a:extLst>
              <a:ext uri="{FF2B5EF4-FFF2-40B4-BE49-F238E27FC236}">
                <a16:creationId xmlns:a16="http://schemas.microsoft.com/office/drawing/2014/main" id="{ED3ACC09-5DFC-E13C-6C11-EE49DFE730A3}"/>
              </a:ext>
            </a:extLst>
          </p:cNvPr>
          <p:cNvSpPr txBox="1">
            <a:spLocks noChangeArrowheads="1"/>
          </p:cNvSpPr>
          <p:nvPr/>
        </p:nvSpPr>
        <p:spPr bwMode="auto">
          <a:xfrm>
            <a:off x="209607" y="3499697"/>
            <a:ext cx="4142290" cy="190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fr-FR" sz="1050" b="1" i="0" dirty="0">
                <a:solidFill>
                  <a:srgbClr val="000000"/>
                </a:solidFill>
                <a:effectLst/>
                <a:latin typeface="Calibri" panose="020F0502020204030204" pitchFamily="34" charset="0"/>
              </a:rPr>
              <a:t>Plongeur</a:t>
            </a:r>
            <a:r>
              <a:rPr lang="fr-FR" sz="1050" b="0" i="0" dirty="0">
                <a:solidFill>
                  <a:srgbClr val="000000"/>
                </a:solidFill>
                <a:effectLst/>
                <a:latin typeface="Calibri" panose="020F0502020204030204" pitchFamily="34" charset="0"/>
              </a:rPr>
              <a:t>, Restaurant "Le Bistrot Parisien", Paris (2015 - Présent)</a:t>
            </a:r>
          </a:p>
          <a:p>
            <a:pPr algn="l"/>
            <a:endParaRPr lang="fr-FR" sz="1050"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Nettoyage de la vaisselle et des ustensiles de cuisine.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Maintien de la propreté des cuisines et des zones de préparation des aliments.</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Assistance à la préparation des aliments en cas de besoin.</a:t>
            </a:r>
          </a:p>
          <a:p>
            <a:pPr algn="l"/>
            <a:endParaRPr lang="fr-FR" sz="1050" b="0" i="0" dirty="0">
              <a:solidFill>
                <a:srgbClr val="000000"/>
              </a:solidFill>
              <a:effectLst/>
              <a:latin typeface="Calibri" panose="020F0502020204030204" pitchFamily="34" charset="0"/>
            </a:endParaRPr>
          </a:p>
          <a:p>
            <a:pPr algn="l"/>
            <a:r>
              <a:rPr lang="fr-FR" sz="1050" b="1" i="0" dirty="0">
                <a:solidFill>
                  <a:srgbClr val="000000"/>
                </a:solidFill>
                <a:effectLst/>
                <a:latin typeface="Calibri" panose="020F0502020204030204" pitchFamily="34" charset="0"/>
              </a:rPr>
              <a:t>Aide Plongeur</a:t>
            </a:r>
            <a:r>
              <a:rPr lang="fr-FR" sz="1050" b="0" i="0" dirty="0">
                <a:solidFill>
                  <a:srgbClr val="000000"/>
                </a:solidFill>
                <a:effectLst/>
                <a:latin typeface="Calibri" panose="020F0502020204030204" pitchFamily="34" charset="0"/>
              </a:rPr>
              <a:t>, Restaurant "La Belle Époque", Paris (2010 - 2015)</a:t>
            </a:r>
          </a:p>
          <a:p>
            <a:pPr algn="l"/>
            <a:endParaRPr lang="fr-FR" sz="1050" b="0" i="0" dirty="0">
              <a:solidFill>
                <a:srgbClr val="000000"/>
              </a:solidFill>
              <a:effectLst/>
              <a:latin typeface="Calibri" panose="020F0502020204030204" pitchFamily="34" charset="0"/>
            </a:endParaRP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Aide au nettoyage de la vaisselle et des ustensiles de cuisine.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Maintien de la propreté des zones de travail.</a:t>
            </a:r>
          </a:p>
        </p:txBody>
      </p:sp>
      <p:cxnSp>
        <p:nvCxnSpPr>
          <p:cNvPr id="13" name="Conector recto 36">
            <a:extLst>
              <a:ext uri="{FF2B5EF4-FFF2-40B4-BE49-F238E27FC236}">
                <a16:creationId xmlns:a16="http://schemas.microsoft.com/office/drawing/2014/main" id="{ABA3EF5C-17E6-3FEF-B78D-4542401BDF8C}"/>
              </a:ext>
            </a:extLst>
          </p:cNvPr>
          <p:cNvCxnSpPr>
            <a:cxnSpLocks/>
          </p:cNvCxnSpPr>
          <p:nvPr/>
        </p:nvCxnSpPr>
        <p:spPr>
          <a:xfrm>
            <a:off x="280890" y="1884947"/>
            <a:ext cx="4026662" cy="0"/>
          </a:xfrm>
          <a:prstGeom prst="line">
            <a:avLst/>
          </a:prstGeom>
          <a:ln/>
        </p:spPr>
        <p:style>
          <a:lnRef idx="2">
            <a:schemeClr val="dk1"/>
          </a:lnRef>
          <a:fillRef idx="0">
            <a:schemeClr val="dk1"/>
          </a:fillRef>
          <a:effectRef idx="1">
            <a:schemeClr val="dk1"/>
          </a:effectRef>
          <a:fontRef idx="minor">
            <a:schemeClr val="tx1"/>
          </a:fontRef>
        </p:style>
      </p:cxnSp>
      <p:cxnSp>
        <p:nvCxnSpPr>
          <p:cNvPr id="14" name="Conector recto 36">
            <a:extLst>
              <a:ext uri="{FF2B5EF4-FFF2-40B4-BE49-F238E27FC236}">
                <a16:creationId xmlns:a16="http://schemas.microsoft.com/office/drawing/2014/main" id="{C1219AB7-3ADE-4885-5355-6C9709225EB4}"/>
              </a:ext>
            </a:extLst>
          </p:cNvPr>
          <p:cNvCxnSpPr>
            <a:cxnSpLocks/>
          </p:cNvCxnSpPr>
          <p:nvPr/>
        </p:nvCxnSpPr>
        <p:spPr>
          <a:xfrm>
            <a:off x="258885" y="3350796"/>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15" name="Cuadro de texto 24">
            <a:extLst>
              <a:ext uri="{FF2B5EF4-FFF2-40B4-BE49-F238E27FC236}">
                <a16:creationId xmlns:a16="http://schemas.microsoft.com/office/drawing/2014/main" id="{BCBDA240-DC9A-6219-7609-22B2A8F92CAE}"/>
              </a:ext>
            </a:extLst>
          </p:cNvPr>
          <p:cNvSpPr txBox="1">
            <a:spLocks noChangeArrowheads="1"/>
          </p:cNvSpPr>
          <p:nvPr/>
        </p:nvSpPr>
        <p:spPr bwMode="auto">
          <a:xfrm>
            <a:off x="4912616" y="2843880"/>
            <a:ext cx="2010561"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+336 01 02 03 04</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votre.nom.prenom@gnail.com</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Marseille, France</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ea typeface="Calibri" panose="020F0502020204030204" pitchFamily="34" charset="0"/>
                <a:cs typeface="Calibri" panose="020F0502020204030204" pitchFamily="34" charset="0"/>
              </a:rPr>
              <a:t>linkedin.com</a:t>
            </a:r>
            <a:r>
              <a:rPr kumimoji="0" lang="fr-FR" altLang="fr-FR" sz="1100" b="0" i="0" u="none" strike="noStrike" cap="none" normalizeH="0" baseline="0" dirty="0">
                <a:ln>
                  <a:noFill/>
                </a:ln>
                <a:solidFill>
                  <a:schemeClr val="tx1"/>
                </a:solidFill>
                <a:effectLst/>
                <a:ea typeface="Calibri" panose="020F0502020204030204" pitchFamily="34" charset="0"/>
                <a:cs typeface="Calibri" panose="020F0502020204030204" pitchFamily="34" charset="0"/>
              </a:rPr>
              <a:t>/votre-profil</a:t>
            </a:r>
            <a:endParaRPr kumimoji="0" lang="fr-FR"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endParaRPr>
          </a:p>
        </p:txBody>
      </p:sp>
      <p:pic>
        <p:nvPicPr>
          <p:cNvPr id="16" name="Gráfico 15" descr="Marcador">
            <a:extLst>
              <a:ext uri="{FF2B5EF4-FFF2-40B4-BE49-F238E27FC236}">
                <a16:creationId xmlns:a16="http://schemas.microsoft.com/office/drawing/2014/main" id="{F7D1ADF7-6D59-948A-9307-B1D893181CE0}"/>
              </a:ext>
            </a:extLst>
          </p:cNvPr>
          <p:cNvPicPr/>
          <p:nvPr/>
        </p:nvPicPr>
        <p:blipFill>
          <a:blip r:embed="rId2">
            <a:extLst>
              <a:ext uri="{96DAC541-7B7A-43D3-8B79-37D633B846F1}">
                <asvg:svgBlip xmlns:asvg="http://schemas.microsoft.com/office/drawing/2016/SVG/main" r:embed="rId3"/>
              </a:ext>
            </a:extLst>
          </a:blip>
          <a:stretch>
            <a:fillRect/>
          </a:stretch>
        </p:blipFill>
        <p:spPr>
          <a:xfrm>
            <a:off x="4646101" y="3443763"/>
            <a:ext cx="219710" cy="219710"/>
          </a:xfrm>
          <a:prstGeom prst="rect">
            <a:avLst/>
          </a:prstGeom>
        </p:spPr>
      </p:pic>
      <p:pic>
        <p:nvPicPr>
          <p:cNvPr id="1032" name="Image 13">
            <a:extLst>
              <a:ext uri="{FF2B5EF4-FFF2-40B4-BE49-F238E27FC236}">
                <a16:creationId xmlns:a16="http://schemas.microsoft.com/office/drawing/2014/main" id="{0D33B328-4C89-4101-3B8D-9BFB67653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2515" y="2919935"/>
            <a:ext cx="201613" cy="2016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Image 14">
            <a:extLst>
              <a:ext uri="{FF2B5EF4-FFF2-40B4-BE49-F238E27FC236}">
                <a16:creationId xmlns:a16="http://schemas.microsoft.com/office/drawing/2014/main" id="{D100A965-CF64-50F4-41BD-A7EAA06D6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8233" y="3204098"/>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 17">
            <a:extLst>
              <a:ext uri="{FF2B5EF4-FFF2-40B4-BE49-F238E27FC236}">
                <a16:creationId xmlns:a16="http://schemas.microsoft.com/office/drawing/2014/main" id="{E1CD72BF-FF52-4ABA-BD16-19CEC83CB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0445" y="3731688"/>
            <a:ext cx="169863" cy="169862"/>
          </a:xfrm>
          <a:prstGeom prst="rect">
            <a:avLst/>
          </a:prstGeom>
          <a:noFill/>
          <a:extLst>
            <a:ext uri="{909E8E84-426E-40DD-AFC4-6F175D3DCCD1}">
              <a14:hiddenFill xmlns:a14="http://schemas.microsoft.com/office/drawing/2010/main">
                <a:solidFill>
                  <a:srgbClr val="FFFFFF"/>
                </a:solidFill>
              </a14:hiddenFill>
            </a:ext>
          </a:extLst>
        </p:spPr>
      </p:pic>
      <p:sp>
        <p:nvSpPr>
          <p:cNvPr id="17" name="Zone de texte 18">
            <a:extLst>
              <a:ext uri="{FF2B5EF4-FFF2-40B4-BE49-F238E27FC236}">
                <a16:creationId xmlns:a16="http://schemas.microsoft.com/office/drawing/2014/main" id="{D195CB69-BF30-955F-77B4-6D27ADFF9262}"/>
              </a:ext>
            </a:extLst>
          </p:cNvPr>
          <p:cNvSpPr txBox="1">
            <a:spLocks noChangeArrowheads="1"/>
          </p:cNvSpPr>
          <p:nvPr/>
        </p:nvSpPr>
        <p:spPr bwMode="auto">
          <a:xfrm>
            <a:off x="4600956" y="2511187"/>
            <a:ext cx="2144334"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Contact</a:t>
            </a:r>
            <a:endParaRPr kumimoji="0" lang="fr-FR" altLang="fr-FR" sz="1800" b="0" i="0" u="none" strike="noStrike" cap="none" normalizeH="0" baseline="0" dirty="0">
              <a:ln>
                <a:noFill/>
              </a:ln>
              <a:solidFill>
                <a:schemeClr val="tx1"/>
              </a:solidFill>
              <a:effectLst/>
            </a:endParaRPr>
          </a:p>
        </p:txBody>
      </p:sp>
      <p:sp>
        <p:nvSpPr>
          <p:cNvPr id="18" name="Zone de texte 20">
            <a:extLst>
              <a:ext uri="{FF2B5EF4-FFF2-40B4-BE49-F238E27FC236}">
                <a16:creationId xmlns:a16="http://schemas.microsoft.com/office/drawing/2014/main" id="{BE8E1647-3F3E-7D44-2728-908BCA8F5EF0}"/>
              </a:ext>
            </a:extLst>
          </p:cNvPr>
          <p:cNvSpPr txBox="1">
            <a:spLocks noChangeArrowheads="1"/>
          </p:cNvSpPr>
          <p:nvPr/>
        </p:nvSpPr>
        <p:spPr bwMode="auto">
          <a:xfrm>
            <a:off x="117081" y="6941316"/>
            <a:ext cx="23415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Qualités</a:t>
            </a:r>
            <a:endParaRPr kumimoji="0" lang="fr-FR" altLang="fr-FR" sz="1800" b="0" i="0" u="none" strike="noStrike" cap="none" normalizeH="0" baseline="0" dirty="0">
              <a:ln>
                <a:noFill/>
              </a:ln>
              <a:solidFill>
                <a:schemeClr val="tx1"/>
              </a:solidFill>
              <a:effectLst/>
            </a:endParaRPr>
          </a:p>
        </p:txBody>
      </p:sp>
      <p:sp>
        <p:nvSpPr>
          <p:cNvPr id="19" name="Zone de texte 22">
            <a:extLst>
              <a:ext uri="{FF2B5EF4-FFF2-40B4-BE49-F238E27FC236}">
                <a16:creationId xmlns:a16="http://schemas.microsoft.com/office/drawing/2014/main" id="{105FEE60-283F-BFE0-E4AA-B96B0A6110EA}"/>
              </a:ext>
            </a:extLst>
          </p:cNvPr>
          <p:cNvSpPr txBox="1">
            <a:spLocks noChangeArrowheads="1"/>
          </p:cNvSpPr>
          <p:nvPr/>
        </p:nvSpPr>
        <p:spPr bwMode="auto">
          <a:xfrm>
            <a:off x="147985" y="7413668"/>
            <a:ext cx="4029978" cy="116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Résistance physique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Sens de l'organisation et de la rigueur</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Efficacité et rapidité d'exécution</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Travail en équipe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Flexibilité et adaptabilité aux horaires de travail variés</a:t>
            </a:r>
          </a:p>
        </p:txBody>
      </p:sp>
      <p:sp>
        <p:nvSpPr>
          <p:cNvPr id="20" name="Zone de texte 23">
            <a:extLst>
              <a:ext uri="{FF2B5EF4-FFF2-40B4-BE49-F238E27FC236}">
                <a16:creationId xmlns:a16="http://schemas.microsoft.com/office/drawing/2014/main" id="{7A83F3E6-7000-53D6-C737-DC7FA36B9ED9}"/>
              </a:ext>
            </a:extLst>
          </p:cNvPr>
          <p:cNvSpPr txBox="1">
            <a:spLocks noChangeArrowheads="1"/>
          </p:cNvSpPr>
          <p:nvPr/>
        </p:nvSpPr>
        <p:spPr bwMode="auto">
          <a:xfrm>
            <a:off x="151009" y="5586346"/>
            <a:ext cx="205680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Compétences métier</a:t>
            </a:r>
            <a:endParaRPr kumimoji="0" lang="fr-FR" altLang="fr-FR" sz="1800" b="0" i="0" u="none" strike="noStrike" cap="none" normalizeH="0" baseline="0" dirty="0">
              <a:ln>
                <a:noFill/>
              </a:ln>
              <a:solidFill>
                <a:schemeClr val="tx1"/>
              </a:solidFill>
              <a:effectLst/>
            </a:endParaRPr>
          </a:p>
        </p:txBody>
      </p:sp>
      <p:sp>
        <p:nvSpPr>
          <p:cNvPr id="24" name="Zone de texte 28">
            <a:extLst>
              <a:ext uri="{FF2B5EF4-FFF2-40B4-BE49-F238E27FC236}">
                <a16:creationId xmlns:a16="http://schemas.microsoft.com/office/drawing/2014/main" id="{5A6E7EFC-94C0-7511-64FA-0333E18902B9}"/>
              </a:ext>
            </a:extLst>
          </p:cNvPr>
          <p:cNvSpPr txBox="1">
            <a:spLocks noChangeArrowheads="1"/>
          </p:cNvSpPr>
          <p:nvPr/>
        </p:nvSpPr>
        <p:spPr bwMode="auto">
          <a:xfrm>
            <a:off x="4579593" y="4324812"/>
            <a:ext cx="2197811"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Formation &amp; Certifications</a:t>
            </a:r>
            <a:endParaRPr kumimoji="0" lang="fr-FR" altLang="fr-FR" sz="1800" b="0" i="0" u="none" strike="noStrike" cap="none" normalizeH="0" baseline="0" dirty="0">
              <a:ln>
                <a:noFill/>
              </a:ln>
              <a:solidFill>
                <a:schemeClr val="tx1"/>
              </a:solidFill>
              <a:effectLst/>
            </a:endParaRPr>
          </a:p>
        </p:txBody>
      </p:sp>
      <p:cxnSp>
        <p:nvCxnSpPr>
          <p:cNvPr id="28" name="Conector recto 36">
            <a:extLst>
              <a:ext uri="{FF2B5EF4-FFF2-40B4-BE49-F238E27FC236}">
                <a16:creationId xmlns:a16="http://schemas.microsoft.com/office/drawing/2014/main" id="{FA4D679F-F883-9AEE-CCF1-73EE3075B7DE}"/>
              </a:ext>
            </a:extLst>
          </p:cNvPr>
          <p:cNvCxnSpPr>
            <a:cxnSpLocks/>
          </p:cNvCxnSpPr>
          <p:nvPr/>
        </p:nvCxnSpPr>
        <p:spPr>
          <a:xfrm>
            <a:off x="177375" y="7290002"/>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25" name="Zone de texte 31">
            <a:extLst>
              <a:ext uri="{FF2B5EF4-FFF2-40B4-BE49-F238E27FC236}">
                <a16:creationId xmlns:a16="http://schemas.microsoft.com/office/drawing/2014/main" id="{8D409EA3-6289-E719-B251-F58CE2A38A08}"/>
              </a:ext>
            </a:extLst>
          </p:cNvPr>
          <p:cNvSpPr txBox="1">
            <a:spLocks noChangeArrowheads="1"/>
          </p:cNvSpPr>
          <p:nvPr/>
        </p:nvSpPr>
        <p:spPr bwMode="auto">
          <a:xfrm>
            <a:off x="4579593" y="5022951"/>
            <a:ext cx="2144334" cy="79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l">
              <a:buFont typeface="Arial" panose="020B0604020202020204" pitchFamily="34" charset="0"/>
              <a:buChar char="•"/>
            </a:pPr>
            <a:r>
              <a:rPr lang="fr-FR" sz="1000" b="1" i="0" dirty="0">
                <a:solidFill>
                  <a:srgbClr val="000000"/>
                </a:solidFill>
                <a:effectLst/>
                <a:latin typeface="Calibri" panose="020F0502020204030204" pitchFamily="34" charset="0"/>
              </a:rPr>
              <a:t>CAP Cuisine</a:t>
            </a:r>
            <a:r>
              <a:rPr lang="fr-FR" sz="1000" b="0" i="0" dirty="0">
                <a:solidFill>
                  <a:srgbClr val="000000"/>
                </a:solidFill>
                <a:effectLst/>
                <a:latin typeface="Calibri" panose="020F0502020204030204" pitchFamily="34" charset="0"/>
              </a:rPr>
              <a:t>, Lycée Hôtelier Paul Valéry, Paris (2010)</a:t>
            </a:r>
          </a:p>
          <a:p>
            <a:br>
              <a:rPr lang="fr-FR" sz="1000" dirty="0"/>
            </a:br>
            <a:endParaRPr lang="fr-FR" sz="1000" b="0" i="0" dirty="0">
              <a:solidFill>
                <a:srgbClr val="000000"/>
              </a:solidFill>
              <a:effectLst/>
              <a:latin typeface="Calibri" panose="020F0502020204030204" pitchFamily="34" charset="0"/>
            </a:endParaRPr>
          </a:p>
        </p:txBody>
      </p:sp>
      <p:sp>
        <p:nvSpPr>
          <p:cNvPr id="26" name="Rectangle 27">
            <a:extLst>
              <a:ext uri="{FF2B5EF4-FFF2-40B4-BE49-F238E27FC236}">
                <a16:creationId xmlns:a16="http://schemas.microsoft.com/office/drawing/2014/main" id="{1F12A5C4-5DEF-0572-95A1-D02E6A5F007B}"/>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7" name="Rectangle 44">
            <a:extLst>
              <a:ext uri="{FF2B5EF4-FFF2-40B4-BE49-F238E27FC236}">
                <a16:creationId xmlns:a16="http://schemas.microsoft.com/office/drawing/2014/main" id="{A8FD9164-1C1E-BABF-9C32-AF221B1D1342}"/>
              </a:ext>
            </a:extLst>
          </p:cNvPr>
          <p:cNvSpPr>
            <a:spLocks noChangeArrowheads="1"/>
          </p:cNvSpPr>
          <p:nvPr/>
        </p:nvSpPr>
        <p:spPr bwMode="auto">
          <a:xfrm>
            <a:off x="0" y="48684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1" name="Zone de texte 26">
            <a:extLst>
              <a:ext uri="{FF2B5EF4-FFF2-40B4-BE49-F238E27FC236}">
                <a16:creationId xmlns:a16="http://schemas.microsoft.com/office/drawing/2014/main" id="{5884FA14-163B-652C-A3F5-DEC31F4898F6}"/>
              </a:ext>
            </a:extLst>
          </p:cNvPr>
          <p:cNvSpPr txBox="1">
            <a:spLocks noChangeArrowheads="1"/>
          </p:cNvSpPr>
          <p:nvPr/>
        </p:nvSpPr>
        <p:spPr bwMode="auto">
          <a:xfrm>
            <a:off x="4555110" y="5581184"/>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Langues</a:t>
            </a:r>
            <a:endParaRPr kumimoji="0" lang="fr-FR" altLang="fr-FR" sz="1800" b="0" i="0" u="none" strike="noStrike" cap="none" normalizeH="0" baseline="0" dirty="0">
              <a:ln>
                <a:noFill/>
              </a:ln>
              <a:solidFill>
                <a:schemeClr val="tx1"/>
              </a:solidFill>
              <a:effectLst/>
            </a:endParaRPr>
          </a:p>
        </p:txBody>
      </p:sp>
      <p:sp>
        <p:nvSpPr>
          <p:cNvPr id="32" name="Zone de texte 27">
            <a:extLst>
              <a:ext uri="{FF2B5EF4-FFF2-40B4-BE49-F238E27FC236}">
                <a16:creationId xmlns:a16="http://schemas.microsoft.com/office/drawing/2014/main" id="{BA8B0CC4-D659-2305-8FC0-1E7AE2D766E1}"/>
              </a:ext>
            </a:extLst>
          </p:cNvPr>
          <p:cNvSpPr txBox="1">
            <a:spLocks noChangeArrowheads="1"/>
          </p:cNvSpPr>
          <p:nvPr/>
        </p:nvSpPr>
        <p:spPr bwMode="auto">
          <a:xfrm>
            <a:off x="4555110" y="6032181"/>
            <a:ext cx="2158138" cy="127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Français : langue maternelle</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Anglais : B1 (Cadre Européen Commun de Référence)</a:t>
            </a:r>
          </a:p>
          <a:p>
            <a:br>
              <a:rPr lang="fr-FR" sz="1000" dirty="0"/>
            </a:br>
            <a:endParaRPr lang="fr-FR" sz="1000" b="0" i="0" dirty="0">
              <a:solidFill>
                <a:srgbClr val="000000"/>
              </a:solidFill>
              <a:effectLst/>
              <a:latin typeface="Calibri" panose="020F0502020204030204" pitchFamily="34" charset="0"/>
            </a:endParaRPr>
          </a:p>
        </p:txBody>
      </p:sp>
      <p:sp>
        <p:nvSpPr>
          <p:cNvPr id="3" name="Zone de texte 4">
            <a:extLst>
              <a:ext uri="{FF2B5EF4-FFF2-40B4-BE49-F238E27FC236}">
                <a16:creationId xmlns:a16="http://schemas.microsoft.com/office/drawing/2014/main" id="{A98EC837-7F0E-6BA0-E797-5D079FB91DB5}"/>
              </a:ext>
            </a:extLst>
          </p:cNvPr>
          <p:cNvSpPr txBox="1"/>
          <p:nvPr/>
        </p:nvSpPr>
        <p:spPr>
          <a:xfrm>
            <a:off x="160230" y="6062134"/>
            <a:ext cx="4051046" cy="7619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Nettoyage de la vaisselle et des ustensiles de cuisine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Maintien de la propreté et de l'hygiène en cuisine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Capacité à travailler dans un environnement à rythme rapide</a:t>
            </a:r>
          </a:p>
          <a:p>
            <a:pPr marL="171450" indent="-171450" algn="l">
              <a:buFont typeface="Arial" panose="020B0604020202020204" pitchFamily="34" charset="0"/>
              <a:buChar char="•"/>
            </a:pPr>
            <a:r>
              <a:rPr lang="fr-FR" sz="1050" b="0" i="0" dirty="0">
                <a:solidFill>
                  <a:srgbClr val="000000"/>
                </a:solidFill>
                <a:effectLst/>
                <a:latin typeface="Calibri" panose="020F0502020204030204" pitchFamily="34" charset="0"/>
              </a:rPr>
              <a:t>Connaissance des normes de santé et de sécurité en restauration</a:t>
            </a:r>
          </a:p>
        </p:txBody>
      </p:sp>
      <p:cxnSp>
        <p:nvCxnSpPr>
          <p:cNvPr id="6" name="Conector recto 36">
            <a:extLst>
              <a:ext uri="{FF2B5EF4-FFF2-40B4-BE49-F238E27FC236}">
                <a16:creationId xmlns:a16="http://schemas.microsoft.com/office/drawing/2014/main" id="{F88D33D4-F28D-E49C-B667-0BF59872BD00}"/>
              </a:ext>
            </a:extLst>
          </p:cNvPr>
          <p:cNvCxnSpPr>
            <a:cxnSpLocks/>
          </p:cNvCxnSpPr>
          <p:nvPr/>
        </p:nvCxnSpPr>
        <p:spPr>
          <a:xfrm>
            <a:off x="209607" y="5968250"/>
            <a:ext cx="4051046" cy="0"/>
          </a:xfrm>
          <a:prstGeom prst="line">
            <a:avLst/>
          </a:prstGeom>
          <a:ln/>
        </p:spPr>
        <p:style>
          <a:lnRef idx="2">
            <a:schemeClr val="dk1"/>
          </a:lnRef>
          <a:fillRef idx="0">
            <a:schemeClr val="dk1"/>
          </a:fillRef>
          <a:effectRef idx="1">
            <a:schemeClr val="dk1"/>
          </a:effectRef>
          <a:fontRef idx="minor">
            <a:schemeClr val="tx1"/>
          </a:fontRef>
        </p:style>
      </p:cxnSp>
      <p:sp>
        <p:nvSpPr>
          <p:cNvPr id="21" name="Zone de texte 26">
            <a:extLst>
              <a:ext uri="{FF2B5EF4-FFF2-40B4-BE49-F238E27FC236}">
                <a16:creationId xmlns:a16="http://schemas.microsoft.com/office/drawing/2014/main" id="{807E9A38-EEC5-E3E1-98FE-4C7CA91F1ADC}"/>
              </a:ext>
            </a:extLst>
          </p:cNvPr>
          <p:cNvSpPr txBox="1">
            <a:spLocks noChangeArrowheads="1"/>
          </p:cNvSpPr>
          <p:nvPr/>
        </p:nvSpPr>
        <p:spPr bwMode="auto">
          <a:xfrm>
            <a:off x="4524366" y="6856266"/>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Hobbies</a:t>
            </a:r>
            <a:endParaRPr kumimoji="0" lang="fr-FR" altLang="fr-FR" sz="1800" b="0" i="0" u="none" strike="noStrike" cap="none" normalizeH="0" baseline="0" dirty="0">
              <a:ln>
                <a:noFill/>
              </a:ln>
              <a:solidFill>
                <a:schemeClr val="tx1"/>
              </a:solidFill>
              <a:effectLst/>
            </a:endParaRPr>
          </a:p>
        </p:txBody>
      </p:sp>
      <p:sp>
        <p:nvSpPr>
          <p:cNvPr id="22" name="Zone de texte 27">
            <a:extLst>
              <a:ext uri="{FF2B5EF4-FFF2-40B4-BE49-F238E27FC236}">
                <a16:creationId xmlns:a16="http://schemas.microsoft.com/office/drawing/2014/main" id="{E7A815B3-9637-6694-77CB-873BD9B93778}"/>
              </a:ext>
            </a:extLst>
          </p:cNvPr>
          <p:cNvSpPr txBox="1">
            <a:spLocks noChangeArrowheads="1"/>
          </p:cNvSpPr>
          <p:nvPr/>
        </p:nvSpPr>
        <p:spPr bwMode="auto">
          <a:xfrm>
            <a:off x="4548626" y="7329078"/>
            <a:ext cx="2158138" cy="109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Football</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Cuisine et découverte de nouvelles recettes</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Musique (pratique de la guitare)</a:t>
            </a:r>
          </a:p>
          <a:p>
            <a:pPr marL="171450" indent="-171450" algn="l">
              <a:buFont typeface="Arial" panose="020B0604020202020204" pitchFamily="34" charset="0"/>
              <a:buChar char="•"/>
            </a:pPr>
            <a:r>
              <a:rPr lang="fr-FR" sz="1000" b="0" i="0" dirty="0">
                <a:solidFill>
                  <a:srgbClr val="000000"/>
                </a:solidFill>
                <a:effectLst/>
                <a:latin typeface="Calibri" panose="020F0502020204030204" pitchFamily="34" charset="0"/>
              </a:rPr>
              <a:t>Randonnée en plein air</a:t>
            </a:r>
          </a:p>
        </p:txBody>
      </p:sp>
      <p:pic>
        <p:nvPicPr>
          <p:cNvPr id="29" name="Image 28" descr="Une image contenant Visage humain, habits, personne, Front&#10;&#10;Description générée automatiquement">
            <a:extLst>
              <a:ext uri="{FF2B5EF4-FFF2-40B4-BE49-F238E27FC236}">
                <a16:creationId xmlns:a16="http://schemas.microsoft.com/office/drawing/2014/main" id="{BBDD9599-D2C9-3751-0115-A471045CDE13}"/>
              </a:ext>
            </a:extLst>
          </p:cNvPr>
          <p:cNvPicPr>
            <a:picLocks noChangeAspect="1"/>
          </p:cNvPicPr>
          <p:nvPr/>
        </p:nvPicPr>
        <p:blipFill rotWithShape="1">
          <a:blip r:embed="rId7"/>
          <a:srcRect t="8023" r="1076"/>
          <a:stretch/>
        </p:blipFill>
        <p:spPr>
          <a:xfrm>
            <a:off x="4905048" y="355610"/>
            <a:ext cx="1682097" cy="1666800"/>
          </a:xfrm>
          <a:prstGeom prst="ellipse">
            <a:avLst/>
          </a:prstGeom>
          <a:ln w="57150">
            <a:solidFill>
              <a:schemeClr val="bg1"/>
            </a:solidFill>
          </a:ln>
        </p:spPr>
      </p:pic>
    </p:spTree>
    <p:extLst>
      <p:ext uri="{BB962C8B-B14F-4D97-AF65-F5344CB8AC3E}">
        <p14:creationId xmlns:p14="http://schemas.microsoft.com/office/powerpoint/2010/main" val="351423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220"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220" dirty="0">
                <a:solidFill>
                  <a:schemeClr val="tx1">
                    <a:lumMod val="50000"/>
                    <a:lumOff val="50000"/>
                  </a:schemeClr>
                </a:solidFill>
              </a:rPr>
            </a:br>
            <a:r>
              <a:rPr lang="fr-FR" sz="2220" dirty="0" err="1">
                <a:solidFill>
                  <a:schemeClr val="tx1">
                    <a:lumMod val="50000"/>
                    <a:lumOff val="50000"/>
                  </a:schemeClr>
                </a:solidFill>
              </a:rPr>
              <a:t>Disclaimer</a:t>
            </a:r>
            <a:r>
              <a:rPr lang="fr-FR" sz="2220"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64818054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601</TotalTime>
  <Words>576</Words>
  <Application>Microsoft Macintosh PowerPoint</Application>
  <PresentationFormat>Format A4 (210 x 297 mm)</PresentationFormat>
  <Paragraphs>83</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99</cp:revision>
  <cp:lastPrinted>2022-05-25T13:38:42Z</cp:lastPrinted>
  <dcterms:created xsi:type="dcterms:W3CDTF">2022-05-25T13:38:28Z</dcterms:created>
  <dcterms:modified xsi:type="dcterms:W3CDTF">2023-05-30T09:06:00Z</dcterms:modified>
</cp:coreProperties>
</file>