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35"/>
    <p:restoredTop sz="96327"/>
  </p:normalViewPr>
  <p:slideViewPr>
    <p:cSldViewPr snapToGrid="0" snapToObjects="1" showGuides="1">
      <p:cViewPr>
        <p:scale>
          <a:sx n="150" d="100"/>
          <a:sy n="150" d="100"/>
        </p:scale>
        <p:origin x="4840" y="12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04/07/2023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04/07/2023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04/07/2023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04/07/2023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04/07/2023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04/07/2023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04/07/2023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04/07/2023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04/07/2023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04/07/2023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04/07/2023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04/07/2023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7158038"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2411346" y="1303202"/>
            <a:ext cx="4446654" cy="2207465"/>
          </a:xfrm>
          <a:prstGeom prst="rect">
            <a:avLst/>
          </a:prstGeom>
          <a:solidFill>
            <a:schemeClr val="bg1">
              <a:lumMod val="50000"/>
              <a:alpha val="9019"/>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2622106" y="675418"/>
            <a:ext cx="4201184" cy="388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i="0" dirty="0">
                <a:solidFill>
                  <a:srgbClr val="000000"/>
                </a:solidFill>
                <a:effectLst/>
                <a:latin typeface="Calibri" panose="020F0502020204030204" pitchFamily="34" charset="0"/>
              </a:rPr>
              <a:t>Manager Commercial Expérimenté</a:t>
            </a:r>
            <a:endParaRPr lang="fr-FR" dirty="0"/>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2622106" y="1810780"/>
            <a:ext cx="3954801"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0" i="0" dirty="0">
                <a:solidFill>
                  <a:srgbClr val="000000"/>
                </a:solidFill>
                <a:effectLst/>
                <a:latin typeface="Calibri" panose="020F0502020204030204" pitchFamily="34" charset="0"/>
              </a:rPr>
              <a:t>Manager commercial confirmé avec 15 ans d'expérience, spécialisé dans la mise en œuvre de stratégies commerciales efficaces, la gestion des ventes et la formation d'équipes commerciales hautement performantes. Expert en négociation, ayant un historique de dépassement des objectifs de vente et l'établissement de relations clients durables.</a:t>
            </a:r>
            <a:endParaRPr kumimoji="0" lang="fr-FR" altLang="fr-FR" sz="110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2643842" y="1315909"/>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2565504" y="3760348"/>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2561984" y="4245416"/>
            <a:ext cx="4056237" cy="3366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100" b="1" i="0" dirty="0">
                <a:solidFill>
                  <a:srgbClr val="000000"/>
                </a:solidFill>
                <a:effectLst/>
                <a:latin typeface="Calibri" panose="020F0502020204030204" pitchFamily="34" charset="0"/>
              </a:rPr>
              <a:t>Manager Commercial</a:t>
            </a:r>
            <a:r>
              <a:rPr lang="fr-FR" sz="1100" b="0" i="0" dirty="0">
                <a:solidFill>
                  <a:srgbClr val="000000"/>
                </a:solidFill>
                <a:effectLst/>
                <a:latin typeface="Calibri" panose="020F0502020204030204" pitchFamily="34" charset="0"/>
              </a:rPr>
              <a:t>, Renault, Paris, 2013 – Présent</a:t>
            </a:r>
          </a:p>
          <a:p>
            <a:pPr algn="l"/>
            <a:endParaRPr lang="fr-FR" sz="110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Dirige une équipe de 25 commerciaux, supervisant les ventes dans la région Île-de-France.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Développe et implémente des stratégies de vente, entraînant une croissance annuelle des ventes de 20%.</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Négocie des contrats majeurs avec des partenaires stratégiques, générant une augmentation de 30% du chiffre d'affaires.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Forme et mentor l'équipe commerciale pour assurer un service client de haute qualité.</a:t>
            </a:r>
          </a:p>
          <a:p>
            <a:pPr algn="l"/>
            <a:endParaRPr lang="fr-FR" sz="1100" b="1" i="0" dirty="0">
              <a:solidFill>
                <a:srgbClr val="000000"/>
              </a:solidFill>
              <a:effectLst/>
              <a:latin typeface="Calibri" panose="020F0502020204030204" pitchFamily="34" charset="0"/>
            </a:endParaRPr>
          </a:p>
          <a:p>
            <a:pPr algn="l"/>
            <a:r>
              <a:rPr lang="fr-FR" sz="1100" b="1" i="0" dirty="0">
                <a:solidFill>
                  <a:srgbClr val="000000"/>
                </a:solidFill>
                <a:effectLst/>
                <a:latin typeface="Calibri" panose="020F0502020204030204" pitchFamily="34" charset="0"/>
              </a:rPr>
              <a:t>Responsable des Ventes</a:t>
            </a:r>
            <a:r>
              <a:rPr lang="fr-FR" sz="1100" b="0" i="0" dirty="0">
                <a:solidFill>
                  <a:srgbClr val="000000"/>
                </a:solidFill>
                <a:effectLst/>
                <a:latin typeface="Calibri" panose="020F0502020204030204" pitchFamily="34" charset="0"/>
              </a:rPr>
              <a:t>, Peugeot, Paris, 2005 – 2013</a:t>
            </a:r>
          </a:p>
          <a:p>
            <a:pPr algn="l"/>
            <a:endParaRPr lang="fr-FR" sz="110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Gestion d'une équipe de 15 commerciaux pour stimuler les ventes de voitures neuves.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Élaboration de plans de vente et mise en place de promotions, entraînant une augmentation des ventes de 25%.</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Formation des membres de l'équipe sur les nouvelles techniques de vente et les caractéristiques du produit.</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2691126" y="1647294"/>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600044" y="4125934"/>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52652" y="3769971"/>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107618" y="4259416"/>
            <a:ext cx="2169915" cy="1622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Leadership et gestion d'équipe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Stratégie commerciale et développement de business plan</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Négociation de contrats majeurs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Formation et développement du personnel</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Service client de haute qualité</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107618" y="5979279"/>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77980" y="6484288"/>
            <a:ext cx="2341562" cy="127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Excellentes compétences en communication et en négociation</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Orienté résultats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Leadership fort et dynamique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Grand sens des affaires et esprit entrepreneurial</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Capable de travailler sous pression</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2577114" y="7630790"/>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2609814" y="7972071"/>
            <a:ext cx="3978702"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7158038"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7158038"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142688" y="4123908"/>
            <a:ext cx="2134845"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163567" y="6343254"/>
            <a:ext cx="2020833"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2557799" y="8055772"/>
            <a:ext cx="4030717" cy="415498"/>
          </a:xfrm>
          <a:prstGeom prst="rect">
            <a:avLst/>
          </a:prstGeom>
          <a:noFill/>
        </p:spPr>
        <p:txBody>
          <a:bodyPr wrap="square">
            <a:spAutoFit/>
          </a:bodyPr>
          <a:lstStyle/>
          <a:p>
            <a:pPr marL="171450" indent="-171450" algn="l">
              <a:buFont typeface="Arial" panose="020B0604020202020204" pitchFamily="34" charset="0"/>
              <a:buChar char="•"/>
            </a:pPr>
            <a:r>
              <a:rPr lang="fr-FR" sz="1050" b="1" i="0" dirty="0">
                <a:solidFill>
                  <a:srgbClr val="000000"/>
                </a:solidFill>
                <a:effectLst/>
                <a:latin typeface="Calibri" panose="020F0502020204030204" pitchFamily="34" charset="0"/>
              </a:rPr>
              <a:t>Master en Management et Stratégie d'Entreprise</a:t>
            </a:r>
            <a:r>
              <a:rPr lang="fr-FR" sz="1050" b="0" i="0" dirty="0">
                <a:solidFill>
                  <a:srgbClr val="000000"/>
                </a:solidFill>
                <a:effectLst/>
                <a:latin typeface="Calibri" panose="020F0502020204030204" pitchFamily="34" charset="0"/>
              </a:rPr>
              <a:t>, ESSEC Business </a:t>
            </a:r>
            <a:r>
              <a:rPr lang="fr-FR" sz="1050" b="0" i="0" dirty="0" err="1">
                <a:solidFill>
                  <a:srgbClr val="000000"/>
                </a:solidFill>
                <a:effectLst/>
                <a:latin typeface="Calibri" panose="020F0502020204030204" pitchFamily="34" charset="0"/>
              </a:rPr>
              <a:t>School</a:t>
            </a:r>
            <a:r>
              <a:rPr lang="fr-FR" sz="1050" b="0" i="0" dirty="0">
                <a:solidFill>
                  <a:srgbClr val="000000"/>
                </a:solidFill>
                <a:effectLst/>
                <a:latin typeface="Calibri" panose="020F0502020204030204" pitchFamily="34" charset="0"/>
              </a:rPr>
              <a:t>, Paris, 2003 - 2005</a:t>
            </a:r>
          </a:p>
        </p:txBody>
      </p:sp>
      <p:sp>
        <p:nvSpPr>
          <p:cNvPr id="13" name="Triangle 12">
            <a:extLst>
              <a:ext uri="{FF2B5EF4-FFF2-40B4-BE49-F238E27FC236}">
                <a16:creationId xmlns:a16="http://schemas.microsoft.com/office/drawing/2014/main" id="{B059FED2-D3C1-FA81-CA40-201FCC0E24D0}"/>
              </a:ext>
            </a:extLst>
          </p:cNvPr>
          <p:cNvSpPr/>
          <p:nvPr/>
        </p:nvSpPr>
        <p:spPr>
          <a:xfrm flipV="1">
            <a:off x="3228942" y="2430"/>
            <a:ext cx="3629058" cy="716277"/>
          </a:xfrm>
          <a:prstGeom prst="triangle">
            <a:avLst>
              <a:gd name="adj" fmla="val 75016"/>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2622106" y="208523"/>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a:t>Jean</a:t>
            </a:r>
            <a:r>
              <a:rPr lang="fr-FR" sz="2800" b="1" dirty="0"/>
              <a:t> MANAGER</a:t>
            </a: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9" name="Zone de texte 28">
            <a:extLst>
              <a:ext uri="{FF2B5EF4-FFF2-40B4-BE49-F238E27FC236}">
                <a16:creationId xmlns:a16="http://schemas.microsoft.com/office/drawing/2014/main" id="{D0453B97-E4CA-86AE-5CA7-D081E4320CBC}"/>
              </a:ext>
            </a:extLst>
          </p:cNvPr>
          <p:cNvSpPr txBox="1">
            <a:spLocks noChangeArrowheads="1"/>
          </p:cNvSpPr>
          <p:nvPr/>
        </p:nvSpPr>
        <p:spPr bwMode="auto">
          <a:xfrm>
            <a:off x="141756" y="7747203"/>
            <a:ext cx="2042644"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2" name="Conector recto 36">
            <a:extLst>
              <a:ext uri="{FF2B5EF4-FFF2-40B4-BE49-F238E27FC236}">
                <a16:creationId xmlns:a16="http://schemas.microsoft.com/office/drawing/2014/main" id="{DC5BAE91-5FCE-AE97-BC40-F9A4ED08A047}"/>
              </a:ext>
            </a:extLst>
          </p:cNvPr>
          <p:cNvCxnSpPr>
            <a:cxnSpLocks/>
          </p:cNvCxnSpPr>
          <p:nvPr/>
        </p:nvCxnSpPr>
        <p:spPr>
          <a:xfrm>
            <a:off x="174456" y="8088484"/>
            <a:ext cx="1983445" cy="0"/>
          </a:xfrm>
          <a:prstGeom prst="line">
            <a:avLst/>
          </a:prstGeom>
          <a:ln/>
        </p:spPr>
        <p:style>
          <a:lnRef idx="2">
            <a:schemeClr val="dk1"/>
          </a:lnRef>
          <a:fillRef idx="0">
            <a:schemeClr val="dk1"/>
          </a:fillRef>
          <a:effectRef idx="1">
            <a:schemeClr val="dk1"/>
          </a:effectRef>
          <a:fontRef idx="minor">
            <a:schemeClr val="tx1"/>
          </a:fontRef>
        </p:style>
      </p:cxnSp>
      <p:sp>
        <p:nvSpPr>
          <p:cNvPr id="15" name="Zone de texte 22">
            <a:extLst>
              <a:ext uri="{FF2B5EF4-FFF2-40B4-BE49-F238E27FC236}">
                <a16:creationId xmlns:a16="http://schemas.microsoft.com/office/drawing/2014/main" id="{FAB9537B-15CC-6B95-FEA9-4144BC07DD34}"/>
              </a:ext>
            </a:extLst>
          </p:cNvPr>
          <p:cNvSpPr txBox="1">
            <a:spLocks noChangeArrowheads="1"/>
          </p:cNvSpPr>
          <p:nvPr/>
        </p:nvSpPr>
        <p:spPr bwMode="auto">
          <a:xfrm>
            <a:off x="81120" y="8212490"/>
            <a:ext cx="2076782" cy="1473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Randonnée en montagne pour maintenir une bonne forme physique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Bénévolat pour des opérations de nettoyage de quartier</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Jardinage pour la détente et le contact avec la nature</a:t>
            </a:r>
          </a:p>
        </p:txBody>
      </p:sp>
      <p:pic>
        <p:nvPicPr>
          <p:cNvPr id="8" name="Image 7" descr="Une image contenant Visage humain, personne, sourire, habits&#10;&#10;Description générée automatiquement">
            <a:extLst>
              <a:ext uri="{FF2B5EF4-FFF2-40B4-BE49-F238E27FC236}">
                <a16:creationId xmlns:a16="http://schemas.microsoft.com/office/drawing/2014/main" id="{8519CD2E-8EA4-0859-524E-04A2302FB0DA}"/>
              </a:ext>
            </a:extLst>
          </p:cNvPr>
          <p:cNvPicPr>
            <a:picLocks noChangeAspect="1"/>
          </p:cNvPicPr>
          <p:nvPr/>
        </p:nvPicPr>
        <p:blipFill rotWithShape="1">
          <a:blip r:embed="rId2"/>
          <a:srcRect l="38326"/>
          <a:stretch/>
        </p:blipFill>
        <p:spPr>
          <a:xfrm>
            <a:off x="371587" y="1303204"/>
            <a:ext cx="2039759" cy="2207464"/>
          </a:xfrm>
          <a:prstGeom prst="rect">
            <a:avLst/>
          </a:prstGeom>
        </p:spPr>
      </p:pic>
      <p:sp>
        <p:nvSpPr>
          <p:cNvPr id="10" name="Rectangle 9">
            <a:extLst>
              <a:ext uri="{FF2B5EF4-FFF2-40B4-BE49-F238E27FC236}">
                <a16:creationId xmlns:a16="http://schemas.microsoft.com/office/drawing/2014/main" id="{14D7F5AE-63F1-4B9A-05B9-DAB3288C5B41}"/>
              </a:ext>
            </a:extLst>
          </p:cNvPr>
          <p:cNvSpPr/>
          <p:nvPr/>
        </p:nvSpPr>
        <p:spPr>
          <a:xfrm>
            <a:off x="0" y="0"/>
            <a:ext cx="400050" cy="3510668"/>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Cuadro de texto 24">
            <a:extLst>
              <a:ext uri="{FF2B5EF4-FFF2-40B4-BE49-F238E27FC236}">
                <a16:creationId xmlns:a16="http://schemas.microsoft.com/office/drawing/2014/main" id="{4D9FD0DB-ECE2-DA9D-46C7-9A3CBD77BBB7}"/>
              </a:ext>
            </a:extLst>
          </p:cNvPr>
          <p:cNvSpPr txBox="1">
            <a:spLocks noChangeArrowheads="1"/>
          </p:cNvSpPr>
          <p:nvPr/>
        </p:nvSpPr>
        <p:spPr bwMode="auto">
          <a:xfrm>
            <a:off x="400050" y="140158"/>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lumMod val="50000"/>
                  <a:lumOff val="50000"/>
                </a:schemeClr>
              </a:solidFill>
              <a:effectLst/>
            </a:endParaRPr>
          </a:p>
        </p:txBody>
      </p:sp>
      <p:pic>
        <p:nvPicPr>
          <p:cNvPr id="16" name="Gráfico 15" descr="Marcador">
            <a:extLst>
              <a:ext uri="{FF2B5EF4-FFF2-40B4-BE49-F238E27FC236}">
                <a16:creationId xmlns:a16="http://schemas.microsoft.com/office/drawing/2014/main" id="{D879A010-5295-5E11-1005-67D4E475B103}"/>
              </a:ext>
            </a:extLst>
          </p:cNvPr>
          <p:cNvPicPr/>
          <p:nvPr/>
        </p:nvPicPr>
        <p:blipFill>
          <a:blip r:embed="rId3">
            <a:extLst>
              <a:ext uri="{96DAC541-7B7A-43D3-8B79-37D633B846F1}">
                <asvg:svgBlip xmlns:asvg="http://schemas.microsoft.com/office/drawing/2016/SVG/main" r:embed="rId4"/>
              </a:ext>
            </a:extLst>
          </a:blip>
          <a:stretch>
            <a:fillRect/>
          </a:stretch>
        </p:blipFill>
        <p:spPr>
          <a:xfrm>
            <a:off x="107618" y="734937"/>
            <a:ext cx="219710" cy="219710"/>
          </a:xfrm>
          <a:prstGeom prst="rect">
            <a:avLst/>
          </a:prstGeom>
        </p:spPr>
      </p:pic>
      <p:pic>
        <p:nvPicPr>
          <p:cNvPr id="18" name="Image 13">
            <a:extLst>
              <a:ext uri="{FF2B5EF4-FFF2-40B4-BE49-F238E27FC236}">
                <a16:creationId xmlns:a16="http://schemas.microsoft.com/office/drawing/2014/main" id="{3927E277-C57B-9EEF-CF69-F37929EB324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789" y="167260"/>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9" name="Image 14">
            <a:extLst>
              <a:ext uri="{FF2B5EF4-FFF2-40B4-BE49-F238E27FC236}">
                <a16:creationId xmlns:a16="http://schemas.microsoft.com/office/drawing/2014/main" id="{2B15658C-1E73-7588-FB0A-CA6334EC5E2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0108" y="494306"/>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20" name="Image 17">
            <a:extLst>
              <a:ext uri="{FF2B5EF4-FFF2-40B4-BE49-F238E27FC236}">
                <a16:creationId xmlns:a16="http://schemas.microsoft.com/office/drawing/2014/main" id="{18B4E02C-B11A-A96F-3877-8DE26877D94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4042" y="1022765"/>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25" name="Zone de texte 28">
            <a:extLst>
              <a:ext uri="{FF2B5EF4-FFF2-40B4-BE49-F238E27FC236}">
                <a16:creationId xmlns:a16="http://schemas.microsoft.com/office/drawing/2014/main" id="{6452FC3D-EC4C-1167-8436-9F460E48F0FD}"/>
              </a:ext>
            </a:extLst>
          </p:cNvPr>
          <p:cNvSpPr txBox="1">
            <a:spLocks noChangeArrowheads="1"/>
          </p:cNvSpPr>
          <p:nvPr/>
        </p:nvSpPr>
        <p:spPr bwMode="auto">
          <a:xfrm>
            <a:off x="2540265" y="8564861"/>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27" name="Conector recto 36">
            <a:extLst>
              <a:ext uri="{FF2B5EF4-FFF2-40B4-BE49-F238E27FC236}">
                <a16:creationId xmlns:a16="http://schemas.microsoft.com/office/drawing/2014/main" id="{89E3EB94-183B-334E-1416-1EBC45221843}"/>
              </a:ext>
            </a:extLst>
          </p:cNvPr>
          <p:cNvCxnSpPr>
            <a:cxnSpLocks/>
          </p:cNvCxnSpPr>
          <p:nvPr/>
        </p:nvCxnSpPr>
        <p:spPr>
          <a:xfrm>
            <a:off x="2572965" y="8906142"/>
            <a:ext cx="3978702" cy="0"/>
          </a:xfrm>
          <a:prstGeom prst="line">
            <a:avLst/>
          </a:prstGeom>
          <a:ln/>
        </p:spPr>
        <p:style>
          <a:lnRef idx="2">
            <a:schemeClr val="dk1"/>
          </a:lnRef>
          <a:fillRef idx="0">
            <a:schemeClr val="dk1"/>
          </a:fillRef>
          <a:effectRef idx="1">
            <a:schemeClr val="dk1"/>
          </a:effectRef>
          <a:fontRef idx="minor">
            <a:schemeClr val="tx1"/>
          </a:fontRef>
        </p:style>
      </p:cxnSp>
      <p:sp>
        <p:nvSpPr>
          <p:cNvPr id="28" name="ZoneTexte 27">
            <a:extLst>
              <a:ext uri="{FF2B5EF4-FFF2-40B4-BE49-F238E27FC236}">
                <a16:creationId xmlns:a16="http://schemas.microsoft.com/office/drawing/2014/main" id="{3AE853F6-723F-47F9-148F-B0495E7B4668}"/>
              </a:ext>
            </a:extLst>
          </p:cNvPr>
          <p:cNvSpPr txBox="1"/>
          <p:nvPr/>
        </p:nvSpPr>
        <p:spPr>
          <a:xfrm>
            <a:off x="2520950" y="8989843"/>
            <a:ext cx="4030717" cy="577081"/>
          </a:xfrm>
          <a:prstGeom prst="rect">
            <a:avLst/>
          </a:prstGeom>
          <a:noFill/>
        </p:spPr>
        <p:txBody>
          <a:bodyPr wrap="square">
            <a:spAutoFit/>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Français : Langue maternelle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Anglais : C2 (Maîtrise complète)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Espagnol : B1 (Niveau intermédiaire</a:t>
            </a:r>
          </a:p>
        </p:txBody>
      </p:sp>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870</TotalTime>
  <Words>339</Words>
  <Application>Microsoft Macintosh PowerPoint</Application>
  <PresentationFormat>Format A4 (210 x 297 mm)</PresentationFormat>
  <Paragraphs>45</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50</cp:revision>
  <cp:lastPrinted>2022-05-25T13:38:42Z</cp:lastPrinted>
  <dcterms:created xsi:type="dcterms:W3CDTF">2022-05-25T13:38:28Z</dcterms:created>
  <dcterms:modified xsi:type="dcterms:W3CDTF">2023-07-04T14:07:28Z</dcterms:modified>
</cp:coreProperties>
</file>