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80"/>
    <p:restoredTop sz="96327"/>
  </p:normalViewPr>
  <p:slideViewPr>
    <p:cSldViewPr snapToGrid="0" snapToObjects="1" showGuides="1">
      <p:cViewPr>
        <p:scale>
          <a:sx n="170" d="100"/>
          <a:sy n="170" d="100"/>
        </p:scale>
        <p:origin x="4672" y="-316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30/05/2023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30/05/2023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30/05/2023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30/05/2023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433123" y="-2"/>
            <a:ext cx="2431225" cy="9906000"/>
          </a:xfrm>
          <a:prstGeom prst="rect">
            <a:avLst/>
          </a:prstGeom>
          <a:solidFill>
            <a:schemeClr val="accent4">
              <a:alpha val="23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146293" y="250265"/>
            <a:ext cx="3327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2400" b="1" i="0" dirty="0">
                <a:solidFill>
                  <a:srgbClr val="000000"/>
                </a:solidFill>
                <a:effectLst/>
                <a:latin typeface="Calibri" panose="020F0502020204030204" pitchFamily="34" charset="0"/>
              </a:rPr>
              <a:t>Sophie CONSEILLERE</a:t>
            </a:r>
            <a:endParaRPr lang="fr-FR" sz="2400" b="0" i="0" dirty="0">
              <a:solidFill>
                <a:srgbClr val="000000"/>
              </a:solidFill>
              <a:effectLst/>
              <a:latin typeface="Calibri" panose="020F0502020204030204" pitchFamily="34" charset="0"/>
            </a:endParaRPr>
          </a:p>
          <a:p>
            <a:br>
              <a:rPr lang="fr-FR" sz="2400" dirty="0"/>
            </a:br>
            <a:endParaRPr lang="fr-FR" sz="2400" dirty="0"/>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144128" y="1013728"/>
            <a:ext cx="4292601" cy="47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400" b="1" i="0" dirty="0">
                <a:solidFill>
                  <a:srgbClr val="000000"/>
                </a:solidFill>
                <a:effectLst/>
                <a:latin typeface="Calibri" panose="020F0502020204030204" pitchFamily="34" charset="0"/>
              </a:rPr>
              <a:t>Conseillère en Insertion Professionnelle Expérimentée avec 10 ans d'Expérience Diversifiée</a:t>
            </a:r>
          </a:p>
        </p:txBody>
      </p:sp>
      <p:sp>
        <p:nvSpPr>
          <p:cNvPr id="8" name="Google Shape;61;p14">
            <a:extLst>
              <a:ext uri="{FF2B5EF4-FFF2-40B4-BE49-F238E27FC236}">
                <a16:creationId xmlns:a16="http://schemas.microsoft.com/office/drawing/2014/main" id="{8FE50E40-D2C0-7736-3371-99996FB4742D}"/>
              </a:ext>
            </a:extLst>
          </p:cNvPr>
          <p:cNvSpPr/>
          <p:nvPr/>
        </p:nvSpPr>
        <p:spPr>
          <a:xfrm>
            <a:off x="231975" y="819697"/>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167613" y="2162025"/>
            <a:ext cx="4131841" cy="860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0" i="0" dirty="0">
                <a:solidFill>
                  <a:srgbClr val="000000"/>
                </a:solidFill>
                <a:effectLst/>
                <a:latin typeface="Calibri" panose="020F0502020204030204" pitchFamily="34" charset="0"/>
              </a:rPr>
              <a:t>Fort de 10 ans d'expérience en tant que conseillère en insertion professionnelle, j'ai une solide expertise dans l'accompagnement des personnes en recherche d'emploi et la mise en œuvre de stratégies d'insertion efficaces. Reconnue pour mes compétences en communication, mon empathie et ma capacité à inspirer et à motiver, je suis passionnée par l'aide à autrui pour atteindre ses objectifs professionnels.</a:t>
            </a:r>
            <a:endParaRPr lang="fr-FR" sz="1000" dirty="0">
              <a:effectLst/>
              <a:ea typeface="Calibri" panose="020F0502020204030204" pitchFamily="34" charset="0"/>
              <a:cs typeface="Times New Roman" panose="02020603050405020304" pitchFamily="18" charset="0"/>
            </a:endParaRP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174367" y="1696236"/>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167613" y="3284855"/>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177977" y="3842524"/>
            <a:ext cx="4236871" cy="2576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050" b="1" i="0" dirty="0">
                <a:solidFill>
                  <a:srgbClr val="000000"/>
                </a:solidFill>
                <a:effectLst/>
                <a:latin typeface="Calibri" panose="020F0502020204030204" pitchFamily="34" charset="0"/>
              </a:rPr>
              <a:t>Conseillère en Insertion Professionnelle</a:t>
            </a:r>
            <a:r>
              <a:rPr lang="fr-FR" sz="1050" b="0" i="0" dirty="0">
                <a:solidFill>
                  <a:srgbClr val="000000"/>
                </a:solidFill>
                <a:effectLst/>
                <a:latin typeface="Calibri" panose="020F0502020204030204" pitchFamily="34" charset="0"/>
              </a:rPr>
              <a:t>, Pôle Emploi, Paris (2015 - Présent)</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Accompagnement des personnes en recherche d'emploi, y compris l'élaboration de plans d'action individualisés.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Mise en œuvre de stratégies d'insertion, y compris des ateliers de formation et de coaching.</a:t>
            </a:r>
          </a:p>
          <a:p>
            <a:pPr algn="l"/>
            <a:endParaRPr lang="fr-FR" sz="1050" b="1" i="0" dirty="0">
              <a:solidFill>
                <a:srgbClr val="000000"/>
              </a:solidFill>
              <a:effectLst/>
              <a:latin typeface="Calibri" panose="020F0502020204030204" pitchFamily="34" charset="0"/>
            </a:endParaRPr>
          </a:p>
          <a:p>
            <a:pPr algn="l"/>
            <a:r>
              <a:rPr lang="fr-FR" sz="1050" b="1" i="0" dirty="0">
                <a:solidFill>
                  <a:srgbClr val="000000"/>
                </a:solidFill>
                <a:effectLst/>
                <a:latin typeface="Calibri" panose="020F0502020204030204" pitchFamily="34" charset="0"/>
              </a:rPr>
              <a:t>Assistante de Conseiller en Insertion Professionnelle</a:t>
            </a:r>
            <a:r>
              <a:rPr lang="fr-FR" sz="1050" b="0" i="0" dirty="0">
                <a:solidFill>
                  <a:srgbClr val="000000"/>
                </a:solidFill>
                <a:effectLst/>
                <a:latin typeface="Calibri" panose="020F0502020204030204" pitchFamily="34" charset="0"/>
              </a:rPr>
              <a:t>, Mission Locale, Paris (2011 - 2015)</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Assistance dans l'évaluation des compétences et la mise en relation avec des opportunités d'emploi.</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Participation à la mise en place d'ateliers de préparation à l'emploi.</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49603" y="2087518"/>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17488" y="3673105"/>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912616" y="2843880"/>
            <a:ext cx="2010561"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4646101" y="3443763"/>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2515" y="291993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8233" y="3204098"/>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80445" y="3731688"/>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4600956" y="2511187"/>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173601" y="7988134"/>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191836" y="8430703"/>
            <a:ext cx="4029978" cy="116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Excellentes compétences en communication</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Empathie et capacité à inspirer et à motiver</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Sens de l'écoute et de l'accompagnement</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Patience et persévérance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Adaptabilité et flexibilité</a:t>
            </a: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175297" y="6381717"/>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Compétences métier</a:t>
            </a:r>
            <a:endParaRPr kumimoji="0" lang="fr-FR" altLang="fr-FR" sz="1800" b="0" i="0" u="none" strike="noStrike" cap="none" normalizeH="0" baseline="0" dirty="0">
              <a:ln>
                <a:noFill/>
              </a:ln>
              <a:solidFill>
                <a:schemeClr val="tx1"/>
              </a:solidFill>
              <a:effectLst/>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4586372" y="4303424"/>
            <a:ext cx="219781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33895" y="8336820"/>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4567431" y="4970377"/>
            <a:ext cx="2144334" cy="79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Master en Sciences de l'Education</a:t>
            </a:r>
            <a:r>
              <a:rPr lang="fr-FR" sz="1000" b="0" i="0" dirty="0">
                <a:solidFill>
                  <a:srgbClr val="000000"/>
                </a:solidFill>
                <a:effectLst/>
                <a:latin typeface="Calibri" panose="020F0502020204030204" pitchFamily="34" charset="0"/>
              </a:rPr>
              <a:t>, Université de Paris (2009-2011)</a:t>
            </a:r>
          </a:p>
          <a:p>
            <a:pPr marL="171450" indent="-171450" algn="l">
              <a:buFont typeface="Arial" panose="020B0604020202020204" pitchFamily="34" charset="0"/>
              <a:buChar char="•"/>
            </a:pPr>
            <a:endParaRPr lang="fr-FR" sz="100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Licence en Psychologie</a:t>
            </a:r>
            <a:r>
              <a:rPr lang="fr-FR" sz="1000" b="0" i="0" dirty="0">
                <a:solidFill>
                  <a:srgbClr val="000000"/>
                </a:solidFill>
                <a:effectLst/>
                <a:latin typeface="Calibri" panose="020F0502020204030204" pitchFamily="34" charset="0"/>
              </a:rPr>
              <a:t>, Université de Paris (2006-2009)</a:t>
            </a:r>
          </a:p>
        </p:txBody>
      </p:sp>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0" y="48684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4550776" y="6145958"/>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4550776" y="6530771"/>
            <a:ext cx="2158138" cy="769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Français : langue maternelle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Anglais : C1 (Cadre Européen Commun de Référence)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Italien : B2 (Cadre Européen Commun de Référence)</a:t>
            </a:r>
          </a:p>
        </p:txBody>
      </p:sp>
      <p:sp>
        <p:nvSpPr>
          <p:cNvPr id="3" name="Zone de texte 4">
            <a:extLst>
              <a:ext uri="{FF2B5EF4-FFF2-40B4-BE49-F238E27FC236}">
                <a16:creationId xmlns:a16="http://schemas.microsoft.com/office/drawing/2014/main" id="{A98EC837-7F0E-6BA0-E797-5D079FB91DB5}"/>
              </a:ext>
            </a:extLst>
          </p:cNvPr>
          <p:cNvSpPr txBox="1"/>
          <p:nvPr/>
        </p:nvSpPr>
        <p:spPr>
          <a:xfrm>
            <a:off x="193566" y="6828907"/>
            <a:ext cx="4051046" cy="11122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Accompagnement et coaching en insertion professionnelle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Développement et mise en œuvre de stratégies d'insertion</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Évaluation des compétences et des besoins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Préparation à l'emploi et techniques de recherche d'emploi</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Communication interpersonnelle</a:t>
            </a:r>
          </a:p>
        </p:txBody>
      </p:sp>
      <p:cxnSp>
        <p:nvCxnSpPr>
          <p:cNvPr id="6" name="Conector recto 36">
            <a:extLst>
              <a:ext uri="{FF2B5EF4-FFF2-40B4-BE49-F238E27FC236}">
                <a16:creationId xmlns:a16="http://schemas.microsoft.com/office/drawing/2014/main" id="{F88D33D4-F28D-E49C-B667-0BF59872BD00}"/>
              </a:ext>
            </a:extLst>
          </p:cNvPr>
          <p:cNvCxnSpPr>
            <a:cxnSpLocks/>
          </p:cNvCxnSpPr>
          <p:nvPr/>
        </p:nvCxnSpPr>
        <p:spPr>
          <a:xfrm>
            <a:off x="233895" y="6763621"/>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1" name="Zone de texte 26">
            <a:extLst>
              <a:ext uri="{FF2B5EF4-FFF2-40B4-BE49-F238E27FC236}">
                <a16:creationId xmlns:a16="http://schemas.microsoft.com/office/drawing/2014/main" id="{807E9A38-EEC5-E3E1-98FE-4C7CA91F1ADC}"/>
              </a:ext>
            </a:extLst>
          </p:cNvPr>
          <p:cNvSpPr txBox="1">
            <a:spLocks noChangeArrowheads="1"/>
          </p:cNvSpPr>
          <p:nvPr/>
        </p:nvSpPr>
        <p:spPr bwMode="auto">
          <a:xfrm>
            <a:off x="4550775" y="7571461"/>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endParaRPr>
          </a:p>
        </p:txBody>
      </p:sp>
      <p:sp>
        <p:nvSpPr>
          <p:cNvPr id="22" name="Zone de texte 27">
            <a:extLst>
              <a:ext uri="{FF2B5EF4-FFF2-40B4-BE49-F238E27FC236}">
                <a16:creationId xmlns:a16="http://schemas.microsoft.com/office/drawing/2014/main" id="{E7A815B3-9637-6694-77CB-873BD9B93778}"/>
              </a:ext>
            </a:extLst>
          </p:cNvPr>
          <p:cNvSpPr txBox="1">
            <a:spLocks noChangeArrowheads="1"/>
          </p:cNvSpPr>
          <p:nvPr/>
        </p:nvSpPr>
        <p:spPr bwMode="auto">
          <a:xfrm>
            <a:off x="4550775" y="7996375"/>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Voyage et découverte de différentes cultures</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Lecture (littérature de développement personnel)</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Yoga et méditation</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Bénévolat dans des organisations de soutien à l'emploi local</a:t>
            </a:r>
          </a:p>
        </p:txBody>
      </p:sp>
      <p:pic>
        <p:nvPicPr>
          <p:cNvPr id="29" name="Image 28" descr="Une image contenant Visage humain, personne, habits, Cheveux dégradés&#10;&#10;Description générée automatiquement">
            <a:extLst>
              <a:ext uri="{FF2B5EF4-FFF2-40B4-BE49-F238E27FC236}">
                <a16:creationId xmlns:a16="http://schemas.microsoft.com/office/drawing/2014/main" id="{C8C30CC5-B413-8370-21E2-6E0185C55AC7}"/>
              </a:ext>
            </a:extLst>
          </p:cNvPr>
          <p:cNvPicPr>
            <a:picLocks noChangeAspect="1"/>
          </p:cNvPicPr>
          <p:nvPr/>
        </p:nvPicPr>
        <p:blipFill rotWithShape="1">
          <a:blip r:embed="rId7"/>
          <a:srcRect l="34658" r="10550"/>
          <a:stretch/>
        </p:blipFill>
        <p:spPr>
          <a:xfrm>
            <a:off x="4693197" y="214539"/>
            <a:ext cx="1947768" cy="1940400"/>
          </a:xfrm>
          <a:prstGeom prst="ellipse">
            <a:avLst/>
          </a:prstGeom>
          <a:ln w="57150">
            <a:solidFill>
              <a:srgbClr val="0070C0"/>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561</TotalTime>
  <Words>614</Words>
  <Application>Microsoft Macintosh PowerPoint</Application>
  <PresentationFormat>Format A4 (210 x 297 mm)</PresentationFormat>
  <Paragraphs>85</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55</cp:revision>
  <cp:lastPrinted>2022-05-25T13:38:42Z</cp:lastPrinted>
  <dcterms:created xsi:type="dcterms:W3CDTF">2022-05-25T13:38:28Z</dcterms:created>
  <dcterms:modified xsi:type="dcterms:W3CDTF">2023-05-30T08:46:37Z</dcterms:modified>
</cp:coreProperties>
</file>