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83"/>
    <p:restoredTop sz="96327"/>
  </p:normalViewPr>
  <p:slideViewPr>
    <p:cSldViewPr snapToGrid="0" snapToObjects="1" showGuides="1">
      <p:cViewPr varScale="1">
        <p:scale>
          <a:sx n="221" d="100"/>
          <a:sy n="221" d="100"/>
        </p:scale>
        <p:origin x="1576" y="17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05/07/2023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05/07/2023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05/07/2023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05/07/2023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05/07/2023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05/07/2023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05/07/2023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05/07/2023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05/07/2023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05/07/2023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05/07/2023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05/07/2023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7158038"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2411346" y="1303202"/>
            <a:ext cx="4446654" cy="2207465"/>
          </a:xfrm>
          <a:prstGeom prst="rect">
            <a:avLst/>
          </a:prstGeom>
          <a:solidFill>
            <a:schemeClr val="bg1">
              <a:lumMod val="50000"/>
              <a:alpha val="9019"/>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2622106" y="675418"/>
            <a:ext cx="4201184" cy="388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b="1" dirty="0"/>
              <a:t>Chef de chantier expérimenté</a:t>
            </a: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2622106" y="1810780"/>
            <a:ext cx="3954801"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t>Chef de chantier aguerri avec 15 ans d'expérience dans la gestion et la supervision de projets de construction variés. Solide expertise en coordination d'équipes, respect des délais et des budgets. Soucieux de la sécurité, efficace et résolu à résoudre les problèmes. À la recherche d'une nouvelle opportunité pour apporter mes compétences éprouvées et aider à la réussite des projets.</a:t>
            </a: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2643842" y="1315909"/>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2565504" y="3760348"/>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2561984" y="4245416"/>
            <a:ext cx="4056237" cy="3103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1" dirty="0"/>
              <a:t>Chef de Chantier</a:t>
            </a:r>
            <a:r>
              <a:rPr lang="fr-FR" sz="1100" dirty="0"/>
              <a:t>, BTP Solutions, Marseille — 2012-Present</a:t>
            </a:r>
          </a:p>
          <a:p>
            <a:endParaRPr lang="fr-FR" sz="1100" dirty="0"/>
          </a:p>
          <a:p>
            <a:pPr marL="171450" indent="-171450">
              <a:buFont typeface="Arial" panose="020B0604020202020204" pitchFamily="34" charset="0"/>
              <a:buChar char="•"/>
            </a:pPr>
            <a:r>
              <a:rPr lang="fr-FR" sz="1100" dirty="0"/>
              <a:t>Supervision de la planification, de la coordination et de l'exécution de plusieurs projets de construction majeurs.</a:t>
            </a:r>
          </a:p>
          <a:p>
            <a:pPr marL="171450" indent="-171450">
              <a:buFont typeface="Arial" panose="020B0604020202020204" pitchFamily="34" charset="0"/>
              <a:buChar char="•"/>
            </a:pPr>
            <a:r>
              <a:rPr lang="fr-FR" sz="1100" dirty="0"/>
              <a:t>Gestion d'équipes de plus de 20 personnes, y compris la résolution des conflits, la formation et le développement du personnel.</a:t>
            </a:r>
          </a:p>
          <a:p>
            <a:pPr marL="171450" indent="-171450">
              <a:buFont typeface="Arial" panose="020B0604020202020204" pitchFamily="34" charset="0"/>
              <a:buChar char="•"/>
            </a:pPr>
            <a:r>
              <a:rPr lang="fr-FR" sz="1100" dirty="0"/>
              <a:t>Contrôle strict des coûts et du respect des délais pour tous les projets.</a:t>
            </a:r>
          </a:p>
          <a:p>
            <a:endParaRPr lang="fr-FR" sz="1100" b="1" dirty="0"/>
          </a:p>
          <a:p>
            <a:r>
              <a:rPr lang="fr-FR" sz="1100" b="1" dirty="0"/>
              <a:t>Conducteur de Travaux</a:t>
            </a:r>
            <a:r>
              <a:rPr lang="fr-FR" sz="1100" dirty="0"/>
              <a:t>, BTP Pro, Marseille — 2006-2012</a:t>
            </a:r>
          </a:p>
          <a:p>
            <a:pPr marL="171450" indent="-171450">
              <a:buFont typeface="Arial" panose="020B0604020202020204" pitchFamily="34" charset="0"/>
              <a:buChar char="•"/>
            </a:pPr>
            <a:r>
              <a:rPr lang="fr-FR" sz="1100" dirty="0"/>
              <a:t>Responsable de la coordination et de la supervision de tous les aspects techniques des chantiers.</a:t>
            </a:r>
          </a:p>
          <a:p>
            <a:pPr marL="171450" indent="-171450">
              <a:buFont typeface="Arial" panose="020B0604020202020204" pitchFamily="34" charset="0"/>
              <a:buChar char="•"/>
            </a:pPr>
            <a:r>
              <a:rPr lang="fr-FR" sz="1100" dirty="0"/>
              <a:t>Collaboration étroite avec les ingénieurs et les architectes pour assurer le respect des spécifications du projet.</a:t>
            </a:r>
          </a:p>
          <a:p>
            <a:pPr marL="171450" indent="-171450">
              <a:buFont typeface="Arial" panose="020B0604020202020204" pitchFamily="34" charset="0"/>
              <a:buChar char="•"/>
            </a:pPr>
            <a:r>
              <a:rPr lang="fr-FR" sz="1100" dirty="0"/>
              <a:t>Contribution à l'amélioration des processus de construction, entraînant une efficacité accrue.</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2691126" y="1647294"/>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2600044" y="4125934"/>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52652" y="3769971"/>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107618" y="4259416"/>
            <a:ext cx="2169915" cy="1622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Gestion de projet</a:t>
            </a:r>
          </a:p>
          <a:p>
            <a:pPr marL="171450" indent="-171450">
              <a:buFont typeface="Arial" panose="020B0604020202020204" pitchFamily="34" charset="0"/>
              <a:buChar char="•"/>
            </a:pPr>
            <a:r>
              <a:rPr lang="fr-FR" sz="1100" dirty="0"/>
              <a:t>Gestion d'équipe</a:t>
            </a:r>
          </a:p>
          <a:p>
            <a:pPr marL="171450" indent="-171450">
              <a:buFont typeface="Arial" panose="020B0604020202020204" pitchFamily="34" charset="0"/>
              <a:buChar char="•"/>
            </a:pPr>
            <a:r>
              <a:rPr lang="fr-FR" sz="1100" dirty="0"/>
              <a:t>Connaissance des normes de sécurité du BTP</a:t>
            </a:r>
          </a:p>
          <a:p>
            <a:pPr marL="171450" indent="-171450">
              <a:buFont typeface="Arial" panose="020B0604020202020204" pitchFamily="34" charset="0"/>
              <a:buChar char="•"/>
            </a:pPr>
            <a:r>
              <a:rPr lang="fr-FR" sz="1100" dirty="0"/>
              <a:t>Planification de projet et respect des délais</a:t>
            </a:r>
          </a:p>
          <a:p>
            <a:pPr marL="171450" indent="-171450">
              <a:buFont typeface="Arial" panose="020B0604020202020204" pitchFamily="34" charset="0"/>
              <a:buChar char="•"/>
            </a:pPr>
            <a:r>
              <a:rPr lang="fr-FR" sz="1100" dirty="0"/>
              <a:t>Maîtrise des outils informatiques de gestion de chantier</a:t>
            </a:r>
          </a:p>
          <a:p>
            <a:pPr marL="171450" indent="-171450">
              <a:buFont typeface="Arial" panose="020B0604020202020204" pitchFamily="34" charset="0"/>
              <a:buChar char="•"/>
            </a:pPr>
            <a:r>
              <a:rPr lang="fr-FR" sz="1100" dirty="0"/>
              <a:t>Compréhension technique de la construction</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107618" y="6242196"/>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77980" y="6747205"/>
            <a:ext cx="2341562" cy="127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Leadership et gestion d'équipe</a:t>
            </a:r>
          </a:p>
          <a:p>
            <a:pPr marL="171450" indent="-171450">
              <a:buFont typeface="Arial" panose="020B0604020202020204" pitchFamily="34" charset="0"/>
              <a:buChar char="•"/>
            </a:pPr>
            <a:r>
              <a:rPr lang="fr-FR" sz="1100" dirty="0"/>
              <a:t>Excellent communicateur</a:t>
            </a:r>
          </a:p>
          <a:p>
            <a:pPr marL="171450" indent="-171450">
              <a:buFont typeface="Arial" panose="020B0604020202020204" pitchFamily="34" charset="0"/>
              <a:buChar char="•"/>
            </a:pPr>
            <a:r>
              <a:rPr lang="fr-FR" sz="1100" dirty="0"/>
              <a:t>Résolution de problèmes</a:t>
            </a:r>
          </a:p>
          <a:p>
            <a:pPr marL="171450" indent="-171450">
              <a:buFont typeface="Arial" panose="020B0604020202020204" pitchFamily="34" charset="0"/>
              <a:buChar char="•"/>
            </a:pPr>
            <a:r>
              <a:rPr lang="fr-FR" sz="1100" dirty="0"/>
              <a:t>Organisation et planification efficaces</a:t>
            </a:r>
          </a:p>
          <a:p>
            <a:pPr marL="171450" indent="-171450">
              <a:buFont typeface="Arial" panose="020B0604020202020204" pitchFamily="34" charset="0"/>
              <a:buChar char="•"/>
            </a:pPr>
            <a:r>
              <a:rPr lang="fr-FR" sz="1100" dirty="0"/>
              <a:t>Souci du détail</a:t>
            </a:r>
          </a:p>
          <a:p>
            <a:pPr marL="171450" indent="-171450">
              <a:buFont typeface="Arial" panose="020B0604020202020204" pitchFamily="34" charset="0"/>
              <a:buChar char="•"/>
            </a:pPr>
            <a:r>
              <a:rPr lang="fr-FR" sz="1100" dirty="0"/>
              <a:t>Résistance au stress</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2577114" y="7300889"/>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2609814" y="7642170"/>
            <a:ext cx="3978702"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7158038"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7158038"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142688" y="4123908"/>
            <a:ext cx="2134845" cy="0"/>
          </a:xfrm>
          <a:prstGeom prst="line">
            <a:avLst/>
          </a:prstGeom>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163567" y="6606171"/>
            <a:ext cx="2020833" cy="0"/>
          </a:xfrm>
          <a:prstGeom prst="line">
            <a:avLst/>
          </a:prstGeom>
          <a:ln/>
        </p:spPr>
        <p:style>
          <a:lnRef idx="2">
            <a:schemeClr val="dk1"/>
          </a:lnRef>
          <a:fillRef idx="0">
            <a:schemeClr val="dk1"/>
          </a:fillRef>
          <a:effectRef idx="1">
            <a:schemeClr val="dk1"/>
          </a:effectRef>
          <a:fontRef idx="minor">
            <a:schemeClr val="tx1"/>
          </a:fontRef>
        </p:style>
      </p:cxnSp>
      <p:sp>
        <p:nvSpPr>
          <p:cNvPr id="4" name="ZoneTexte 3">
            <a:extLst>
              <a:ext uri="{FF2B5EF4-FFF2-40B4-BE49-F238E27FC236}">
                <a16:creationId xmlns:a16="http://schemas.microsoft.com/office/drawing/2014/main" id="{EC434EA1-BBEB-F341-E243-762F9020BF0A}"/>
              </a:ext>
            </a:extLst>
          </p:cNvPr>
          <p:cNvSpPr txBox="1"/>
          <p:nvPr/>
        </p:nvSpPr>
        <p:spPr>
          <a:xfrm>
            <a:off x="2557799" y="7725871"/>
            <a:ext cx="4030717" cy="415498"/>
          </a:xfrm>
          <a:prstGeom prst="rect">
            <a:avLst/>
          </a:prstGeom>
          <a:noFill/>
        </p:spPr>
        <p:txBody>
          <a:bodyPr wrap="square">
            <a:spAutoFit/>
          </a:bodyPr>
          <a:lstStyle/>
          <a:p>
            <a:pPr marL="171450" indent="-171450">
              <a:buFont typeface="Arial" panose="020B0604020202020204" pitchFamily="34" charset="0"/>
              <a:buChar char="•"/>
            </a:pPr>
            <a:r>
              <a:rPr lang="fr-FR" sz="1050" b="1" dirty="0"/>
              <a:t>Diplôme de Conducteur de travaux BTP</a:t>
            </a:r>
            <a:r>
              <a:rPr lang="fr-FR" sz="1050" dirty="0"/>
              <a:t> - Ecole Chez Soi, Paris, 2006</a:t>
            </a:r>
          </a:p>
        </p:txBody>
      </p:sp>
      <p:sp>
        <p:nvSpPr>
          <p:cNvPr id="13" name="Triangle 12">
            <a:extLst>
              <a:ext uri="{FF2B5EF4-FFF2-40B4-BE49-F238E27FC236}">
                <a16:creationId xmlns:a16="http://schemas.microsoft.com/office/drawing/2014/main" id="{B059FED2-D3C1-FA81-CA40-201FCC0E24D0}"/>
              </a:ext>
            </a:extLst>
          </p:cNvPr>
          <p:cNvSpPr/>
          <p:nvPr/>
        </p:nvSpPr>
        <p:spPr>
          <a:xfrm flipV="1">
            <a:off x="3228942" y="2430"/>
            <a:ext cx="3629058" cy="716277"/>
          </a:xfrm>
          <a:prstGeom prst="triangle">
            <a:avLst>
              <a:gd name="adj" fmla="val 75016"/>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Zone de texte 1">
            <a:extLst>
              <a:ext uri="{FF2B5EF4-FFF2-40B4-BE49-F238E27FC236}">
                <a16:creationId xmlns:a16="http://schemas.microsoft.com/office/drawing/2014/main" id="{8B6BBFEE-3136-78BD-A46B-831018C18DBD}"/>
              </a:ext>
            </a:extLst>
          </p:cNvPr>
          <p:cNvSpPr txBox="1">
            <a:spLocks noChangeArrowheads="1"/>
          </p:cNvSpPr>
          <p:nvPr/>
        </p:nvSpPr>
        <p:spPr bwMode="auto">
          <a:xfrm>
            <a:off x="2622106" y="208523"/>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800" dirty="0"/>
              <a:t>Pierre</a:t>
            </a:r>
            <a:r>
              <a:rPr lang="fr-FR" sz="2800" b="1" dirty="0"/>
              <a:t> CHANTIER</a:t>
            </a:r>
          </a:p>
        </p:txBody>
      </p:sp>
      <p:sp>
        <p:nvSpPr>
          <p:cNvPr id="9" name="Zone de texte 28">
            <a:extLst>
              <a:ext uri="{FF2B5EF4-FFF2-40B4-BE49-F238E27FC236}">
                <a16:creationId xmlns:a16="http://schemas.microsoft.com/office/drawing/2014/main" id="{D0453B97-E4CA-86AE-5CA7-D081E4320CBC}"/>
              </a:ext>
            </a:extLst>
          </p:cNvPr>
          <p:cNvSpPr txBox="1">
            <a:spLocks noChangeArrowheads="1"/>
          </p:cNvSpPr>
          <p:nvPr/>
        </p:nvSpPr>
        <p:spPr bwMode="auto">
          <a:xfrm>
            <a:off x="141756" y="8010120"/>
            <a:ext cx="2042644"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2" name="Conector recto 36">
            <a:extLst>
              <a:ext uri="{FF2B5EF4-FFF2-40B4-BE49-F238E27FC236}">
                <a16:creationId xmlns:a16="http://schemas.microsoft.com/office/drawing/2014/main" id="{DC5BAE91-5FCE-AE97-BC40-F9A4ED08A047}"/>
              </a:ext>
            </a:extLst>
          </p:cNvPr>
          <p:cNvCxnSpPr>
            <a:cxnSpLocks/>
          </p:cNvCxnSpPr>
          <p:nvPr/>
        </p:nvCxnSpPr>
        <p:spPr>
          <a:xfrm>
            <a:off x="174456" y="8351401"/>
            <a:ext cx="1983445" cy="0"/>
          </a:xfrm>
          <a:prstGeom prst="line">
            <a:avLst/>
          </a:prstGeom>
          <a:ln/>
        </p:spPr>
        <p:style>
          <a:lnRef idx="2">
            <a:schemeClr val="dk1"/>
          </a:lnRef>
          <a:fillRef idx="0">
            <a:schemeClr val="dk1"/>
          </a:fillRef>
          <a:effectRef idx="1">
            <a:schemeClr val="dk1"/>
          </a:effectRef>
          <a:fontRef idx="minor">
            <a:schemeClr val="tx1"/>
          </a:fontRef>
        </p:style>
      </p:cxnSp>
      <p:sp>
        <p:nvSpPr>
          <p:cNvPr id="15" name="Zone de texte 22">
            <a:extLst>
              <a:ext uri="{FF2B5EF4-FFF2-40B4-BE49-F238E27FC236}">
                <a16:creationId xmlns:a16="http://schemas.microsoft.com/office/drawing/2014/main" id="{FAB9537B-15CC-6B95-FEA9-4144BC07DD34}"/>
              </a:ext>
            </a:extLst>
          </p:cNvPr>
          <p:cNvSpPr txBox="1">
            <a:spLocks noChangeArrowheads="1"/>
          </p:cNvSpPr>
          <p:nvPr/>
        </p:nvSpPr>
        <p:spPr bwMode="auto">
          <a:xfrm>
            <a:off x="81120" y="8475407"/>
            <a:ext cx="2076782" cy="1046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Football (membre actif d'un club local)</a:t>
            </a:r>
          </a:p>
          <a:p>
            <a:pPr marL="171450" indent="-171450">
              <a:buFont typeface="Arial" panose="020B0604020202020204" pitchFamily="34" charset="0"/>
              <a:buChar char="•"/>
            </a:pPr>
            <a:r>
              <a:rPr lang="fr-FR" sz="1100" dirty="0"/>
              <a:t>Modélisme</a:t>
            </a:r>
          </a:p>
          <a:p>
            <a:pPr marL="171450" indent="-171450">
              <a:buFont typeface="Arial" panose="020B0604020202020204" pitchFamily="34" charset="0"/>
              <a:buChar char="•"/>
            </a:pPr>
            <a:r>
              <a:rPr lang="fr-FR" sz="1100" dirty="0"/>
              <a:t>Bénévolat pour des projets de construction communautaire</a:t>
            </a:r>
          </a:p>
        </p:txBody>
      </p:sp>
      <p:sp>
        <p:nvSpPr>
          <p:cNvPr id="10" name="Rectangle 9">
            <a:extLst>
              <a:ext uri="{FF2B5EF4-FFF2-40B4-BE49-F238E27FC236}">
                <a16:creationId xmlns:a16="http://schemas.microsoft.com/office/drawing/2014/main" id="{14D7F5AE-63F1-4B9A-05B9-DAB3288C5B41}"/>
              </a:ext>
            </a:extLst>
          </p:cNvPr>
          <p:cNvSpPr/>
          <p:nvPr/>
        </p:nvSpPr>
        <p:spPr>
          <a:xfrm>
            <a:off x="0" y="0"/>
            <a:ext cx="400050" cy="3510668"/>
          </a:xfrm>
          <a:prstGeom prst="rect">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Cuadro de texto 24">
            <a:extLst>
              <a:ext uri="{FF2B5EF4-FFF2-40B4-BE49-F238E27FC236}">
                <a16:creationId xmlns:a16="http://schemas.microsoft.com/office/drawing/2014/main" id="{4D9FD0DB-ECE2-DA9D-46C7-9A3CBD77BBB7}"/>
              </a:ext>
            </a:extLst>
          </p:cNvPr>
          <p:cNvSpPr txBox="1">
            <a:spLocks noChangeArrowheads="1"/>
          </p:cNvSpPr>
          <p:nvPr/>
        </p:nvSpPr>
        <p:spPr bwMode="auto">
          <a:xfrm>
            <a:off x="400050" y="140158"/>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lumMod val="50000"/>
                  <a:lumOff val="50000"/>
                </a:schemeClr>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lumMod val="50000"/>
                  <a:lumOff val="50000"/>
                </a:schemeClr>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lumMod val="50000"/>
                  <a:lumOff val="50000"/>
                </a:schemeClr>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lumMod val="50000"/>
                  <a:lumOff val="50000"/>
                </a:schemeClr>
              </a:solidFill>
              <a:effectLst/>
            </a:endParaRPr>
          </a:p>
        </p:txBody>
      </p:sp>
      <p:pic>
        <p:nvPicPr>
          <p:cNvPr id="16" name="Gráfico 15" descr="Marcador">
            <a:extLst>
              <a:ext uri="{FF2B5EF4-FFF2-40B4-BE49-F238E27FC236}">
                <a16:creationId xmlns:a16="http://schemas.microsoft.com/office/drawing/2014/main" id="{D879A010-5295-5E11-1005-67D4E475B103}"/>
              </a:ext>
            </a:extLst>
          </p:cNvPr>
          <p:cNvPicPr/>
          <p:nvPr/>
        </p:nvPicPr>
        <p:blipFill>
          <a:blip r:embed="rId2">
            <a:extLst>
              <a:ext uri="{96DAC541-7B7A-43D3-8B79-37D633B846F1}">
                <asvg:svgBlip xmlns:asvg="http://schemas.microsoft.com/office/drawing/2016/SVG/main" r:embed="rId3"/>
              </a:ext>
            </a:extLst>
          </a:blip>
          <a:stretch>
            <a:fillRect/>
          </a:stretch>
        </p:blipFill>
        <p:spPr>
          <a:xfrm>
            <a:off x="107618" y="734937"/>
            <a:ext cx="219710" cy="219710"/>
          </a:xfrm>
          <a:prstGeom prst="rect">
            <a:avLst/>
          </a:prstGeom>
        </p:spPr>
      </p:pic>
      <p:pic>
        <p:nvPicPr>
          <p:cNvPr id="18" name="Image 13">
            <a:extLst>
              <a:ext uri="{FF2B5EF4-FFF2-40B4-BE49-F238E27FC236}">
                <a16:creationId xmlns:a16="http://schemas.microsoft.com/office/drawing/2014/main" id="{3927E277-C57B-9EEF-CF69-F37929EB32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789" y="167260"/>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9" name="Image 14">
            <a:extLst>
              <a:ext uri="{FF2B5EF4-FFF2-40B4-BE49-F238E27FC236}">
                <a16:creationId xmlns:a16="http://schemas.microsoft.com/office/drawing/2014/main" id="{2B15658C-1E73-7588-FB0A-CA6334EC5E2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108" y="494306"/>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20" name="Image 17">
            <a:extLst>
              <a:ext uri="{FF2B5EF4-FFF2-40B4-BE49-F238E27FC236}">
                <a16:creationId xmlns:a16="http://schemas.microsoft.com/office/drawing/2014/main" id="{18B4E02C-B11A-A96F-3877-8DE26877D94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042" y="1022765"/>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25" name="Zone de texte 28">
            <a:extLst>
              <a:ext uri="{FF2B5EF4-FFF2-40B4-BE49-F238E27FC236}">
                <a16:creationId xmlns:a16="http://schemas.microsoft.com/office/drawing/2014/main" id="{6452FC3D-EC4C-1167-8436-9F460E48F0FD}"/>
              </a:ext>
            </a:extLst>
          </p:cNvPr>
          <p:cNvSpPr txBox="1">
            <a:spLocks noChangeArrowheads="1"/>
          </p:cNvSpPr>
          <p:nvPr/>
        </p:nvSpPr>
        <p:spPr bwMode="auto">
          <a:xfrm>
            <a:off x="2540265" y="8234960"/>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27" name="Conector recto 36">
            <a:extLst>
              <a:ext uri="{FF2B5EF4-FFF2-40B4-BE49-F238E27FC236}">
                <a16:creationId xmlns:a16="http://schemas.microsoft.com/office/drawing/2014/main" id="{89E3EB94-183B-334E-1416-1EBC45221843}"/>
              </a:ext>
            </a:extLst>
          </p:cNvPr>
          <p:cNvCxnSpPr>
            <a:cxnSpLocks/>
          </p:cNvCxnSpPr>
          <p:nvPr/>
        </p:nvCxnSpPr>
        <p:spPr>
          <a:xfrm>
            <a:off x="2572965" y="8576241"/>
            <a:ext cx="3978702" cy="0"/>
          </a:xfrm>
          <a:prstGeom prst="line">
            <a:avLst/>
          </a:prstGeom>
          <a:ln/>
        </p:spPr>
        <p:style>
          <a:lnRef idx="2">
            <a:schemeClr val="dk1"/>
          </a:lnRef>
          <a:fillRef idx="0">
            <a:schemeClr val="dk1"/>
          </a:fillRef>
          <a:effectRef idx="1">
            <a:schemeClr val="dk1"/>
          </a:effectRef>
          <a:fontRef idx="minor">
            <a:schemeClr val="tx1"/>
          </a:fontRef>
        </p:style>
      </p:cxnSp>
      <p:sp>
        <p:nvSpPr>
          <p:cNvPr id="28" name="ZoneTexte 27">
            <a:extLst>
              <a:ext uri="{FF2B5EF4-FFF2-40B4-BE49-F238E27FC236}">
                <a16:creationId xmlns:a16="http://schemas.microsoft.com/office/drawing/2014/main" id="{3AE853F6-723F-47F9-148F-B0495E7B4668}"/>
              </a:ext>
            </a:extLst>
          </p:cNvPr>
          <p:cNvSpPr txBox="1"/>
          <p:nvPr/>
        </p:nvSpPr>
        <p:spPr>
          <a:xfrm>
            <a:off x="2520950" y="8659942"/>
            <a:ext cx="4030717" cy="577081"/>
          </a:xfrm>
          <a:prstGeom prst="rect">
            <a:avLst/>
          </a:prstGeom>
          <a:noFill/>
        </p:spPr>
        <p:txBody>
          <a:bodyPr wrap="square">
            <a:spAutoFit/>
          </a:bodyPr>
          <a:lstStyle/>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Français : Langue maternelle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Anglais : C2 (Maîtrise complète)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Espagnol : B1 (Niveau intermédiaire</a:t>
            </a:r>
          </a:p>
        </p:txBody>
      </p:sp>
      <p:pic>
        <p:nvPicPr>
          <p:cNvPr id="7" name="Image 6" descr="Une image contenant personne, Visage humain, homme, habits&#10;&#10;Description générée automatiquement">
            <a:extLst>
              <a:ext uri="{FF2B5EF4-FFF2-40B4-BE49-F238E27FC236}">
                <a16:creationId xmlns:a16="http://schemas.microsoft.com/office/drawing/2014/main" id="{A1988894-2855-A3FF-40AF-39863763F463}"/>
              </a:ext>
            </a:extLst>
          </p:cNvPr>
          <p:cNvPicPr>
            <a:picLocks noChangeAspect="1"/>
          </p:cNvPicPr>
          <p:nvPr/>
        </p:nvPicPr>
        <p:blipFill rotWithShape="1">
          <a:blip r:embed="rId7"/>
          <a:srcRect l="8108" r="29521"/>
          <a:stretch/>
        </p:blipFill>
        <p:spPr>
          <a:xfrm>
            <a:off x="400051" y="1308359"/>
            <a:ext cx="2049130" cy="2192844"/>
          </a:xfrm>
          <a:prstGeom prst="rect">
            <a:avLst/>
          </a:prstGeom>
        </p:spPr>
      </p:pic>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875</TotalTime>
  <Words>326</Words>
  <Application>Microsoft Macintosh PowerPoint</Application>
  <PresentationFormat>Format A4 (210 x 297 mm)</PresentationFormat>
  <Paragraphs>45</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54</cp:revision>
  <cp:lastPrinted>2022-05-25T13:38:42Z</cp:lastPrinted>
  <dcterms:created xsi:type="dcterms:W3CDTF">2022-05-25T13:38:28Z</dcterms:created>
  <dcterms:modified xsi:type="dcterms:W3CDTF">2023-07-04T22:18:30Z</dcterms:modified>
</cp:coreProperties>
</file>