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D1D7"/>
    <a:srgbClr val="E4D9C6"/>
    <a:srgbClr val="CA9CA9"/>
    <a:srgbClr val="D9B4C1"/>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96"/>
    <p:restoredTop sz="92087"/>
  </p:normalViewPr>
  <p:slideViewPr>
    <p:cSldViewPr snapToGrid="0" snapToObjects="1" showGuides="1">
      <p:cViewPr varScale="1">
        <p:scale>
          <a:sx n="221" d="100"/>
          <a:sy n="221" d="100"/>
        </p:scale>
        <p:origin x="1240" y="1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03/07/2023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03/07/2023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03/07/2023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03/07/2023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03/07/2023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03/07/2023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03/07/2023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flipH="1">
            <a:off x="4427852" y="0"/>
            <a:ext cx="2430148"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26791" y="754936"/>
            <a:ext cx="41981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600" b="1" dirty="0"/>
              <a:t>Traductrice Expérimentée Multilingue avec 14 ans d'expérience</a:t>
            </a:r>
            <a:endParaRPr lang="fr-FR" sz="1600"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190177" y="611012"/>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66159" y="1728572"/>
            <a:ext cx="4094382" cy="116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Traductrice professionnelle avec une solide expertise dans la traduction de documents techniques, commerciaux et littéraires. Capable de travailler en anglais, français, allemand et espagnol. Connue pour la qualité des traductions, le respect des délais et l'attention portée aux détails. Grande passion pour les langues et la culture.</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44026" y="1357458"/>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149550" y="2978216"/>
            <a:ext cx="3175000" cy="35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36496" y="3370502"/>
            <a:ext cx="4175707" cy="47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2009 - Présent : Traductrice indépendante</a:t>
            </a:r>
          </a:p>
          <a:p>
            <a:pPr marL="171450" indent="-171450">
              <a:buFont typeface="Arial" panose="020B0604020202020204" pitchFamily="34" charset="0"/>
              <a:buChar char="•"/>
            </a:pPr>
            <a:r>
              <a:rPr lang="fr-FR" sz="1100" dirty="0"/>
              <a:t>Fourniture de services de traduction et de révision en anglais, français, allemand et espagnol.</a:t>
            </a:r>
          </a:p>
          <a:p>
            <a:pPr marL="171450" indent="-171450">
              <a:buFont typeface="Arial" panose="020B0604020202020204" pitchFamily="34" charset="0"/>
              <a:buChar char="•"/>
            </a:pPr>
            <a:r>
              <a:rPr lang="fr-FR" sz="1100" dirty="0"/>
              <a:t>Gestion de projets de traduction de grande envergure avec une livraison rapide et précise.</a:t>
            </a:r>
          </a:p>
          <a:p>
            <a:pPr marL="171450" indent="-171450">
              <a:buFont typeface="Arial" panose="020B0604020202020204" pitchFamily="34" charset="0"/>
              <a:buChar char="•"/>
            </a:pPr>
            <a:r>
              <a:rPr lang="fr-FR" sz="1100" dirty="0"/>
              <a:t>Traduction de divers types de documents, y compris des documents techniques, commerciaux et littéraires.</a:t>
            </a:r>
          </a:p>
          <a:p>
            <a:pPr marL="171450" indent="-171450">
              <a:buFont typeface="Arial" panose="020B0604020202020204" pitchFamily="34" charset="0"/>
              <a:buChar char="•"/>
            </a:pPr>
            <a:r>
              <a:rPr lang="fr-FR" sz="1100" dirty="0"/>
              <a:t>Maintien d'une haute satisfaction client pour la qualité et la précision des traductions.</a:t>
            </a:r>
          </a:p>
          <a:p>
            <a:endParaRPr lang="fr-FR" sz="1100" b="1" dirty="0"/>
          </a:p>
          <a:p>
            <a:r>
              <a:rPr lang="fr-FR" sz="1100" b="1" dirty="0"/>
              <a:t>2007 - 2009 : Assistante de traduction, Société XYZ, Paris</a:t>
            </a:r>
          </a:p>
          <a:p>
            <a:pPr marL="171450" indent="-171450">
              <a:buFont typeface="Arial" panose="020B0604020202020204" pitchFamily="34" charset="0"/>
              <a:buChar char="•"/>
            </a:pPr>
            <a:r>
              <a:rPr lang="fr-FR" sz="1100" dirty="0"/>
              <a:t>Assister les traducteurs seniors dans la traduction de divers documents.</a:t>
            </a:r>
          </a:p>
          <a:p>
            <a:pPr marL="171450" indent="-171450">
              <a:buFont typeface="Arial" panose="020B0604020202020204" pitchFamily="34" charset="0"/>
              <a:buChar char="•"/>
            </a:pPr>
            <a:r>
              <a:rPr lang="fr-FR" sz="1100" dirty="0"/>
              <a:t>Révision des traductions pour assurer l'exactitude et la cohérence.</a:t>
            </a:r>
          </a:p>
          <a:p>
            <a:pPr marL="171450" indent="-171450">
              <a:buFont typeface="Arial" panose="020B0604020202020204" pitchFamily="34" charset="0"/>
              <a:buChar char="•"/>
            </a:pPr>
            <a:r>
              <a:rPr lang="fr-FR" sz="1100" dirty="0"/>
              <a:t>Gestion des tâches administratives et de soutien pour l'équipe de traduction.</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29545" y="1701205"/>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35919" y="3331771"/>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17709" y="2184295"/>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571705" y="2788938"/>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5876" y="2221261"/>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4195" y="2548307"/>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08129" y="3076766"/>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476973" y="1779298"/>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144026" y="7929647"/>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156673" y="8355767"/>
            <a:ext cx="4207804" cy="1162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Compétences en traduction et en révision</a:t>
            </a:r>
          </a:p>
          <a:p>
            <a:pPr marL="171450" indent="-171450">
              <a:buFont typeface="Arial" panose="020B0604020202020204" pitchFamily="34" charset="0"/>
              <a:buChar char="•"/>
            </a:pPr>
            <a:r>
              <a:rPr lang="fr-FR" sz="1100" dirty="0"/>
              <a:t>Excellentes compétences en recherche pour assurer l'exactitude des traductions</a:t>
            </a:r>
          </a:p>
          <a:p>
            <a:pPr marL="171450" indent="-171450">
              <a:buFont typeface="Arial" panose="020B0604020202020204" pitchFamily="34" charset="0"/>
              <a:buChar char="•"/>
            </a:pPr>
            <a:r>
              <a:rPr lang="fr-FR" sz="1100" dirty="0"/>
              <a:t>Connaissance des outils de traduction assistée par ordinateur (TAO)</a:t>
            </a:r>
          </a:p>
          <a:p>
            <a:pPr marL="171450" indent="-171450">
              <a:buFont typeface="Arial" panose="020B0604020202020204" pitchFamily="34" charset="0"/>
              <a:buChar char="•"/>
            </a:pPr>
            <a:r>
              <a:rPr lang="fr-FR" sz="1100" dirty="0"/>
              <a:t>Gestion de projets de traduction</a:t>
            </a:r>
          </a:p>
          <a:p>
            <a:pPr marL="171450" indent="-171450">
              <a:buFont typeface="Arial" panose="020B0604020202020204" pitchFamily="34" charset="0"/>
              <a:buChar char="•"/>
            </a:pPr>
            <a:r>
              <a:rPr lang="fr-FR" sz="1100" dirty="0"/>
              <a:t>Respect des délais et des standards de qualité</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529912" y="6398559"/>
            <a:ext cx="198589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512844" y="6789089"/>
            <a:ext cx="2237150" cy="1917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Grande attention aux détails</a:t>
            </a:r>
          </a:p>
          <a:p>
            <a:pPr marL="171450" indent="-171450">
              <a:buFont typeface="Arial" panose="020B0604020202020204" pitchFamily="34" charset="0"/>
              <a:buChar char="•"/>
            </a:pPr>
            <a:r>
              <a:rPr lang="fr-FR" sz="1100" dirty="0"/>
              <a:t>Excellent sens de l'organisation et gestion du temps</a:t>
            </a:r>
          </a:p>
          <a:p>
            <a:pPr marL="171450" indent="-171450">
              <a:buFont typeface="Arial" panose="020B0604020202020204" pitchFamily="34" charset="0"/>
              <a:buChar char="•"/>
            </a:pPr>
            <a:r>
              <a:rPr lang="fr-FR" sz="1100" dirty="0"/>
              <a:t>Capacité à travailler de manière autonome</a:t>
            </a:r>
          </a:p>
          <a:p>
            <a:pPr marL="171450" indent="-171450">
              <a:buFont typeface="Arial" panose="020B0604020202020204" pitchFamily="34" charset="0"/>
              <a:buChar char="•"/>
            </a:pPr>
            <a:r>
              <a:rPr lang="fr-FR" sz="1100" dirty="0"/>
              <a:t>Fortes compétences en communication écrite</a:t>
            </a:r>
          </a:p>
          <a:p>
            <a:pPr marL="171450" indent="-171450">
              <a:buFont typeface="Arial" panose="020B0604020202020204" pitchFamily="34" charset="0"/>
              <a:buChar char="•"/>
            </a:pPr>
            <a:r>
              <a:rPr lang="fr-FR" sz="1100" dirty="0"/>
              <a:t>Adaptabilité et flexibilité pour gérer divers projets</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4527272" y="3464420"/>
            <a:ext cx="22371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4559972" y="3805701"/>
            <a:ext cx="2174431"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4539701" y="2104745"/>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215317" y="8294994"/>
            <a:ext cx="4062459"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529912" y="6752465"/>
            <a:ext cx="2234510"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4517756" y="3894224"/>
            <a:ext cx="2216648" cy="577081"/>
          </a:xfrm>
          <a:prstGeom prst="rect">
            <a:avLst/>
          </a:prstGeom>
          <a:noFill/>
        </p:spPr>
        <p:txBody>
          <a:bodyPr wrap="square">
            <a:spAutoFit/>
          </a:bodyPr>
          <a:lstStyle/>
          <a:p>
            <a:pPr marL="171450" indent="-171450">
              <a:buFont typeface="Arial" panose="020B0604020202020204" pitchFamily="34" charset="0"/>
              <a:buChar char="•"/>
            </a:pPr>
            <a:r>
              <a:rPr lang="fr-FR" sz="1050" dirty="0"/>
              <a:t>2007 : Master en Traduction et Interprétation, Université Sorbonne Nouvelle - Paris 3</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126791" y="71526"/>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dirty="0"/>
              <a:t>Claire</a:t>
            </a:r>
            <a:r>
              <a:rPr lang="fr-FR" sz="2800" b="1" dirty="0"/>
              <a:t> TRADUCTRICE</a:t>
            </a:r>
            <a:endParaRPr lang="fr-FR" sz="2800" dirty="0"/>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137241" y="6186660"/>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180035" y="6523487"/>
            <a:ext cx="4066823"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166159" y="6577624"/>
            <a:ext cx="4059937" cy="1352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C2 (cadre européen commun de référence pour les langues)</a:t>
            </a:r>
          </a:p>
          <a:p>
            <a:pPr marL="171450" indent="-171450">
              <a:buFont typeface="Arial" panose="020B0604020202020204" pitchFamily="34" charset="0"/>
              <a:buChar char="•"/>
            </a:pPr>
            <a:r>
              <a:rPr lang="fr-FR" sz="1100" dirty="0"/>
              <a:t>Allemand : C1 (cadre européen commun de référence pour les langues)</a:t>
            </a:r>
          </a:p>
          <a:p>
            <a:pPr marL="171450" indent="-171450">
              <a:buFont typeface="Arial" panose="020B0604020202020204" pitchFamily="34" charset="0"/>
              <a:buChar char="•"/>
            </a:pPr>
            <a:r>
              <a:rPr lang="fr-FR" sz="1100" dirty="0"/>
              <a:t>Espagnol : B2 (cadre européen commun de référence pour les langues)</a:t>
            </a:r>
          </a:p>
        </p:txBody>
      </p:sp>
      <p:sp>
        <p:nvSpPr>
          <p:cNvPr id="19" name="Triangle 18">
            <a:extLst>
              <a:ext uri="{FF2B5EF4-FFF2-40B4-BE49-F238E27FC236}">
                <a16:creationId xmlns:a16="http://schemas.microsoft.com/office/drawing/2014/main" id="{FC9B6108-CA72-3861-61AD-B0D24D8146FD}"/>
              </a:ext>
            </a:extLst>
          </p:cNvPr>
          <p:cNvSpPr/>
          <p:nvPr/>
        </p:nvSpPr>
        <p:spPr>
          <a:xfrm rot="16200000">
            <a:off x="5145843" y="720801"/>
            <a:ext cx="2430148" cy="982542"/>
          </a:xfrm>
          <a:prstGeom prst="triangle">
            <a:avLst>
              <a:gd name="adj" fmla="val 100000"/>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Triangle 20">
            <a:extLst>
              <a:ext uri="{FF2B5EF4-FFF2-40B4-BE49-F238E27FC236}">
                <a16:creationId xmlns:a16="http://schemas.microsoft.com/office/drawing/2014/main" id="{28D5EEA7-A55F-7CD4-B2BE-980D07F33BBA}"/>
              </a:ext>
            </a:extLst>
          </p:cNvPr>
          <p:cNvSpPr/>
          <p:nvPr/>
        </p:nvSpPr>
        <p:spPr>
          <a:xfrm rot="10800000">
            <a:off x="4427381" y="-3003"/>
            <a:ext cx="2430148" cy="982542"/>
          </a:xfrm>
          <a:prstGeom prst="triangle">
            <a:avLst>
              <a:gd name="adj" fmla="val 10000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Zone de texte 28">
            <a:extLst>
              <a:ext uri="{FF2B5EF4-FFF2-40B4-BE49-F238E27FC236}">
                <a16:creationId xmlns:a16="http://schemas.microsoft.com/office/drawing/2014/main" id="{2508CCAB-A2BE-DFF2-CCF9-5E2E34DBE54F}"/>
              </a:ext>
            </a:extLst>
          </p:cNvPr>
          <p:cNvSpPr txBox="1">
            <a:spLocks noChangeArrowheads="1"/>
          </p:cNvSpPr>
          <p:nvPr/>
        </p:nvSpPr>
        <p:spPr bwMode="auto">
          <a:xfrm>
            <a:off x="4512844" y="4566147"/>
            <a:ext cx="22371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CD028DEB-F9CD-7580-C5AF-624A1C98F652}"/>
              </a:ext>
            </a:extLst>
          </p:cNvPr>
          <p:cNvCxnSpPr>
            <a:cxnSpLocks/>
          </p:cNvCxnSpPr>
          <p:nvPr/>
        </p:nvCxnSpPr>
        <p:spPr>
          <a:xfrm>
            <a:off x="4545544" y="4907428"/>
            <a:ext cx="2174431" cy="0"/>
          </a:xfrm>
          <a:prstGeom prst="line">
            <a:avLst/>
          </a:prstGeom>
          <a:ln/>
        </p:spPr>
        <p:style>
          <a:lnRef idx="2">
            <a:schemeClr val="dk1"/>
          </a:lnRef>
          <a:fillRef idx="0">
            <a:schemeClr val="dk1"/>
          </a:fillRef>
          <a:effectRef idx="1">
            <a:schemeClr val="dk1"/>
          </a:effectRef>
          <a:fontRef idx="minor">
            <a:schemeClr val="tx1"/>
          </a:fontRef>
        </p:style>
      </p:cxnSp>
      <p:sp>
        <p:nvSpPr>
          <p:cNvPr id="13" name="ZoneTexte 12">
            <a:extLst>
              <a:ext uri="{FF2B5EF4-FFF2-40B4-BE49-F238E27FC236}">
                <a16:creationId xmlns:a16="http://schemas.microsoft.com/office/drawing/2014/main" id="{F0BDF895-A6C8-84B7-193A-87151DDAA400}"/>
              </a:ext>
            </a:extLst>
          </p:cNvPr>
          <p:cNvSpPr txBox="1"/>
          <p:nvPr/>
        </p:nvSpPr>
        <p:spPr>
          <a:xfrm>
            <a:off x="4503328" y="4995951"/>
            <a:ext cx="2216648" cy="1384995"/>
          </a:xfrm>
          <a:prstGeom prst="rect">
            <a:avLst/>
          </a:prstGeom>
          <a:noFill/>
        </p:spPr>
        <p:txBody>
          <a:bodyPr wrap="square">
            <a:spAutoFit/>
          </a:bodyPr>
          <a:lstStyle/>
          <a:p>
            <a:pPr marL="171450" indent="-171450">
              <a:buFont typeface="Arial" panose="020B0604020202020204" pitchFamily="34" charset="0"/>
              <a:buChar char="•"/>
            </a:pPr>
            <a:r>
              <a:rPr lang="fr-FR" sz="1050" dirty="0"/>
              <a:t>Lecture : romans policiers et littérature contemporaine pour se détendre</a:t>
            </a:r>
          </a:p>
          <a:p>
            <a:pPr marL="171450" indent="-171450">
              <a:buFont typeface="Arial" panose="020B0604020202020204" pitchFamily="34" charset="0"/>
              <a:buChar char="•"/>
            </a:pPr>
            <a:r>
              <a:rPr lang="fr-FR" sz="1050" dirty="0"/>
              <a:t>Yoga : pour le bien-être mental et physique</a:t>
            </a:r>
          </a:p>
          <a:p>
            <a:pPr marL="171450" indent="-171450">
              <a:buFont typeface="Arial" panose="020B0604020202020204" pitchFamily="34" charset="0"/>
              <a:buChar char="•"/>
            </a:pPr>
            <a:r>
              <a:rPr lang="fr-FR" sz="1050" dirty="0"/>
              <a:t>Bénévolat : aider dans les associations locales pour donner en retour à la communauté</a:t>
            </a:r>
          </a:p>
        </p:txBody>
      </p:sp>
      <p:pic>
        <p:nvPicPr>
          <p:cNvPr id="14" name="Image 13" descr="Une image contenant personne, Visage humain, habits, mur&#10;&#10;Description générée automatiquement">
            <a:extLst>
              <a:ext uri="{FF2B5EF4-FFF2-40B4-BE49-F238E27FC236}">
                <a16:creationId xmlns:a16="http://schemas.microsoft.com/office/drawing/2014/main" id="{2CF2DE83-D0DD-CB1F-1CC2-B953D366A638}"/>
              </a:ext>
            </a:extLst>
          </p:cNvPr>
          <p:cNvPicPr>
            <a:picLocks noChangeAspect="1"/>
          </p:cNvPicPr>
          <p:nvPr/>
        </p:nvPicPr>
        <p:blipFill rotWithShape="1">
          <a:blip r:embed="rId7"/>
          <a:srcRect t="5996" r="43910" b="29505"/>
          <a:stretch/>
        </p:blipFill>
        <p:spPr>
          <a:xfrm>
            <a:off x="4817709" y="77575"/>
            <a:ext cx="1624941" cy="1645720"/>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1852</TotalTime>
  <Words>373</Words>
  <Application>Microsoft Macintosh PowerPoint</Application>
  <PresentationFormat>Format A4 (210 x 297 mm)</PresentationFormat>
  <Paragraphs>45</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247</cp:revision>
  <cp:lastPrinted>2022-05-25T13:38:42Z</cp:lastPrinted>
  <dcterms:created xsi:type="dcterms:W3CDTF">2022-05-25T13:38:28Z</dcterms:created>
  <dcterms:modified xsi:type="dcterms:W3CDTF">2023-07-03T10:06:44Z</dcterms:modified>
</cp:coreProperties>
</file>