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33"/>
    <p:restoredTop sz="96327"/>
  </p:normalViewPr>
  <p:slideViewPr>
    <p:cSldViewPr snapToGrid="0" snapToObjects="1" showGuides="1">
      <p:cViewPr>
        <p:scale>
          <a:sx n="167" d="100"/>
          <a:sy n="167" d="100"/>
        </p:scale>
        <p:origin x="2032" y="-466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29/05/2023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29/05/2023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29/05/2023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29/05/2023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29/05/2023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29/05/2023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29/05/2023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29/05/2023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29/05/2023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29/05/2023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29/05/2023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29/05/2023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9">
            <a:extLst>
              <a:ext uri="{FF2B5EF4-FFF2-40B4-BE49-F238E27FC236}">
                <a16:creationId xmlns:a16="http://schemas.microsoft.com/office/drawing/2014/main" id="{25BF3392-A131-50CC-1507-59E3CC2152A4}"/>
              </a:ext>
            </a:extLst>
          </p:cNvPr>
          <p:cNvSpPr>
            <a:spLocks noChangeArrowheads="1"/>
          </p:cNvSpPr>
          <p:nvPr/>
        </p:nvSpPr>
        <p:spPr bwMode="auto">
          <a:xfrm rot="10800000">
            <a:off x="4433123" y="-2"/>
            <a:ext cx="2431225" cy="9906000"/>
          </a:xfrm>
          <a:prstGeom prst="rect">
            <a:avLst/>
          </a:prstGeom>
          <a:solidFill>
            <a:schemeClr val="accent4">
              <a:lumMod val="50000"/>
              <a:alpha val="23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endParaRPr>
          </a:p>
        </p:txBody>
      </p:sp>
      <p:sp>
        <p:nvSpPr>
          <p:cNvPr id="5" name="Zone de texte 1">
            <a:extLst>
              <a:ext uri="{FF2B5EF4-FFF2-40B4-BE49-F238E27FC236}">
                <a16:creationId xmlns:a16="http://schemas.microsoft.com/office/drawing/2014/main" id="{E5F8DE6B-7986-7D8A-9913-73A8A7F67A33}"/>
              </a:ext>
            </a:extLst>
          </p:cNvPr>
          <p:cNvSpPr txBox="1">
            <a:spLocks noChangeArrowheads="1"/>
          </p:cNvSpPr>
          <p:nvPr/>
        </p:nvSpPr>
        <p:spPr bwMode="auto">
          <a:xfrm>
            <a:off x="146293" y="250265"/>
            <a:ext cx="3327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2400" b="1" dirty="0">
                <a:solidFill>
                  <a:srgbClr val="000000"/>
                </a:solidFill>
                <a:latin typeface="Calibri" panose="020F0502020204030204" pitchFamily="34" charset="0"/>
              </a:rPr>
              <a:t>Pierre COMPTABLE</a:t>
            </a:r>
            <a:endParaRPr lang="fr-FR" sz="2400" b="1" dirty="0"/>
          </a:p>
        </p:txBody>
      </p:sp>
      <p:sp>
        <p:nvSpPr>
          <p:cNvPr id="7" name="Zone de texte 3">
            <a:extLst>
              <a:ext uri="{FF2B5EF4-FFF2-40B4-BE49-F238E27FC236}">
                <a16:creationId xmlns:a16="http://schemas.microsoft.com/office/drawing/2014/main" id="{A0B0E60B-1F47-06AD-0C62-51047EB294DB}"/>
              </a:ext>
            </a:extLst>
          </p:cNvPr>
          <p:cNvSpPr txBox="1">
            <a:spLocks noChangeArrowheads="1"/>
          </p:cNvSpPr>
          <p:nvPr/>
        </p:nvSpPr>
        <p:spPr bwMode="auto">
          <a:xfrm>
            <a:off x="216826" y="921463"/>
            <a:ext cx="4194414" cy="474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400" b="1" i="0" dirty="0">
                <a:solidFill>
                  <a:srgbClr val="000000"/>
                </a:solidFill>
                <a:effectLst/>
                <a:latin typeface="Calibri" panose="020F0502020204030204" pitchFamily="34" charset="0"/>
              </a:rPr>
              <a:t>Assistant Comptable Expérimenté avec une Solide Compétence en Gestion Financière</a:t>
            </a:r>
            <a:endParaRPr lang="fr-FR" sz="1400" b="0" i="0" dirty="0">
              <a:solidFill>
                <a:srgbClr val="000000"/>
              </a:solidFill>
              <a:effectLst/>
              <a:latin typeface="Calibri" panose="020F0502020204030204" pitchFamily="34" charset="0"/>
            </a:endParaRPr>
          </a:p>
        </p:txBody>
      </p:sp>
      <p:sp>
        <p:nvSpPr>
          <p:cNvPr id="8" name="Google Shape;61;p14">
            <a:extLst>
              <a:ext uri="{FF2B5EF4-FFF2-40B4-BE49-F238E27FC236}">
                <a16:creationId xmlns:a16="http://schemas.microsoft.com/office/drawing/2014/main" id="{8FE50E40-D2C0-7736-3371-99996FB4742D}"/>
              </a:ext>
            </a:extLst>
          </p:cNvPr>
          <p:cNvSpPr/>
          <p:nvPr/>
        </p:nvSpPr>
        <p:spPr>
          <a:xfrm>
            <a:off x="218102" y="740259"/>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9" name="Zone de texte 4">
            <a:extLst>
              <a:ext uri="{FF2B5EF4-FFF2-40B4-BE49-F238E27FC236}">
                <a16:creationId xmlns:a16="http://schemas.microsoft.com/office/drawing/2014/main" id="{409AE738-B4BF-3CC5-A96D-84C8AB58C14C}"/>
              </a:ext>
            </a:extLst>
          </p:cNvPr>
          <p:cNvSpPr txBox="1">
            <a:spLocks noChangeArrowheads="1"/>
          </p:cNvSpPr>
          <p:nvPr/>
        </p:nvSpPr>
        <p:spPr bwMode="auto">
          <a:xfrm>
            <a:off x="202967" y="1950233"/>
            <a:ext cx="4131841" cy="860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b="0" i="0" dirty="0">
                <a:solidFill>
                  <a:srgbClr val="000000"/>
                </a:solidFill>
                <a:effectLst/>
                <a:latin typeface="Calibri" panose="020F0502020204030204" pitchFamily="34" charset="0"/>
              </a:rPr>
              <a:t>Assistant comptable professionnel avec plus de 10 ans d'expérience dans diverses industries. Compétent dans la gestion des comptes clients et fournisseurs, le suivi de la trésorerie et la préparation des états financiers. Reconnu pour mon attention aux détails, ma capacité à respecter les délais serrés et mon expertise en logiciels comptables.</a:t>
            </a:r>
            <a:endParaRPr lang="fr-FR" sz="1000" dirty="0">
              <a:effectLst/>
              <a:ea typeface="Calibri" panose="020F0502020204030204" pitchFamily="34" charset="0"/>
              <a:cs typeface="Times New Roman" panose="02020603050405020304" pitchFamily="18" charset="0"/>
            </a:endParaRPr>
          </a:p>
        </p:txBody>
      </p:sp>
      <p:sp>
        <p:nvSpPr>
          <p:cNvPr id="10" name="Zone de texte 5">
            <a:extLst>
              <a:ext uri="{FF2B5EF4-FFF2-40B4-BE49-F238E27FC236}">
                <a16:creationId xmlns:a16="http://schemas.microsoft.com/office/drawing/2014/main" id="{ABFFB6A3-C2C7-25E1-0351-3F0B3EFF4657}"/>
              </a:ext>
            </a:extLst>
          </p:cNvPr>
          <p:cNvSpPr txBox="1">
            <a:spLocks noChangeArrowheads="1"/>
          </p:cNvSpPr>
          <p:nvPr/>
        </p:nvSpPr>
        <p:spPr bwMode="auto">
          <a:xfrm>
            <a:off x="184731" y="1507326"/>
            <a:ext cx="31750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endParaRPr>
          </a:p>
        </p:txBody>
      </p:sp>
      <p:sp>
        <p:nvSpPr>
          <p:cNvPr id="11" name="Zone de texte 6">
            <a:extLst>
              <a:ext uri="{FF2B5EF4-FFF2-40B4-BE49-F238E27FC236}">
                <a16:creationId xmlns:a16="http://schemas.microsoft.com/office/drawing/2014/main" id="{A35884B0-4846-2DB7-57CB-AB53E2AF0103}"/>
              </a:ext>
            </a:extLst>
          </p:cNvPr>
          <p:cNvSpPr txBox="1">
            <a:spLocks noChangeArrowheads="1"/>
          </p:cNvSpPr>
          <p:nvPr/>
        </p:nvSpPr>
        <p:spPr bwMode="auto">
          <a:xfrm>
            <a:off x="202967" y="3010151"/>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endParaRPr>
          </a:p>
        </p:txBody>
      </p:sp>
      <p:sp>
        <p:nvSpPr>
          <p:cNvPr id="12" name="Zone de texte 7">
            <a:extLst>
              <a:ext uri="{FF2B5EF4-FFF2-40B4-BE49-F238E27FC236}">
                <a16:creationId xmlns:a16="http://schemas.microsoft.com/office/drawing/2014/main" id="{ED3ACC09-5DFC-E13C-6C11-EE49DFE730A3}"/>
              </a:ext>
            </a:extLst>
          </p:cNvPr>
          <p:cNvSpPr txBox="1">
            <a:spLocks noChangeArrowheads="1"/>
          </p:cNvSpPr>
          <p:nvPr/>
        </p:nvSpPr>
        <p:spPr bwMode="auto">
          <a:xfrm>
            <a:off x="202968" y="3406791"/>
            <a:ext cx="4142290" cy="2063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050" b="1" i="0" dirty="0">
                <a:solidFill>
                  <a:srgbClr val="000000"/>
                </a:solidFill>
                <a:effectLst/>
                <a:latin typeface="Calibri" panose="020F0502020204030204" pitchFamily="34" charset="0"/>
              </a:rPr>
              <a:t>Assistant Comptable</a:t>
            </a:r>
            <a:r>
              <a:rPr lang="fr-FR" sz="1050" b="0" i="0" dirty="0">
                <a:solidFill>
                  <a:srgbClr val="000000"/>
                </a:solidFill>
                <a:effectLst/>
                <a:latin typeface="Calibri" panose="020F0502020204030204" pitchFamily="34" charset="0"/>
              </a:rPr>
              <a:t>, L'Oréal, Paris, France, 2015 – Présent</a:t>
            </a:r>
          </a:p>
          <a:p>
            <a:pPr algn="l"/>
            <a:endParaRPr lang="fr-FR" sz="105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Gestion des comptes clients et fournisseurs.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Suivi de la trésorerie.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Préparation des états financiers.</a:t>
            </a:r>
          </a:p>
          <a:p>
            <a:pPr marL="171450" indent="-171450" algn="l">
              <a:buFont typeface="Arial" panose="020B0604020202020204" pitchFamily="34" charset="0"/>
              <a:buChar char="•"/>
            </a:pPr>
            <a:endParaRPr lang="fr-FR" sz="1050" b="0" i="0" dirty="0">
              <a:solidFill>
                <a:srgbClr val="000000"/>
              </a:solidFill>
              <a:effectLst/>
              <a:latin typeface="Calibri" panose="020F0502020204030204" pitchFamily="34" charset="0"/>
            </a:endParaRPr>
          </a:p>
          <a:p>
            <a:pPr algn="l"/>
            <a:r>
              <a:rPr lang="fr-FR" sz="1050" b="1" i="0" dirty="0">
                <a:solidFill>
                  <a:srgbClr val="000000"/>
                </a:solidFill>
                <a:effectLst/>
                <a:latin typeface="Calibri" panose="020F0502020204030204" pitchFamily="34" charset="0"/>
              </a:rPr>
              <a:t>Assistant Comptable</a:t>
            </a:r>
            <a:r>
              <a:rPr lang="fr-FR" sz="1050" b="0" i="0" dirty="0">
                <a:solidFill>
                  <a:srgbClr val="000000"/>
                </a:solidFill>
                <a:effectLst/>
                <a:latin typeface="Calibri" panose="020F0502020204030204" pitchFamily="34" charset="0"/>
              </a:rPr>
              <a:t>, Total, Paris, France, 2012-2015</a:t>
            </a:r>
          </a:p>
          <a:p>
            <a:pPr algn="l"/>
            <a:endParaRPr lang="fr-FR" sz="105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Gestion de la facturation.</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Suivi des comptes clients.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Support dans la préparation des états financiers.</a:t>
            </a:r>
          </a:p>
        </p:txBody>
      </p:sp>
      <p:cxnSp>
        <p:nvCxnSpPr>
          <p:cNvPr id="13" name="Conector recto 36">
            <a:extLst>
              <a:ext uri="{FF2B5EF4-FFF2-40B4-BE49-F238E27FC236}">
                <a16:creationId xmlns:a16="http://schemas.microsoft.com/office/drawing/2014/main" id="{ABA3EF5C-17E6-3FEF-B78D-4542401BDF8C}"/>
              </a:ext>
            </a:extLst>
          </p:cNvPr>
          <p:cNvCxnSpPr>
            <a:cxnSpLocks/>
          </p:cNvCxnSpPr>
          <p:nvPr/>
        </p:nvCxnSpPr>
        <p:spPr>
          <a:xfrm>
            <a:off x="280890" y="1884947"/>
            <a:ext cx="4026662" cy="0"/>
          </a:xfrm>
          <a:prstGeom prst="line">
            <a:avLst/>
          </a:prstGeom>
          <a:ln/>
        </p:spPr>
        <p:style>
          <a:lnRef idx="2">
            <a:schemeClr val="dk1"/>
          </a:lnRef>
          <a:fillRef idx="0">
            <a:schemeClr val="dk1"/>
          </a:fillRef>
          <a:effectRef idx="1">
            <a:schemeClr val="dk1"/>
          </a:effectRef>
          <a:fontRef idx="minor">
            <a:schemeClr val="tx1"/>
          </a:fontRef>
        </p:style>
      </p:cxnSp>
      <p:cxnSp>
        <p:nvCxnSpPr>
          <p:cNvPr id="14" name="Conector recto 36">
            <a:extLst>
              <a:ext uri="{FF2B5EF4-FFF2-40B4-BE49-F238E27FC236}">
                <a16:creationId xmlns:a16="http://schemas.microsoft.com/office/drawing/2014/main" id="{C1219AB7-3ADE-4885-5355-6C9709225EB4}"/>
              </a:ext>
            </a:extLst>
          </p:cNvPr>
          <p:cNvCxnSpPr>
            <a:cxnSpLocks/>
          </p:cNvCxnSpPr>
          <p:nvPr/>
        </p:nvCxnSpPr>
        <p:spPr>
          <a:xfrm>
            <a:off x="258885" y="3350796"/>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15" name="Cuadro de texto 24">
            <a:extLst>
              <a:ext uri="{FF2B5EF4-FFF2-40B4-BE49-F238E27FC236}">
                <a16:creationId xmlns:a16="http://schemas.microsoft.com/office/drawing/2014/main" id="{BCBDA240-DC9A-6219-7609-22B2A8F92CAE}"/>
              </a:ext>
            </a:extLst>
          </p:cNvPr>
          <p:cNvSpPr txBox="1">
            <a:spLocks noChangeArrowheads="1"/>
          </p:cNvSpPr>
          <p:nvPr/>
        </p:nvSpPr>
        <p:spPr bwMode="auto">
          <a:xfrm>
            <a:off x="4912616" y="2843880"/>
            <a:ext cx="2010561"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endParaRPr>
          </a:p>
        </p:txBody>
      </p:sp>
      <p:pic>
        <p:nvPicPr>
          <p:cNvPr id="16" name="Gráfico 15" descr="Marcador">
            <a:extLst>
              <a:ext uri="{FF2B5EF4-FFF2-40B4-BE49-F238E27FC236}">
                <a16:creationId xmlns:a16="http://schemas.microsoft.com/office/drawing/2014/main" id="{F7D1ADF7-6D59-948A-9307-B1D893181CE0}"/>
              </a:ext>
            </a:extLst>
          </p:cNvPr>
          <p:cNvPicPr/>
          <p:nvPr/>
        </p:nvPicPr>
        <p:blipFill>
          <a:blip r:embed="rId2">
            <a:extLst>
              <a:ext uri="{96DAC541-7B7A-43D3-8B79-37D633B846F1}">
                <asvg:svgBlip xmlns:asvg="http://schemas.microsoft.com/office/drawing/2016/SVG/main" r:embed="rId3"/>
              </a:ext>
            </a:extLst>
          </a:blip>
          <a:stretch>
            <a:fillRect/>
          </a:stretch>
        </p:blipFill>
        <p:spPr>
          <a:xfrm>
            <a:off x="4646101" y="3443763"/>
            <a:ext cx="219710" cy="219710"/>
          </a:xfrm>
          <a:prstGeom prst="rect">
            <a:avLst/>
          </a:prstGeom>
        </p:spPr>
      </p:pic>
      <p:pic>
        <p:nvPicPr>
          <p:cNvPr id="1032" name="Image 13">
            <a:extLst>
              <a:ext uri="{FF2B5EF4-FFF2-40B4-BE49-F238E27FC236}">
                <a16:creationId xmlns:a16="http://schemas.microsoft.com/office/drawing/2014/main" id="{0D33B328-4C89-4101-3B8D-9BFB676534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2515" y="291993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31" name="Image 14">
            <a:extLst>
              <a:ext uri="{FF2B5EF4-FFF2-40B4-BE49-F238E27FC236}">
                <a16:creationId xmlns:a16="http://schemas.microsoft.com/office/drawing/2014/main" id="{D100A965-CF64-50F4-41BD-A7EAA06D69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8233" y="3204098"/>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Image 17">
            <a:extLst>
              <a:ext uri="{FF2B5EF4-FFF2-40B4-BE49-F238E27FC236}">
                <a16:creationId xmlns:a16="http://schemas.microsoft.com/office/drawing/2014/main" id="{E1CD72BF-FF52-4ABA-BD16-19CEC83CBC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80445" y="3731688"/>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17" name="Zone de texte 18">
            <a:extLst>
              <a:ext uri="{FF2B5EF4-FFF2-40B4-BE49-F238E27FC236}">
                <a16:creationId xmlns:a16="http://schemas.microsoft.com/office/drawing/2014/main" id="{D195CB69-BF30-955F-77B4-6D27ADFF9262}"/>
              </a:ext>
            </a:extLst>
          </p:cNvPr>
          <p:cNvSpPr txBox="1">
            <a:spLocks noChangeArrowheads="1"/>
          </p:cNvSpPr>
          <p:nvPr/>
        </p:nvSpPr>
        <p:spPr bwMode="auto">
          <a:xfrm>
            <a:off x="4600956" y="2511187"/>
            <a:ext cx="2144334"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endParaRPr>
          </a:p>
        </p:txBody>
      </p:sp>
      <p:sp>
        <p:nvSpPr>
          <p:cNvPr id="18" name="Zone de texte 20">
            <a:extLst>
              <a:ext uri="{FF2B5EF4-FFF2-40B4-BE49-F238E27FC236}">
                <a16:creationId xmlns:a16="http://schemas.microsoft.com/office/drawing/2014/main" id="{BE8E1647-3F3E-7D44-2728-908BCA8F5EF0}"/>
              </a:ext>
            </a:extLst>
          </p:cNvPr>
          <p:cNvSpPr txBox="1">
            <a:spLocks noChangeArrowheads="1"/>
          </p:cNvSpPr>
          <p:nvPr/>
        </p:nvSpPr>
        <p:spPr bwMode="auto">
          <a:xfrm>
            <a:off x="117081" y="6941316"/>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endParaRPr>
          </a:p>
        </p:txBody>
      </p:sp>
      <p:sp>
        <p:nvSpPr>
          <p:cNvPr id="19" name="Zone de texte 22">
            <a:extLst>
              <a:ext uri="{FF2B5EF4-FFF2-40B4-BE49-F238E27FC236}">
                <a16:creationId xmlns:a16="http://schemas.microsoft.com/office/drawing/2014/main" id="{105FEE60-283F-BFE0-E4AA-B96B0A6110EA}"/>
              </a:ext>
            </a:extLst>
          </p:cNvPr>
          <p:cNvSpPr txBox="1">
            <a:spLocks noChangeArrowheads="1"/>
          </p:cNvSpPr>
          <p:nvPr/>
        </p:nvSpPr>
        <p:spPr bwMode="auto">
          <a:xfrm>
            <a:off x="147985" y="7413668"/>
            <a:ext cx="4029978" cy="1160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Excellentes compétences en organisation et en gestion du temps.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Attention aux détails.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Capable de travailler sous pression pour respecter les délais.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Bonne compétence en résolution de problèmes.</a:t>
            </a:r>
          </a:p>
          <a:p>
            <a:br>
              <a:rPr lang="fr-FR" sz="1050" dirty="0"/>
            </a:br>
            <a:endParaRPr lang="fr-FR" sz="1050" b="0" i="0" dirty="0">
              <a:solidFill>
                <a:srgbClr val="000000"/>
              </a:solidFill>
              <a:effectLst/>
              <a:latin typeface="Calibri" panose="020F0502020204030204" pitchFamily="34" charset="0"/>
            </a:endParaRPr>
          </a:p>
        </p:txBody>
      </p:sp>
      <p:sp>
        <p:nvSpPr>
          <p:cNvPr id="20" name="Zone de texte 23">
            <a:extLst>
              <a:ext uri="{FF2B5EF4-FFF2-40B4-BE49-F238E27FC236}">
                <a16:creationId xmlns:a16="http://schemas.microsoft.com/office/drawing/2014/main" id="{7A83F3E6-7000-53D6-C737-DC7FA36B9ED9}"/>
              </a:ext>
            </a:extLst>
          </p:cNvPr>
          <p:cNvSpPr txBox="1">
            <a:spLocks noChangeArrowheads="1"/>
          </p:cNvSpPr>
          <p:nvPr/>
        </p:nvSpPr>
        <p:spPr bwMode="auto">
          <a:xfrm>
            <a:off x="151009" y="5586346"/>
            <a:ext cx="205680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Compétences métier</a:t>
            </a:r>
            <a:endParaRPr kumimoji="0" lang="fr-FR" altLang="fr-FR" sz="1800" b="0" i="0" u="none" strike="noStrike" cap="none" normalizeH="0" baseline="0" dirty="0">
              <a:ln>
                <a:noFill/>
              </a:ln>
              <a:solidFill>
                <a:schemeClr val="tx1"/>
              </a:solidFill>
              <a:effectLst/>
            </a:endParaRPr>
          </a:p>
        </p:txBody>
      </p:sp>
      <p:sp>
        <p:nvSpPr>
          <p:cNvPr id="24" name="Zone de texte 28">
            <a:extLst>
              <a:ext uri="{FF2B5EF4-FFF2-40B4-BE49-F238E27FC236}">
                <a16:creationId xmlns:a16="http://schemas.microsoft.com/office/drawing/2014/main" id="{5A6E7EFC-94C0-7511-64FA-0333E18902B9}"/>
              </a:ext>
            </a:extLst>
          </p:cNvPr>
          <p:cNvSpPr txBox="1">
            <a:spLocks noChangeArrowheads="1"/>
          </p:cNvSpPr>
          <p:nvPr/>
        </p:nvSpPr>
        <p:spPr bwMode="auto">
          <a:xfrm>
            <a:off x="4586372" y="4148120"/>
            <a:ext cx="2197811"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Formation &amp; Certifications</a:t>
            </a:r>
            <a:endParaRPr kumimoji="0" lang="fr-FR" altLang="fr-FR" sz="1800" b="0" i="0" u="none" strike="noStrike" cap="none" normalizeH="0" baseline="0" dirty="0">
              <a:ln>
                <a:noFill/>
              </a:ln>
              <a:solidFill>
                <a:schemeClr val="tx1"/>
              </a:solidFill>
              <a:effectLst/>
            </a:endParaRPr>
          </a:p>
        </p:txBody>
      </p:sp>
      <p:cxnSp>
        <p:nvCxnSpPr>
          <p:cNvPr id="28" name="Conector recto 36">
            <a:extLst>
              <a:ext uri="{FF2B5EF4-FFF2-40B4-BE49-F238E27FC236}">
                <a16:creationId xmlns:a16="http://schemas.microsoft.com/office/drawing/2014/main" id="{FA4D679F-F883-9AEE-CCF1-73EE3075B7DE}"/>
              </a:ext>
            </a:extLst>
          </p:cNvPr>
          <p:cNvCxnSpPr>
            <a:cxnSpLocks/>
          </p:cNvCxnSpPr>
          <p:nvPr/>
        </p:nvCxnSpPr>
        <p:spPr>
          <a:xfrm>
            <a:off x="177375" y="7290002"/>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5" name="Zone de texte 31">
            <a:extLst>
              <a:ext uri="{FF2B5EF4-FFF2-40B4-BE49-F238E27FC236}">
                <a16:creationId xmlns:a16="http://schemas.microsoft.com/office/drawing/2014/main" id="{8D409EA3-6289-E719-B251-F58CE2A38A08}"/>
              </a:ext>
            </a:extLst>
          </p:cNvPr>
          <p:cNvSpPr txBox="1">
            <a:spLocks noChangeArrowheads="1"/>
          </p:cNvSpPr>
          <p:nvPr/>
        </p:nvSpPr>
        <p:spPr bwMode="auto">
          <a:xfrm>
            <a:off x="4586372" y="4846259"/>
            <a:ext cx="2144334" cy="79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00" b="1" i="0" dirty="0">
                <a:solidFill>
                  <a:srgbClr val="000000"/>
                </a:solidFill>
                <a:effectLst/>
                <a:latin typeface="Calibri" panose="020F0502020204030204" pitchFamily="34" charset="0"/>
              </a:rPr>
              <a:t>Diplôme de Comptabilité et de Gestion (DCG)</a:t>
            </a:r>
            <a:r>
              <a:rPr lang="fr-FR" sz="1000" b="0" i="0" dirty="0">
                <a:solidFill>
                  <a:srgbClr val="000000"/>
                </a:solidFill>
                <a:effectLst/>
                <a:latin typeface="Calibri" panose="020F0502020204030204" pitchFamily="34" charset="0"/>
              </a:rPr>
              <a:t>, Conservatoire National des Arts et Métiers, Paris, France, 2008-2011.</a:t>
            </a:r>
          </a:p>
        </p:txBody>
      </p:sp>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27" name="Rectangle 44">
            <a:extLst>
              <a:ext uri="{FF2B5EF4-FFF2-40B4-BE49-F238E27FC236}">
                <a16:creationId xmlns:a16="http://schemas.microsoft.com/office/drawing/2014/main" id="{A8FD9164-1C1E-BABF-9C32-AF221B1D1342}"/>
              </a:ext>
            </a:extLst>
          </p:cNvPr>
          <p:cNvSpPr>
            <a:spLocks noChangeArrowheads="1"/>
          </p:cNvSpPr>
          <p:nvPr/>
        </p:nvSpPr>
        <p:spPr bwMode="auto">
          <a:xfrm>
            <a:off x="0" y="48684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1" name="Zone de texte 26">
            <a:extLst>
              <a:ext uri="{FF2B5EF4-FFF2-40B4-BE49-F238E27FC236}">
                <a16:creationId xmlns:a16="http://schemas.microsoft.com/office/drawing/2014/main" id="{5884FA14-163B-652C-A3F5-DEC31F4898F6}"/>
              </a:ext>
            </a:extLst>
          </p:cNvPr>
          <p:cNvSpPr txBox="1">
            <a:spLocks noChangeArrowheads="1"/>
          </p:cNvSpPr>
          <p:nvPr/>
        </p:nvSpPr>
        <p:spPr bwMode="auto">
          <a:xfrm>
            <a:off x="4594509" y="5667451"/>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endParaRPr>
          </a:p>
        </p:txBody>
      </p:sp>
      <p:sp>
        <p:nvSpPr>
          <p:cNvPr id="32" name="Zone de texte 27">
            <a:extLst>
              <a:ext uri="{FF2B5EF4-FFF2-40B4-BE49-F238E27FC236}">
                <a16:creationId xmlns:a16="http://schemas.microsoft.com/office/drawing/2014/main" id="{BA8B0CC4-D659-2305-8FC0-1E7AE2D766E1}"/>
              </a:ext>
            </a:extLst>
          </p:cNvPr>
          <p:cNvSpPr txBox="1">
            <a:spLocks noChangeArrowheads="1"/>
          </p:cNvSpPr>
          <p:nvPr/>
        </p:nvSpPr>
        <p:spPr bwMode="auto">
          <a:xfrm>
            <a:off x="4636637" y="6060366"/>
            <a:ext cx="2158138" cy="844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Français (langue maternelle)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Anglais (B2 - Cadre européen commun de référence pour les langues)</a:t>
            </a:r>
          </a:p>
        </p:txBody>
      </p:sp>
      <p:sp>
        <p:nvSpPr>
          <p:cNvPr id="3" name="Zone de texte 4">
            <a:extLst>
              <a:ext uri="{FF2B5EF4-FFF2-40B4-BE49-F238E27FC236}">
                <a16:creationId xmlns:a16="http://schemas.microsoft.com/office/drawing/2014/main" id="{A98EC837-7F0E-6BA0-E797-5D079FB91DB5}"/>
              </a:ext>
            </a:extLst>
          </p:cNvPr>
          <p:cNvSpPr txBox="1"/>
          <p:nvPr/>
        </p:nvSpPr>
        <p:spPr>
          <a:xfrm>
            <a:off x="160230" y="6062134"/>
            <a:ext cx="4051046" cy="76194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Gestion des comptes clients et fournisseurs.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Suivi de la trésorerie.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Préparation des états financiers.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Connaissance des logiciels comptables (SAP, </a:t>
            </a:r>
            <a:r>
              <a:rPr lang="fr-FR" sz="1050" b="0" i="0" dirty="0" err="1">
                <a:solidFill>
                  <a:srgbClr val="000000"/>
                </a:solidFill>
                <a:effectLst/>
                <a:latin typeface="Calibri" panose="020F0502020204030204" pitchFamily="34" charset="0"/>
              </a:rPr>
              <a:t>Quickbooks</a:t>
            </a:r>
            <a:r>
              <a:rPr lang="fr-FR" sz="1050" b="0" i="0" dirty="0">
                <a:solidFill>
                  <a:srgbClr val="000000"/>
                </a:solidFill>
                <a:effectLst/>
                <a:latin typeface="Calibri" panose="020F0502020204030204" pitchFamily="34" charset="0"/>
              </a:rPr>
              <a:t>).</a:t>
            </a:r>
          </a:p>
        </p:txBody>
      </p:sp>
      <p:cxnSp>
        <p:nvCxnSpPr>
          <p:cNvPr id="6" name="Conector recto 36">
            <a:extLst>
              <a:ext uri="{FF2B5EF4-FFF2-40B4-BE49-F238E27FC236}">
                <a16:creationId xmlns:a16="http://schemas.microsoft.com/office/drawing/2014/main" id="{F88D33D4-F28D-E49C-B667-0BF59872BD00}"/>
              </a:ext>
            </a:extLst>
          </p:cNvPr>
          <p:cNvCxnSpPr>
            <a:cxnSpLocks/>
          </p:cNvCxnSpPr>
          <p:nvPr/>
        </p:nvCxnSpPr>
        <p:spPr>
          <a:xfrm>
            <a:off x="209607" y="5968250"/>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1" name="Zone de texte 26">
            <a:extLst>
              <a:ext uri="{FF2B5EF4-FFF2-40B4-BE49-F238E27FC236}">
                <a16:creationId xmlns:a16="http://schemas.microsoft.com/office/drawing/2014/main" id="{807E9A38-EEC5-E3E1-98FE-4C7CA91F1ADC}"/>
              </a:ext>
            </a:extLst>
          </p:cNvPr>
          <p:cNvSpPr txBox="1">
            <a:spLocks noChangeArrowheads="1"/>
          </p:cNvSpPr>
          <p:nvPr/>
        </p:nvSpPr>
        <p:spPr bwMode="auto">
          <a:xfrm>
            <a:off x="4647094" y="6868458"/>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endParaRPr>
          </a:p>
        </p:txBody>
      </p:sp>
      <p:sp>
        <p:nvSpPr>
          <p:cNvPr id="22" name="Zone de texte 27">
            <a:extLst>
              <a:ext uri="{FF2B5EF4-FFF2-40B4-BE49-F238E27FC236}">
                <a16:creationId xmlns:a16="http://schemas.microsoft.com/office/drawing/2014/main" id="{E7A815B3-9637-6694-77CB-873BD9B93778}"/>
              </a:ext>
            </a:extLst>
          </p:cNvPr>
          <p:cNvSpPr txBox="1">
            <a:spLocks noChangeArrowheads="1"/>
          </p:cNvSpPr>
          <p:nvPr/>
        </p:nvSpPr>
        <p:spPr bwMode="auto">
          <a:xfrm>
            <a:off x="4616806" y="7246430"/>
            <a:ext cx="2158138" cy="1098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Football en amateur pour la condition physique et le travail d'équipe.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Lecture de romans policiers.</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Visite de musées et d'expositions d'art pour la culture générale.</a:t>
            </a:r>
          </a:p>
        </p:txBody>
      </p:sp>
      <p:pic>
        <p:nvPicPr>
          <p:cNvPr id="29" name="Image 28" descr="Une image contenant personne, Visage humain, homme, habits&#10;&#10;Description générée automatiquement">
            <a:extLst>
              <a:ext uri="{FF2B5EF4-FFF2-40B4-BE49-F238E27FC236}">
                <a16:creationId xmlns:a16="http://schemas.microsoft.com/office/drawing/2014/main" id="{B74E5D18-7F94-F44E-34CC-469FA9CA597E}"/>
              </a:ext>
            </a:extLst>
          </p:cNvPr>
          <p:cNvPicPr>
            <a:picLocks noChangeAspect="1"/>
          </p:cNvPicPr>
          <p:nvPr/>
        </p:nvPicPr>
        <p:blipFill rotWithShape="1">
          <a:blip r:embed="rId7"/>
          <a:srcRect l="6132" r="27278"/>
          <a:stretch/>
        </p:blipFill>
        <p:spPr>
          <a:xfrm>
            <a:off x="4649778" y="277623"/>
            <a:ext cx="2057987" cy="2062800"/>
          </a:xfrm>
          <a:prstGeom prst="ellipse">
            <a:avLst/>
          </a:prstGeom>
          <a:ln w="38100">
            <a:solidFill>
              <a:srgbClr val="7030A0"/>
            </a:solidFill>
          </a:ln>
        </p:spPr>
      </p:pic>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7259" y="689300"/>
            <a:ext cx="6043484" cy="849146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2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20" dirty="0">
                <a:solidFill>
                  <a:schemeClr val="tx1">
                    <a:lumMod val="50000"/>
                    <a:lumOff val="50000"/>
                  </a:schemeClr>
                </a:solidFill>
              </a:rPr>
            </a:br>
            <a:r>
              <a:rPr lang="fr-FR" sz="2220" dirty="0" err="1">
                <a:solidFill>
                  <a:schemeClr val="tx1">
                    <a:lumMod val="50000"/>
                    <a:lumOff val="50000"/>
                  </a:schemeClr>
                </a:solidFill>
              </a:rPr>
              <a:t>Disclaimer</a:t>
            </a:r>
            <a:r>
              <a:rPr lang="fr-FR" sz="2220" dirty="0">
                <a:solidFill>
                  <a:schemeClr val="tx1">
                    <a:lumMod val="50000"/>
                    <a:lumOff val="50000"/>
                  </a:schemeClr>
                </a:solidFill>
              </a:rPr>
              <a:t> : Les modèles disponibles sur notre site fournis "en l'état" et sans garantie.</a:t>
            </a:r>
          </a:p>
          <a:p>
            <a:pPr marL="0" indent="0">
              <a:buNone/>
            </a:pPr>
            <a:endParaRPr lang="fr-FR" sz="2220" dirty="0">
              <a:solidFill>
                <a:schemeClr val="tx1">
                  <a:lumMod val="50000"/>
                  <a:lumOff val="50000"/>
                </a:schemeClr>
              </a:solidFill>
            </a:endParaRPr>
          </a:p>
          <a:p>
            <a:pPr marL="0" indent="0" algn="ctr">
              <a:buNone/>
            </a:pPr>
            <a:r>
              <a:rPr lang="fr-FR" sz="2220" dirty="0" err="1"/>
              <a:t>Créeruncv.com</a:t>
            </a:r>
            <a:r>
              <a:rPr lang="fr-FR" sz="2220"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602</TotalTime>
  <Words>573</Words>
  <Application>Microsoft Macintosh PowerPoint</Application>
  <PresentationFormat>Format A4 (210 x 297 mm)</PresentationFormat>
  <Paragraphs>81</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96</cp:revision>
  <cp:lastPrinted>2022-05-25T13:38:42Z</cp:lastPrinted>
  <dcterms:created xsi:type="dcterms:W3CDTF">2022-05-25T13:38:28Z</dcterms:created>
  <dcterms:modified xsi:type="dcterms:W3CDTF">2023-05-29T21:30:32Z</dcterms:modified>
</cp:coreProperties>
</file>