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Lst>
  <p:sldSz cx="7559675" cy="1069181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28"/>
    <p:restoredTop sz="94661"/>
  </p:normalViewPr>
  <p:slideViewPr>
    <p:cSldViewPr snapToGrid="0" snapToObjects="1">
      <p:cViewPr varScale="1">
        <p:scale>
          <a:sx n="82" d="100"/>
          <a:sy n="82" d="100"/>
        </p:scale>
        <p:origin x="38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Cliquez et modifiez le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501F0ABF-A1AA-8A46-9A44-5DA2147EDBE4}"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1F0ABF-A1AA-8A46-9A44-5DA2147EDBE4}"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1F0ABF-A1AA-8A46-9A44-5DA2147EDBE4}"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1F0ABF-A1AA-8A46-9A44-5DA2147EDBE4}"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Cliquez et modifiez le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01F0ABF-A1AA-8A46-9A44-5DA2147EDBE4}" type="datetimeFigureOut">
              <a:rPr lang="fr-FR" smtClean="0"/>
              <a:t>18/11/2020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01F0ABF-A1AA-8A46-9A44-5DA2147EDBE4}" type="datetimeFigureOut">
              <a:rPr lang="fr-FR" smtClean="0"/>
              <a:t>18/11/2020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Cliquez et modifiez le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01F0ABF-A1AA-8A46-9A44-5DA2147EDBE4}" type="datetimeFigureOut">
              <a:rPr lang="fr-FR" smtClean="0"/>
              <a:t>18/11/2020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501F0ABF-A1AA-8A46-9A44-5DA2147EDBE4}" type="datetimeFigureOut">
              <a:rPr lang="fr-FR" smtClean="0"/>
              <a:t>18/11/2020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F0ABF-A1AA-8A46-9A44-5DA2147EDBE4}" type="datetimeFigureOut">
              <a:rPr lang="fr-FR" smtClean="0"/>
              <a:t>18/11/2020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Cliquez et modifiez le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01F0ABF-A1AA-8A46-9A44-5DA2147EDBE4}" type="datetimeFigureOut">
              <a:rPr lang="fr-FR" smtClean="0"/>
              <a:t>18/11/2020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Cliquez et modifiez le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01F0ABF-A1AA-8A46-9A44-5DA2147EDBE4}" type="datetimeFigureOut">
              <a:rPr lang="fr-FR" smtClean="0"/>
              <a:t>18/11/2020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11782D3-482E-0E47-BBB6-5BFA34F7A8F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01F0ABF-A1AA-8A46-9A44-5DA2147EDBE4}" type="datetimeFigureOut">
              <a:rPr lang="fr-FR" smtClean="0"/>
              <a:t>18/11/2020</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611782D3-482E-0E47-BBB6-5BFA34F7A8F2}" type="slidenum">
              <a:rPr lang="fr-FR" smtClean="0"/>
              <a:t>‹N°›</a:t>
            </a:fld>
            <a:endParaRPr lang="fr-FR"/>
          </a:p>
        </p:txBody>
      </p:sp>
    </p:spTree>
    <p:extLst>
      <p:ext uri="{BB962C8B-B14F-4D97-AF65-F5344CB8AC3E}">
        <p14:creationId xmlns:p14="http://schemas.microsoft.com/office/powerpoint/2010/main" val="896753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creeruncv.com/lettre-de-motivation/?utm_source=Document&amp;utm_medium=Link&amp;utm_campaign=Doc_CV_PTT" TargetMode="External"/><Relationship Id="rId3" Type="http://schemas.openxmlformats.org/officeDocument/2006/relationships/hyperlink" Target="https://www.creeruncv.com/conseils/lexperience-profesionnelle-sur-le-cv/?utm_source=Document&amp;utm_medium=Link&amp;utm_campaign=Doc_CV_PTT" TargetMode="External"/><Relationship Id="rId7" Type="http://schemas.openxmlformats.org/officeDocument/2006/relationships/hyperlink" Target="https://www.creeruncv.com/conseils/recrutement/?utm_source=Document&amp;utm_medium=Link&amp;utm_campaign=Doc_CV_PTT" TargetMode="External"/><Relationship Id="rId2" Type="http://schemas.openxmlformats.org/officeDocument/2006/relationships/hyperlink" Target="https://www.creeruncv.com/conseils/le-titre-du-cv/?utm_source=Document&amp;utm_medium=Link&amp;utm_campaign=Doc_CV_PTT" TargetMode="External"/><Relationship Id="rId1" Type="http://schemas.openxmlformats.org/officeDocument/2006/relationships/slideLayout" Target="../slideLayouts/slideLayout2.xml"/><Relationship Id="rId6" Type="http://schemas.openxmlformats.org/officeDocument/2006/relationships/hyperlink" Target="https://www.creeruncv.com/conseils/icones-pour-cv/?utm_source=Document&amp;utm_medium=Link&amp;utm_campaign=Doc_CV_PTT" TargetMode="External"/><Relationship Id="rId11" Type="http://schemas.openxmlformats.org/officeDocument/2006/relationships/hyperlink" Target="https://www.creeruncv.com/conseils/lettre-de-motivation/?utm_source=Document&amp;utm_medium=Link&amp;utm_campaign=Doc_CV_PTT" TargetMode="External"/><Relationship Id="rId5" Type="http://schemas.openxmlformats.org/officeDocument/2006/relationships/hyperlink" Target="https://www.creeruncv.com/conseils/faire-un-cv-conseils-pratiques/?utm_source=Document&amp;utm_medium=Link&amp;utm_campaign=Doc_CV_PTT" TargetMode="External"/><Relationship Id="rId10" Type="http://schemas.openxmlformats.org/officeDocument/2006/relationships/hyperlink" Target="https://www.creeruncv.com/modele-de-lettre/?utm_source=Document&amp;utm_medium=Link&amp;utm_campaign=Doc_CV_PTT" TargetMode="External"/><Relationship Id="rId4" Type="http://schemas.openxmlformats.org/officeDocument/2006/relationships/hyperlink" Target="https://www.creeruncv.com/conseils/laccroche-du-cv/?utm_source=Document&amp;utm_medium=Link&amp;utm_campaign=Doc_CV_PTT" TargetMode="External"/><Relationship Id="rId9" Type="http://schemas.openxmlformats.org/officeDocument/2006/relationships/hyperlink" Target="https://www.creeruncv.com/modele-de-lett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3465" y="1058971"/>
            <a:ext cx="2263918" cy="963284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a:latin typeface="+mj-lt"/>
              <a:ea typeface="Arial" charset="0"/>
              <a:cs typeface="Arial" charset="0"/>
            </a:endParaRPr>
          </a:p>
        </p:txBody>
      </p:sp>
      <p:sp>
        <p:nvSpPr>
          <p:cNvPr id="52" name="Rectangle 51"/>
          <p:cNvSpPr/>
          <p:nvPr/>
        </p:nvSpPr>
        <p:spPr>
          <a:xfrm>
            <a:off x="0" y="-7199"/>
            <a:ext cx="7559675" cy="1094160"/>
          </a:xfrm>
          <a:prstGeom prst="rect">
            <a:avLst/>
          </a:prstGeom>
          <a:solidFill>
            <a:srgbClr val="0070C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a:latin typeface="+mj-lt"/>
              <a:ea typeface="Arial" charset="0"/>
              <a:cs typeface="Arial" charset="0"/>
            </a:endParaRPr>
          </a:p>
        </p:txBody>
      </p:sp>
      <p:cxnSp>
        <p:nvCxnSpPr>
          <p:cNvPr id="24" name="Straight Connector 23"/>
          <p:cNvCxnSpPr/>
          <p:nvPr/>
        </p:nvCxnSpPr>
        <p:spPr>
          <a:xfrm>
            <a:off x="278076" y="3759483"/>
            <a:ext cx="1878903" cy="0"/>
          </a:xfrm>
          <a:prstGeom prst="line">
            <a:avLst/>
          </a:prstGeom>
          <a:ln w="31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99834" y="5962946"/>
            <a:ext cx="1878902" cy="199285"/>
          </a:xfrm>
          <a:prstGeom prst="rect">
            <a:avLst/>
          </a:prstGeom>
          <a:noFill/>
        </p:spPr>
        <p:txBody>
          <a:bodyPr wrap="square" lIns="0" tIns="0" rIns="0" bIns="0" rtlCol="0">
            <a:spAutoFit/>
          </a:bodyPr>
          <a:lstStyle/>
          <a:p>
            <a:pPr algn="ctr"/>
            <a:r>
              <a:rPr lang="en-US" sz="1295" dirty="0">
                <a:solidFill>
                  <a:srgbClr val="0070C0"/>
                </a:solidFill>
                <a:latin typeface="+mj-lt"/>
                <a:ea typeface="Arial" charset="0"/>
                <a:cs typeface="Arial" charset="0"/>
              </a:rPr>
              <a:t>CONTACT</a:t>
            </a:r>
          </a:p>
        </p:txBody>
      </p:sp>
      <p:cxnSp>
        <p:nvCxnSpPr>
          <p:cNvPr id="28" name="Straight Connector 27"/>
          <p:cNvCxnSpPr/>
          <p:nvPr/>
        </p:nvCxnSpPr>
        <p:spPr>
          <a:xfrm>
            <a:off x="199833" y="6223869"/>
            <a:ext cx="1878903" cy="0"/>
          </a:xfrm>
          <a:prstGeom prst="line">
            <a:avLst/>
          </a:prstGeom>
          <a:ln w="3175"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320384" y="6639219"/>
            <a:ext cx="1552813" cy="169277"/>
          </a:xfrm>
          <a:prstGeom prst="rect">
            <a:avLst/>
          </a:prstGeom>
          <a:noFill/>
        </p:spPr>
        <p:txBody>
          <a:bodyPr wrap="square" lIns="0" tIns="0" rIns="0" bIns="0" rtlCol="0">
            <a:spAutoFit/>
          </a:bodyPr>
          <a:lstStyle/>
          <a:p>
            <a:r>
              <a:rPr lang="en-US" sz="1100" dirty="0">
                <a:solidFill>
                  <a:schemeClr val="tx1">
                    <a:lumMod val="65000"/>
                    <a:lumOff val="35000"/>
                  </a:schemeClr>
                </a:solidFill>
                <a:latin typeface="+mj-lt"/>
                <a:ea typeface="Arial" charset="0"/>
                <a:cs typeface="Arial" charset="0"/>
              </a:rPr>
              <a:t>0102030405 / 0601020304</a:t>
            </a:r>
          </a:p>
        </p:txBody>
      </p:sp>
      <p:sp>
        <p:nvSpPr>
          <p:cNvPr id="36" name="TextBox 35"/>
          <p:cNvSpPr txBox="1"/>
          <p:nvPr/>
        </p:nvSpPr>
        <p:spPr>
          <a:xfrm>
            <a:off x="320384" y="7225724"/>
            <a:ext cx="1552813" cy="169277"/>
          </a:xfrm>
          <a:prstGeom prst="rect">
            <a:avLst/>
          </a:prstGeom>
          <a:noFill/>
        </p:spPr>
        <p:txBody>
          <a:bodyPr wrap="square" lIns="0" tIns="0" rIns="0" bIns="0" rtlCol="0">
            <a:spAutoFit/>
          </a:bodyPr>
          <a:lstStyle/>
          <a:p>
            <a:pPr algn="ctr"/>
            <a:r>
              <a:rPr lang="en-US" sz="1100" dirty="0" err="1">
                <a:solidFill>
                  <a:schemeClr val="tx1">
                    <a:lumMod val="65000"/>
                    <a:lumOff val="35000"/>
                  </a:schemeClr>
                </a:solidFill>
                <a:latin typeface="+mj-lt"/>
                <a:ea typeface="Arial" charset="0"/>
                <a:cs typeface="Arial" charset="0"/>
              </a:rPr>
              <a:t>mail@mail.com</a:t>
            </a:r>
            <a:endParaRPr lang="en-US" sz="1100" dirty="0">
              <a:solidFill>
                <a:schemeClr val="tx1">
                  <a:lumMod val="65000"/>
                  <a:lumOff val="35000"/>
                </a:schemeClr>
              </a:solidFill>
              <a:latin typeface="+mj-lt"/>
              <a:ea typeface="Arial" charset="0"/>
              <a:cs typeface="Arial" charset="0"/>
            </a:endParaRPr>
          </a:p>
        </p:txBody>
      </p:sp>
      <p:sp>
        <p:nvSpPr>
          <p:cNvPr id="39" name="TextBox 38"/>
          <p:cNvSpPr txBox="1"/>
          <p:nvPr/>
        </p:nvSpPr>
        <p:spPr>
          <a:xfrm>
            <a:off x="320384" y="7832690"/>
            <a:ext cx="1741417" cy="169277"/>
          </a:xfrm>
          <a:prstGeom prst="rect">
            <a:avLst/>
          </a:prstGeom>
          <a:noFill/>
        </p:spPr>
        <p:txBody>
          <a:bodyPr wrap="square" lIns="0" tIns="0" rIns="0" bIns="0" rtlCol="0">
            <a:spAutoFit/>
          </a:bodyPr>
          <a:lstStyle/>
          <a:p>
            <a:pPr algn="ctr"/>
            <a:r>
              <a:rPr lang="en-US" sz="1100" dirty="0" err="1">
                <a:solidFill>
                  <a:schemeClr val="tx1">
                    <a:lumMod val="65000"/>
                    <a:lumOff val="35000"/>
                  </a:schemeClr>
                </a:solidFill>
                <a:latin typeface="+mj-lt"/>
                <a:ea typeface="Arial" charset="0"/>
                <a:cs typeface="Arial" charset="0"/>
              </a:rPr>
              <a:t>www.facebook.com</a:t>
            </a:r>
            <a:r>
              <a:rPr lang="en-US" sz="1100" dirty="0">
                <a:solidFill>
                  <a:schemeClr val="tx1">
                    <a:lumMod val="65000"/>
                    <a:lumOff val="35000"/>
                  </a:schemeClr>
                </a:solidFill>
                <a:latin typeface="+mj-lt"/>
                <a:ea typeface="Arial" charset="0"/>
                <a:cs typeface="Arial" charset="0"/>
              </a:rPr>
              <a:t>/</a:t>
            </a:r>
            <a:r>
              <a:rPr lang="en-US" sz="1100" dirty="0" err="1">
                <a:solidFill>
                  <a:schemeClr val="tx1">
                    <a:lumMod val="65000"/>
                    <a:lumOff val="35000"/>
                  </a:schemeClr>
                </a:solidFill>
                <a:latin typeface="+mj-lt"/>
                <a:ea typeface="Arial" charset="0"/>
                <a:cs typeface="Arial" charset="0"/>
              </a:rPr>
              <a:t>padamis</a:t>
            </a:r>
            <a:endParaRPr lang="en-US" sz="1100" dirty="0">
              <a:solidFill>
                <a:schemeClr val="tx1">
                  <a:lumMod val="65000"/>
                  <a:lumOff val="35000"/>
                </a:schemeClr>
              </a:solidFill>
              <a:latin typeface="+mj-lt"/>
              <a:ea typeface="Arial" charset="0"/>
              <a:cs typeface="Arial" charset="0"/>
            </a:endParaRPr>
          </a:p>
        </p:txBody>
      </p:sp>
      <p:sp>
        <p:nvSpPr>
          <p:cNvPr id="41" name="TextBox 40"/>
          <p:cNvSpPr txBox="1"/>
          <p:nvPr/>
        </p:nvSpPr>
        <p:spPr>
          <a:xfrm>
            <a:off x="199833" y="8473751"/>
            <a:ext cx="1771361" cy="338554"/>
          </a:xfrm>
          <a:prstGeom prst="rect">
            <a:avLst/>
          </a:prstGeom>
          <a:noFill/>
        </p:spPr>
        <p:txBody>
          <a:bodyPr wrap="square" lIns="0" tIns="0" rIns="0" bIns="0" rtlCol="0">
            <a:spAutoFit/>
          </a:bodyPr>
          <a:lstStyle/>
          <a:p>
            <a:pPr algn="ctr"/>
            <a:r>
              <a:rPr lang="en-US" sz="1100" dirty="0">
                <a:solidFill>
                  <a:schemeClr val="tx1">
                    <a:lumMod val="65000"/>
                    <a:lumOff val="35000"/>
                  </a:schemeClr>
                </a:solidFill>
                <a:latin typeface="+mj-lt"/>
                <a:ea typeface="Arial" charset="0"/>
                <a:cs typeface="Arial" charset="0"/>
              </a:rPr>
              <a:t>12 rue de la </a:t>
            </a:r>
            <a:r>
              <a:rPr lang="en-US" sz="1100" dirty="0" err="1">
                <a:solidFill>
                  <a:schemeClr val="tx1">
                    <a:lumMod val="65000"/>
                    <a:lumOff val="35000"/>
                  </a:schemeClr>
                </a:solidFill>
                <a:latin typeface="+mj-lt"/>
                <a:ea typeface="Arial" charset="0"/>
                <a:cs typeface="Arial" charset="0"/>
              </a:rPr>
              <a:t>Réussite</a:t>
            </a:r>
            <a:br>
              <a:rPr lang="en-US" sz="1100" dirty="0">
                <a:solidFill>
                  <a:schemeClr val="tx1">
                    <a:lumMod val="65000"/>
                    <a:lumOff val="35000"/>
                  </a:schemeClr>
                </a:solidFill>
                <a:latin typeface="+mj-lt"/>
                <a:ea typeface="Arial" charset="0"/>
                <a:cs typeface="Arial" charset="0"/>
              </a:rPr>
            </a:br>
            <a:r>
              <a:rPr lang="en-US" sz="1100" dirty="0">
                <a:solidFill>
                  <a:schemeClr val="tx1">
                    <a:lumMod val="65000"/>
                    <a:lumOff val="35000"/>
                  </a:schemeClr>
                </a:solidFill>
                <a:latin typeface="+mj-lt"/>
                <a:ea typeface="Arial" charset="0"/>
                <a:cs typeface="Arial" charset="0"/>
              </a:rPr>
              <a:t>75012 Paris</a:t>
            </a:r>
          </a:p>
        </p:txBody>
      </p:sp>
      <p:pic>
        <p:nvPicPr>
          <p:cNvPr id="90" name="Picture 89"/>
          <p:cNvPicPr>
            <a:picLocks noChangeAspect="1"/>
          </p:cNvPicPr>
          <p:nvPr/>
        </p:nvPicPr>
        <p:blipFill>
          <a:blip r:embed="rId2"/>
          <a:stretch>
            <a:fillRect/>
          </a:stretch>
        </p:blipFill>
        <p:spPr>
          <a:xfrm>
            <a:off x="4300444" y="5638805"/>
            <a:ext cx="273437" cy="150165"/>
          </a:xfrm>
          <a:prstGeom prst="rect">
            <a:avLst/>
          </a:prstGeom>
        </p:spPr>
      </p:pic>
      <p:pic>
        <p:nvPicPr>
          <p:cNvPr id="91" name="Picture 90"/>
          <p:cNvPicPr>
            <a:picLocks noChangeAspect="1"/>
          </p:cNvPicPr>
          <p:nvPr/>
        </p:nvPicPr>
        <p:blipFill>
          <a:blip r:embed="rId2"/>
          <a:stretch>
            <a:fillRect/>
          </a:stretch>
        </p:blipFill>
        <p:spPr>
          <a:xfrm rot="10800000">
            <a:off x="2875370" y="5638805"/>
            <a:ext cx="273437" cy="150165"/>
          </a:xfrm>
          <a:prstGeom prst="rect">
            <a:avLst/>
          </a:prstGeom>
        </p:spPr>
      </p:pic>
      <p:sp>
        <p:nvSpPr>
          <p:cNvPr id="95" name="TextBox 94"/>
          <p:cNvSpPr txBox="1"/>
          <p:nvPr/>
        </p:nvSpPr>
        <p:spPr>
          <a:xfrm>
            <a:off x="2893275" y="7933502"/>
            <a:ext cx="2971550" cy="166071"/>
          </a:xfrm>
          <a:prstGeom prst="rect">
            <a:avLst/>
          </a:prstGeom>
          <a:noFill/>
        </p:spPr>
        <p:txBody>
          <a:bodyPr wrap="square" lIns="0" tIns="0" rIns="0" bIns="0" rtlCol="0">
            <a:spAutoFit/>
          </a:bodyPr>
          <a:lstStyle/>
          <a:p>
            <a:r>
              <a:rPr lang="en-US" sz="1079" dirty="0" err="1">
                <a:solidFill>
                  <a:schemeClr val="tx1">
                    <a:lumMod val="75000"/>
                    <a:lumOff val="25000"/>
                  </a:schemeClr>
                </a:solidFill>
                <a:latin typeface="+mj-lt"/>
                <a:ea typeface="Arial" charset="0"/>
                <a:cs typeface="Arial" charset="0"/>
              </a:rPr>
              <a:t>InDesing</a:t>
            </a:r>
            <a:endParaRPr lang="en-US" sz="1079" dirty="0">
              <a:solidFill>
                <a:schemeClr val="tx1">
                  <a:lumMod val="75000"/>
                  <a:lumOff val="25000"/>
                </a:schemeClr>
              </a:solidFill>
              <a:latin typeface="+mj-lt"/>
              <a:ea typeface="Arial" charset="0"/>
              <a:cs typeface="Arial" charset="0"/>
            </a:endParaRPr>
          </a:p>
        </p:txBody>
      </p:sp>
      <p:pic>
        <p:nvPicPr>
          <p:cNvPr id="103" name="Picture 102"/>
          <p:cNvPicPr>
            <a:picLocks noChangeAspect="1"/>
          </p:cNvPicPr>
          <p:nvPr/>
        </p:nvPicPr>
        <p:blipFill>
          <a:blip r:embed="rId2"/>
          <a:stretch>
            <a:fillRect/>
          </a:stretch>
        </p:blipFill>
        <p:spPr>
          <a:xfrm>
            <a:off x="5791554" y="7611381"/>
            <a:ext cx="273437" cy="150165"/>
          </a:xfrm>
          <a:prstGeom prst="rect">
            <a:avLst/>
          </a:prstGeom>
        </p:spPr>
      </p:pic>
      <p:pic>
        <p:nvPicPr>
          <p:cNvPr id="104" name="Picture 103"/>
          <p:cNvPicPr>
            <a:picLocks noChangeAspect="1"/>
          </p:cNvPicPr>
          <p:nvPr/>
        </p:nvPicPr>
        <p:blipFill>
          <a:blip r:embed="rId2"/>
          <a:stretch>
            <a:fillRect/>
          </a:stretch>
        </p:blipFill>
        <p:spPr>
          <a:xfrm rot="10800000">
            <a:off x="2864489" y="7611381"/>
            <a:ext cx="273437" cy="150165"/>
          </a:xfrm>
          <a:prstGeom prst="rect">
            <a:avLst/>
          </a:prstGeom>
        </p:spPr>
      </p:pic>
      <p:sp>
        <p:nvSpPr>
          <p:cNvPr id="114" name="TextBox 113"/>
          <p:cNvSpPr txBox="1"/>
          <p:nvPr/>
        </p:nvSpPr>
        <p:spPr>
          <a:xfrm>
            <a:off x="2893276" y="8347969"/>
            <a:ext cx="2229702" cy="166071"/>
          </a:xfrm>
          <a:prstGeom prst="rect">
            <a:avLst/>
          </a:prstGeom>
          <a:noFill/>
        </p:spPr>
        <p:txBody>
          <a:bodyPr wrap="square" lIns="0" tIns="0" rIns="0" bIns="0" rtlCol="0">
            <a:spAutoFit/>
          </a:bodyPr>
          <a:lstStyle/>
          <a:p>
            <a:r>
              <a:rPr lang="en-US" sz="1079" dirty="0">
                <a:solidFill>
                  <a:schemeClr val="tx1">
                    <a:lumMod val="75000"/>
                    <a:lumOff val="25000"/>
                  </a:schemeClr>
                </a:solidFill>
                <a:latin typeface="+mj-lt"/>
                <a:ea typeface="Arial" charset="0"/>
                <a:cs typeface="Arial" charset="0"/>
              </a:rPr>
              <a:t>Photoshop CS</a:t>
            </a:r>
          </a:p>
        </p:txBody>
      </p:sp>
      <p:sp>
        <p:nvSpPr>
          <p:cNvPr id="120" name="TextBox 119"/>
          <p:cNvSpPr txBox="1"/>
          <p:nvPr/>
        </p:nvSpPr>
        <p:spPr>
          <a:xfrm>
            <a:off x="2893276" y="8772071"/>
            <a:ext cx="2229702" cy="166071"/>
          </a:xfrm>
          <a:prstGeom prst="rect">
            <a:avLst/>
          </a:prstGeom>
          <a:noFill/>
        </p:spPr>
        <p:txBody>
          <a:bodyPr wrap="square" lIns="0" tIns="0" rIns="0" bIns="0" rtlCol="0">
            <a:spAutoFit/>
          </a:bodyPr>
          <a:lstStyle/>
          <a:p>
            <a:r>
              <a:rPr lang="en-US" sz="1079" dirty="0">
                <a:solidFill>
                  <a:schemeClr val="tx1">
                    <a:lumMod val="75000"/>
                    <a:lumOff val="25000"/>
                  </a:schemeClr>
                </a:solidFill>
                <a:latin typeface="+mj-lt"/>
                <a:ea typeface="Arial" charset="0"/>
                <a:cs typeface="Arial" charset="0"/>
              </a:rPr>
              <a:t>MS Office (Word, Excel, PowerPoint)</a:t>
            </a:r>
          </a:p>
        </p:txBody>
      </p:sp>
      <p:sp>
        <p:nvSpPr>
          <p:cNvPr id="123" name="TextBox 122"/>
          <p:cNvSpPr txBox="1"/>
          <p:nvPr/>
        </p:nvSpPr>
        <p:spPr>
          <a:xfrm>
            <a:off x="5375866" y="7918931"/>
            <a:ext cx="2001211" cy="166071"/>
          </a:xfrm>
          <a:prstGeom prst="rect">
            <a:avLst/>
          </a:prstGeom>
          <a:noFill/>
        </p:spPr>
        <p:txBody>
          <a:bodyPr wrap="square" lIns="0" tIns="0" rIns="0" bIns="0" rtlCol="0">
            <a:spAutoFit/>
          </a:bodyPr>
          <a:lstStyle/>
          <a:p>
            <a:r>
              <a:rPr lang="en-US" sz="1079" dirty="0">
                <a:solidFill>
                  <a:schemeClr val="tx1">
                    <a:lumMod val="75000"/>
                    <a:lumOff val="25000"/>
                  </a:schemeClr>
                </a:solidFill>
                <a:latin typeface="+mj-lt"/>
                <a:ea typeface="Arial" charset="0"/>
                <a:cs typeface="Arial" charset="0"/>
              </a:rPr>
              <a:t>Windows / MACOS</a:t>
            </a:r>
          </a:p>
        </p:txBody>
      </p:sp>
      <p:sp>
        <p:nvSpPr>
          <p:cNvPr id="126" name="TextBox 125"/>
          <p:cNvSpPr txBox="1"/>
          <p:nvPr/>
        </p:nvSpPr>
        <p:spPr>
          <a:xfrm>
            <a:off x="5375866" y="8343033"/>
            <a:ext cx="1956522" cy="166071"/>
          </a:xfrm>
          <a:prstGeom prst="rect">
            <a:avLst/>
          </a:prstGeom>
          <a:noFill/>
        </p:spPr>
        <p:txBody>
          <a:bodyPr wrap="square" lIns="0" tIns="0" rIns="0" bIns="0" rtlCol="0">
            <a:spAutoFit/>
          </a:bodyPr>
          <a:lstStyle/>
          <a:p>
            <a:r>
              <a:rPr lang="fr-FR" sz="1079" dirty="0">
                <a:solidFill>
                  <a:schemeClr val="tx1">
                    <a:lumMod val="75000"/>
                    <a:lumOff val="25000"/>
                  </a:schemeClr>
                </a:solidFill>
                <a:latin typeface="+mj-lt"/>
                <a:ea typeface="Arial" charset="0"/>
                <a:cs typeface="Arial" charset="0"/>
              </a:rPr>
              <a:t>Leadership</a:t>
            </a:r>
            <a:endParaRPr lang="en-US" sz="1079" dirty="0">
              <a:solidFill>
                <a:schemeClr val="tx1">
                  <a:lumMod val="75000"/>
                  <a:lumOff val="25000"/>
                </a:schemeClr>
              </a:solidFill>
              <a:latin typeface="+mj-lt"/>
              <a:ea typeface="Arial" charset="0"/>
              <a:cs typeface="Arial" charset="0"/>
            </a:endParaRPr>
          </a:p>
        </p:txBody>
      </p:sp>
      <p:sp>
        <p:nvSpPr>
          <p:cNvPr id="129" name="TextBox 128"/>
          <p:cNvSpPr txBox="1"/>
          <p:nvPr/>
        </p:nvSpPr>
        <p:spPr>
          <a:xfrm>
            <a:off x="5375866" y="8757500"/>
            <a:ext cx="2042462" cy="166071"/>
          </a:xfrm>
          <a:prstGeom prst="rect">
            <a:avLst/>
          </a:prstGeom>
          <a:noFill/>
        </p:spPr>
        <p:txBody>
          <a:bodyPr wrap="square" lIns="0" tIns="0" rIns="0" bIns="0" rtlCol="0">
            <a:spAutoFit/>
          </a:bodyPr>
          <a:lstStyle/>
          <a:p>
            <a:r>
              <a:rPr lang="en-US" sz="1079" dirty="0" err="1">
                <a:solidFill>
                  <a:schemeClr val="tx1">
                    <a:lumMod val="75000"/>
                    <a:lumOff val="25000"/>
                  </a:schemeClr>
                </a:solidFill>
                <a:latin typeface="+mj-lt"/>
                <a:ea typeface="Arial" charset="0"/>
                <a:cs typeface="Arial" charset="0"/>
              </a:rPr>
              <a:t>Créativité</a:t>
            </a:r>
            <a:endParaRPr lang="en-US" sz="1079" dirty="0">
              <a:solidFill>
                <a:schemeClr val="tx1">
                  <a:lumMod val="75000"/>
                  <a:lumOff val="25000"/>
                </a:schemeClr>
              </a:solidFill>
              <a:latin typeface="+mj-lt"/>
              <a:ea typeface="Arial" charset="0"/>
              <a:cs typeface="Arial" charset="0"/>
            </a:endParaRPr>
          </a:p>
        </p:txBody>
      </p:sp>
      <p:cxnSp>
        <p:nvCxnSpPr>
          <p:cNvPr id="97" name="Connecteur droit 96"/>
          <p:cNvCxnSpPr>
            <a:stCxn id="99" idx="0"/>
          </p:cNvCxnSpPr>
          <p:nvPr/>
        </p:nvCxnSpPr>
        <p:spPr>
          <a:xfrm>
            <a:off x="2912316" y="6069885"/>
            <a:ext cx="0" cy="1014649"/>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99" name="Oval 62"/>
          <p:cNvSpPr/>
          <p:nvPr/>
        </p:nvSpPr>
        <p:spPr>
          <a:xfrm>
            <a:off x="2867292" y="6069885"/>
            <a:ext cx="90047"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00" name="Oval 63"/>
          <p:cNvSpPr/>
          <p:nvPr/>
        </p:nvSpPr>
        <p:spPr>
          <a:xfrm>
            <a:off x="2870747" y="6632704"/>
            <a:ext cx="90047"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cxnSp>
        <p:nvCxnSpPr>
          <p:cNvPr id="3" name="Connecteur droit 2"/>
          <p:cNvCxnSpPr/>
          <p:nvPr/>
        </p:nvCxnSpPr>
        <p:spPr>
          <a:xfrm>
            <a:off x="0" y="1095838"/>
            <a:ext cx="1997303"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71" name="Connecteur droit 70"/>
          <p:cNvCxnSpPr/>
          <p:nvPr/>
        </p:nvCxnSpPr>
        <p:spPr>
          <a:xfrm>
            <a:off x="1958407" y="1095838"/>
            <a:ext cx="2263918" cy="0"/>
          </a:xfrm>
          <a:prstGeom prst="line">
            <a:avLst/>
          </a:prstGeom>
          <a:ln w="3810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2" name="Connecteur droit 71"/>
          <p:cNvCxnSpPr/>
          <p:nvPr/>
        </p:nvCxnSpPr>
        <p:spPr>
          <a:xfrm>
            <a:off x="3921431" y="1095838"/>
            <a:ext cx="2263918" cy="0"/>
          </a:xfrm>
          <a:prstGeom prst="line">
            <a:avLst/>
          </a:prstGeom>
          <a:ln w="38100">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74" name="Connecteur droit 73"/>
          <p:cNvCxnSpPr/>
          <p:nvPr/>
        </p:nvCxnSpPr>
        <p:spPr>
          <a:xfrm>
            <a:off x="5295757" y="1099723"/>
            <a:ext cx="2263918"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a:off x="493770" y="510256"/>
            <a:ext cx="199730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a:off x="5111364" y="510256"/>
            <a:ext cx="1997303"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2626645" y="207208"/>
            <a:ext cx="2331023" cy="523220"/>
          </a:xfrm>
          <a:prstGeom prst="rect">
            <a:avLst/>
          </a:prstGeom>
          <a:noFill/>
        </p:spPr>
        <p:txBody>
          <a:bodyPr wrap="none" rtlCol="0">
            <a:spAutoFit/>
          </a:bodyPr>
          <a:lstStyle/>
          <a:p>
            <a:r>
              <a:rPr lang="fr-FR" sz="2800" dirty="0">
                <a:solidFill>
                  <a:schemeClr val="bg1"/>
                </a:solidFill>
                <a:latin typeface="+mj-lt"/>
              </a:rPr>
              <a:t>Pierre ADAMIS</a:t>
            </a:r>
          </a:p>
        </p:txBody>
      </p:sp>
      <p:sp>
        <p:nvSpPr>
          <p:cNvPr id="6" name="ZoneTexte 5"/>
          <p:cNvSpPr txBox="1"/>
          <p:nvPr/>
        </p:nvSpPr>
        <p:spPr>
          <a:xfrm>
            <a:off x="2940110" y="614629"/>
            <a:ext cx="1712585" cy="276999"/>
          </a:xfrm>
          <a:prstGeom prst="rect">
            <a:avLst/>
          </a:prstGeom>
          <a:noFill/>
        </p:spPr>
        <p:txBody>
          <a:bodyPr wrap="none" rtlCol="0">
            <a:spAutoFit/>
          </a:bodyPr>
          <a:lstStyle/>
          <a:p>
            <a:r>
              <a:rPr lang="fr-FR" sz="1200" dirty="0">
                <a:solidFill>
                  <a:schemeClr val="bg1"/>
                </a:solidFill>
                <a:latin typeface="+mj-lt"/>
              </a:rPr>
              <a:t>Titre du poste recherché</a:t>
            </a:r>
          </a:p>
        </p:txBody>
      </p:sp>
      <p:sp>
        <p:nvSpPr>
          <p:cNvPr id="82" name="ZoneTexte 81"/>
          <p:cNvSpPr txBox="1"/>
          <p:nvPr/>
        </p:nvSpPr>
        <p:spPr>
          <a:xfrm>
            <a:off x="3146077" y="5557447"/>
            <a:ext cx="1116781" cy="307777"/>
          </a:xfrm>
          <a:prstGeom prst="rect">
            <a:avLst/>
          </a:prstGeom>
          <a:noFill/>
        </p:spPr>
        <p:txBody>
          <a:bodyPr wrap="none" rtlCol="0">
            <a:spAutoFit/>
          </a:bodyPr>
          <a:lstStyle/>
          <a:p>
            <a:r>
              <a:rPr lang="fr-FR" sz="1400" b="1" dirty="0">
                <a:solidFill>
                  <a:srgbClr val="0070C0"/>
                </a:solidFill>
                <a:latin typeface="+mj-lt"/>
              </a:rPr>
              <a:t>FORMATION</a:t>
            </a:r>
          </a:p>
        </p:txBody>
      </p:sp>
      <p:sp>
        <p:nvSpPr>
          <p:cNvPr id="84" name="object 108"/>
          <p:cNvSpPr txBox="1"/>
          <p:nvPr/>
        </p:nvSpPr>
        <p:spPr>
          <a:xfrm>
            <a:off x="3136423" y="6059154"/>
            <a:ext cx="3383679" cy="969496"/>
          </a:xfrm>
          <a:prstGeom prst="rect">
            <a:avLst/>
          </a:prstGeom>
        </p:spPr>
        <p:txBody>
          <a:bodyPr vert="horz" wrap="square" lIns="0" tIns="0" rIns="0" bIns="0" rtlCol="0">
            <a:spAutoFit/>
          </a:bodyPr>
          <a:lstStyle/>
          <a:p>
            <a:pPr defTabSz="685800">
              <a:defRPr/>
            </a:pPr>
            <a:r>
              <a:rPr lang="fr-FR" sz="900" b="1" dirty="0">
                <a:solidFill>
                  <a:srgbClr val="0070C0"/>
                </a:solidFill>
                <a:latin typeface="+mj-lt"/>
              </a:rPr>
              <a:t>2012 </a:t>
            </a:r>
            <a:r>
              <a:rPr lang="mr-IN" sz="900" b="1" dirty="0">
                <a:solidFill>
                  <a:srgbClr val="0070C0"/>
                </a:solidFill>
                <a:latin typeface="+mj-lt"/>
              </a:rPr>
              <a:t>–</a:t>
            </a:r>
            <a:r>
              <a:rPr lang="fr-FR" sz="900" b="1" dirty="0">
                <a:solidFill>
                  <a:srgbClr val="0070C0"/>
                </a:solidFill>
                <a:latin typeface="+mj-lt"/>
              </a:rPr>
              <a:t> DIPLÔME – UNIVERSITÉ</a:t>
            </a:r>
          </a:p>
          <a:p>
            <a:pPr defTabSz="685800">
              <a:defRPr/>
            </a:pPr>
            <a:r>
              <a:rPr lang="fr-FR" sz="900" dirty="0">
                <a:solidFill>
                  <a:schemeClr val="tx1">
                    <a:lumMod val="65000"/>
                    <a:lumOff val="35000"/>
                  </a:schemeClr>
                </a:solidFill>
                <a:latin typeface="+mj-lt"/>
              </a:rPr>
              <a:t>Décrivez en une ligne les objectifs et les spécialités de cette formation.</a:t>
            </a:r>
            <a:br>
              <a:rPr lang="fr-FR" sz="900" dirty="0">
                <a:solidFill>
                  <a:schemeClr val="tx1">
                    <a:lumMod val="65000"/>
                    <a:lumOff val="35000"/>
                  </a:schemeClr>
                </a:solidFill>
                <a:latin typeface="+mj-lt"/>
              </a:rPr>
            </a:br>
            <a:endParaRPr lang="fr-FR" sz="900" dirty="0">
              <a:solidFill>
                <a:schemeClr val="tx1">
                  <a:lumMod val="65000"/>
                  <a:lumOff val="35000"/>
                </a:schemeClr>
              </a:solidFill>
              <a:latin typeface="+mj-lt"/>
            </a:endParaRPr>
          </a:p>
          <a:p>
            <a:pPr defTabSz="685800">
              <a:defRPr/>
            </a:pPr>
            <a:endParaRPr lang="fr-FR" sz="900" dirty="0">
              <a:solidFill>
                <a:schemeClr val="tx1">
                  <a:lumMod val="65000"/>
                  <a:lumOff val="35000"/>
                </a:schemeClr>
              </a:solidFill>
              <a:latin typeface="+mj-lt"/>
            </a:endParaRPr>
          </a:p>
          <a:p>
            <a:pPr defTabSz="685800">
              <a:defRPr/>
            </a:pPr>
            <a:r>
              <a:rPr lang="fr-FR" sz="900" b="1" dirty="0">
                <a:solidFill>
                  <a:srgbClr val="0070C0"/>
                </a:solidFill>
                <a:latin typeface="+mj-lt"/>
              </a:rPr>
              <a:t>2012 </a:t>
            </a:r>
            <a:r>
              <a:rPr lang="mr-IN" sz="900" b="1" dirty="0">
                <a:solidFill>
                  <a:srgbClr val="0070C0"/>
                </a:solidFill>
                <a:latin typeface="+mj-lt"/>
              </a:rPr>
              <a:t>–</a:t>
            </a:r>
            <a:r>
              <a:rPr lang="fr-FR" sz="900" b="1" dirty="0">
                <a:solidFill>
                  <a:srgbClr val="0070C0"/>
                </a:solidFill>
                <a:latin typeface="+mj-lt"/>
              </a:rPr>
              <a:t> DIPLÔME – UNIVERSITÉ</a:t>
            </a:r>
          </a:p>
          <a:p>
            <a:pPr defTabSz="685800">
              <a:defRPr/>
            </a:pPr>
            <a:r>
              <a:rPr lang="fr-FR" sz="900" dirty="0">
                <a:solidFill>
                  <a:schemeClr val="tx1">
                    <a:lumMod val="65000"/>
                    <a:lumOff val="35000"/>
                  </a:schemeClr>
                </a:solidFill>
                <a:latin typeface="+mj-lt"/>
              </a:rPr>
              <a:t>Décrivez en une ligne les objectifs et les spécialités de cette formation.</a:t>
            </a:r>
            <a:br>
              <a:rPr lang="fr-FR" sz="900" dirty="0">
                <a:solidFill>
                  <a:schemeClr val="tx1">
                    <a:lumMod val="65000"/>
                    <a:lumOff val="35000"/>
                  </a:schemeClr>
                </a:solidFill>
                <a:latin typeface="+mj-lt"/>
              </a:rPr>
            </a:br>
            <a:endParaRPr lang="fr-FR" sz="900" dirty="0">
              <a:solidFill>
                <a:schemeClr val="tx1">
                  <a:lumMod val="65000"/>
                  <a:lumOff val="35000"/>
                </a:schemeClr>
              </a:solidFill>
              <a:latin typeface="+mj-lt"/>
            </a:endParaRPr>
          </a:p>
        </p:txBody>
      </p:sp>
      <p:sp>
        <p:nvSpPr>
          <p:cNvPr id="86" name="TextBox 26"/>
          <p:cNvSpPr txBox="1"/>
          <p:nvPr/>
        </p:nvSpPr>
        <p:spPr>
          <a:xfrm>
            <a:off x="295032" y="1970272"/>
            <a:ext cx="1701709" cy="1384995"/>
          </a:xfrm>
          <a:prstGeom prst="rect">
            <a:avLst/>
          </a:prstGeom>
          <a:noFill/>
        </p:spPr>
        <p:txBody>
          <a:bodyPr wrap="square" lIns="0" tIns="0" rIns="0" bIns="0" rtlCol="0">
            <a:spAutoFit/>
          </a:bodyPr>
          <a:lstStyle/>
          <a:p>
            <a:pPr algn="just" defTabSz="685800">
              <a:defRPr/>
            </a:pPr>
            <a:r>
              <a:rPr lang="fr-FR" sz="900" dirty="0">
                <a:solidFill>
                  <a:schemeClr val="tx1">
                    <a:lumMod val="65000"/>
                    <a:lumOff val="35000"/>
                  </a:schemeClr>
                </a:solidFill>
                <a:latin typeface="+mj-lt"/>
              </a:rPr>
              <a:t>Décrivez en quelques lignes vos compétences clés pour le poste et vos objectifs de carrière. Vous pouvez les mettre en forme à l’aide de puces ou les laisser sous forme de texte plein.  Cet espace peut servir de début d’introduction à votre lettre de motivation soyez précis, imaginatif et mettez en valeur votre potentiel professionnel.</a:t>
            </a:r>
          </a:p>
        </p:txBody>
      </p:sp>
      <p:sp>
        <p:nvSpPr>
          <p:cNvPr id="110" name="TextBox 43"/>
          <p:cNvSpPr txBox="1"/>
          <p:nvPr/>
        </p:nvSpPr>
        <p:spPr>
          <a:xfrm>
            <a:off x="182900" y="1563621"/>
            <a:ext cx="1878902" cy="199285"/>
          </a:xfrm>
          <a:prstGeom prst="rect">
            <a:avLst/>
          </a:prstGeom>
          <a:noFill/>
        </p:spPr>
        <p:txBody>
          <a:bodyPr wrap="square" lIns="0" tIns="0" rIns="0" bIns="0" rtlCol="0">
            <a:spAutoFit/>
          </a:bodyPr>
          <a:lstStyle/>
          <a:p>
            <a:pPr algn="ctr"/>
            <a:r>
              <a:rPr lang="en-US" sz="1295" dirty="0" err="1">
                <a:solidFill>
                  <a:srgbClr val="0070C0"/>
                </a:solidFill>
                <a:latin typeface="+mj-lt"/>
                <a:ea typeface="Arial" charset="0"/>
                <a:cs typeface="Arial" charset="0"/>
              </a:rPr>
              <a:t>À</a:t>
            </a:r>
            <a:r>
              <a:rPr lang="en-US" sz="1295" dirty="0">
                <a:solidFill>
                  <a:srgbClr val="0070C0"/>
                </a:solidFill>
                <a:latin typeface="+mj-lt"/>
                <a:ea typeface="Arial" charset="0"/>
                <a:cs typeface="Arial" charset="0"/>
              </a:rPr>
              <a:t> PROPOS DE MOI</a:t>
            </a:r>
          </a:p>
        </p:txBody>
      </p:sp>
      <p:sp>
        <p:nvSpPr>
          <p:cNvPr id="139" name="ZoneTexte 138"/>
          <p:cNvSpPr txBox="1"/>
          <p:nvPr/>
        </p:nvSpPr>
        <p:spPr>
          <a:xfrm>
            <a:off x="3136423" y="7524913"/>
            <a:ext cx="2645596" cy="307777"/>
          </a:xfrm>
          <a:prstGeom prst="rect">
            <a:avLst/>
          </a:prstGeom>
          <a:noFill/>
        </p:spPr>
        <p:txBody>
          <a:bodyPr wrap="none" rtlCol="0">
            <a:spAutoFit/>
          </a:bodyPr>
          <a:lstStyle/>
          <a:p>
            <a:r>
              <a:rPr lang="fr-FR" sz="1400" b="1" dirty="0">
                <a:solidFill>
                  <a:srgbClr val="0070C0"/>
                </a:solidFill>
                <a:latin typeface="+mj-lt"/>
              </a:rPr>
              <a:t>COMPÉTENCES &amp; PERSONNALITÉ</a:t>
            </a:r>
          </a:p>
        </p:txBody>
      </p:sp>
      <p:sp>
        <p:nvSpPr>
          <p:cNvPr id="151" name="Oval 97"/>
          <p:cNvSpPr/>
          <p:nvPr/>
        </p:nvSpPr>
        <p:spPr>
          <a:xfrm>
            <a:off x="2900447" y="815223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2" name="Oval 97"/>
          <p:cNvSpPr/>
          <p:nvPr/>
        </p:nvSpPr>
        <p:spPr>
          <a:xfrm>
            <a:off x="3050976" y="815223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3" name="Oval 97"/>
          <p:cNvSpPr/>
          <p:nvPr/>
        </p:nvSpPr>
        <p:spPr>
          <a:xfrm>
            <a:off x="3201505" y="81513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4" name="Oval 97"/>
          <p:cNvSpPr/>
          <p:nvPr/>
        </p:nvSpPr>
        <p:spPr>
          <a:xfrm>
            <a:off x="3352034" y="815223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5" name="Oval 97"/>
          <p:cNvSpPr/>
          <p:nvPr/>
        </p:nvSpPr>
        <p:spPr>
          <a:xfrm>
            <a:off x="3502563" y="815223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6" name="Oval 97"/>
          <p:cNvSpPr/>
          <p:nvPr/>
        </p:nvSpPr>
        <p:spPr>
          <a:xfrm>
            <a:off x="3653092" y="81513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7" name="Oval 97"/>
          <p:cNvSpPr/>
          <p:nvPr/>
        </p:nvSpPr>
        <p:spPr>
          <a:xfrm>
            <a:off x="3803621" y="815223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8" name="Oval 97"/>
          <p:cNvSpPr/>
          <p:nvPr/>
        </p:nvSpPr>
        <p:spPr>
          <a:xfrm>
            <a:off x="3954150" y="8152237"/>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59" name="Oval 97"/>
          <p:cNvSpPr/>
          <p:nvPr/>
        </p:nvSpPr>
        <p:spPr>
          <a:xfrm>
            <a:off x="4104679" y="8151392"/>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60" name="Oval 97"/>
          <p:cNvSpPr/>
          <p:nvPr/>
        </p:nvSpPr>
        <p:spPr>
          <a:xfrm>
            <a:off x="4255208" y="8151391"/>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b="1" dirty="0">
              <a:latin typeface="+mj-lt"/>
              <a:ea typeface="Arial" charset="0"/>
              <a:cs typeface="Arial" charset="0"/>
            </a:endParaRPr>
          </a:p>
        </p:txBody>
      </p:sp>
      <p:sp>
        <p:nvSpPr>
          <p:cNvPr id="161" name="Oval 97"/>
          <p:cNvSpPr/>
          <p:nvPr/>
        </p:nvSpPr>
        <p:spPr>
          <a:xfrm>
            <a:off x="2900447" y="8577196"/>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2" name="Oval 97"/>
          <p:cNvSpPr/>
          <p:nvPr/>
        </p:nvSpPr>
        <p:spPr>
          <a:xfrm>
            <a:off x="3050976" y="8577196"/>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3" name="Oval 97"/>
          <p:cNvSpPr/>
          <p:nvPr/>
        </p:nvSpPr>
        <p:spPr>
          <a:xfrm>
            <a:off x="3201505" y="857635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4" name="Oval 97"/>
          <p:cNvSpPr/>
          <p:nvPr/>
        </p:nvSpPr>
        <p:spPr>
          <a:xfrm>
            <a:off x="3352034" y="8577196"/>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5" name="Oval 97"/>
          <p:cNvSpPr/>
          <p:nvPr/>
        </p:nvSpPr>
        <p:spPr>
          <a:xfrm>
            <a:off x="3502563" y="8577196"/>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6" name="Oval 97"/>
          <p:cNvSpPr/>
          <p:nvPr/>
        </p:nvSpPr>
        <p:spPr>
          <a:xfrm>
            <a:off x="3653092" y="857635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7" name="Oval 97"/>
          <p:cNvSpPr/>
          <p:nvPr/>
        </p:nvSpPr>
        <p:spPr>
          <a:xfrm>
            <a:off x="3803621" y="8577196"/>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8" name="Oval 97"/>
          <p:cNvSpPr/>
          <p:nvPr/>
        </p:nvSpPr>
        <p:spPr>
          <a:xfrm>
            <a:off x="3954150" y="8577196"/>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69" name="Oval 97"/>
          <p:cNvSpPr/>
          <p:nvPr/>
        </p:nvSpPr>
        <p:spPr>
          <a:xfrm>
            <a:off x="4104679" y="8576351"/>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0" name="Oval 97"/>
          <p:cNvSpPr/>
          <p:nvPr/>
        </p:nvSpPr>
        <p:spPr>
          <a:xfrm>
            <a:off x="4255208" y="8576350"/>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1" name="Oval 97"/>
          <p:cNvSpPr/>
          <p:nvPr/>
        </p:nvSpPr>
        <p:spPr>
          <a:xfrm>
            <a:off x="2893149" y="89987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2" name="Oval 97"/>
          <p:cNvSpPr/>
          <p:nvPr/>
        </p:nvSpPr>
        <p:spPr>
          <a:xfrm>
            <a:off x="3043678" y="89987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3" name="Oval 97"/>
          <p:cNvSpPr/>
          <p:nvPr/>
        </p:nvSpPr>
        <p:spPr>
          <a:xfrm>
            <a:off x="3194207" y="899794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4" name="Oval 97"/>
          <p:cNvSpPr/>
          <p:nvPr/>
        </p:nvSpPr>
        <p:spPr>
          <a:xfrm>
            <a:off x="3344736" y="89987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5" name="Oval 97"/>
          <p:cNvSpPr/>
          <p:nvPr/>
        </p:nvSpPr>
        <p:spPr>
          <a:xfrm>
            <a:off x="3495265" y="89987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6" name="Oval 97"/>
          <p:cNvSpPr/>
          <p:nvPr/>
        </p:nvSpPr>
        <p:spPr>
          <a:xfrm>
            <a:off x="3645794" y="899794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7" name="Oval 97"/>
          <p:cNvSpPr/>
          <p:nvPr/>
        </p:nvSpPr>
        <p:spPr>
          <a:xfrm>
            <a:off x="3796323" y="89987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8" name="Oval 97"/>
          <p:cNvSpPr/>
          <p:nvPr/>
        </p:nvSpPr>
        <p:spPr>
          <a:xfrm>
            <a:off x="3946852" y="8998792"/>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79" name="Oval 97"/>
          <p:cNvSpPr/>
          <p:nvPr/>
        </p:nvSpPr>
        <p:spPr>
          <a:xfrm>
            <a:off x="4097381" y="8997947"/>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0" name="Oval 97"/>
          <p:cNvSpPr/>
          <p:nvPr/>
        </p:nvSpPr>
        <p:spPr>
          <a:xfrm>
            <a:off x="4247910" y="8997946"/>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1" name="Oval 97"/>
          <p:cNvSpPr/>
          <p:nvPr/>
        </p:nvSpPr>
        <p:spPr>
          <a:xfrm>
            <a:off x="5375739" y="8151628"/>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2" name="Oval 97"/>
          <p:cNvSpPr/>
          <p:nvPr/>
        </p:nvSpPr>
        <p:spPr>
          <a:xfrm>
            <a:off x="5526268" y="8151628"/>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3" name="Oval 97"/>
          <p:cNvSpPr/>
          <p:nvPr/>
        </p:nvSpPr>
        <p:spPr>
          <a:xfrm>
            <a:off x="5676797" y="8150783"/>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4" name="Oval 97"/>
          <p:cNvSpPr/>
          <p:nvPr/>
        </p:nvSpPr>
        <p:spPr>
          <a:xfrm>
            <a:off x="5827326" y="8151628"/>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5" name="Oval 97"/>
          <p:cNvSpPr/>
          <p:nvPr/>
        </p:nvSpPr>
        <p:spPr>
          <a:xfrm>
            <a:off x="5977855" y="8151628"/>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6" name="Oval 97"/>
          <p:cNvSpPr/>
          <p:nvPr/>
        </p:nvSpPr>
        <p:spPr>
          <a:xfrm>
            <a:off x="6128384" y="8150783"/>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7" name="Oval 97"/>
          <p:cNvSpPr/>
          <p:nvPr/>
        </p:nvSpPr>
        <p:spPr>
          <a:xfrm>
            <a:off x="6278913" y="8151628"/>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8" name="Oval 97"/>
          <p:cNvSpPr/>
          <p:nvPr/>
        </p:nvSpPr>
        <p:spPr>
          <a:xfrm>
            <a:off x="6429442" y="8151628"/>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9" name="Oval 97"/>
          <p:cNvSpPr/>
          <p:nvPr/>
        </p:nvSpPr>
        <p:spPr>
          <a:xfrm>
            <a:off x="6579971" y="8150783"/>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0" name="Oval 97"/>
          <p:cNvSpPr/>
          <p:nvPr/>
        </p:nvSpPr>
        <p:spPr>
          <a:xfrm>
            <a:off x="6730500" y="8150782"/>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1" name="Oval 97"/>
          <p:cNvSpPr/>
          <p:nvPr/>
        </p:nvSpPr>
        <p:spPr>
          <a:xfrm>
            <a:off x="5375739" y="858870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2" name="Oval 97"/>
          <p:cNvSpPr/>
          <p:nvPr/>
        </p:nvSpPr>
        <p:spPr>
          <a:xfrm>
            <a:off x="5526268" y="858870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3" name="Oval 97"/>
          <p:cNvSpPr/>
          <p:nvPr/>
        </p:nvSpPr>
        <p:spPr>
          <a:xfrm>
            <a:off x="5676797" y="8587856"/>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4" name="Oval 97"/>
          <p:cNvSpPr/>
          <p:nvPr/>
        </p:nvSpPr>
        <p:spPr>
          <a:xfrm>
            <a:off x="5827326" y="858870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5" name="Oval 97"/>
          <p:cNvSpPr/>
          <p:nvPr/>
        </p:nvSpPr>
        <p:spPr>
          <a:xfrm>
            <a:off x="5977855" y="858870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6" name="Oval 97"/>
          <p:cNvSpPr/>
          <p:nvPr/>
        </p:nvSpPr>
        <p:spPr>
          <a:xfrm>
            <a:off x="6128384" y="8587856"/>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7" name="Oval 97"/>
          <p:cNvSpPr/>
          <p:nvPr/>
        </p:nvSpPr>
        <p:spPr>
          <a:xfrm>
            <a:off x="6278913" y="858870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8" name="Oval 97"/>
          <p:cNvSpPr/>
          <p:nvPr/>
        </p:nvSpPr>
        <p:spPr>
          <a:xfrm>
            <a:off x="6429442" y="8588701"/>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99" name="Oval 97"/>
          <p:cNvSpPr/>
          <p:nvPr/>
        </p:nvSpPr>
        <p:spPr>
          <a:xfrm>
            <a:off x="6579971" y="8587856"/>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0" name="Oval 97"/>
          <p:cNvSpPr/>
          <p:nvPr/>
        </p:nvSpPr>
        <p:spPr>
          <a:xfrm>
            <a:off x="6730500" y="8587855"/>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1" name="Oval 97"/>
          <p:cNvSpPr/>
          <p:nvPr/>
        </p:nvSpPr>
        <p:spPr>
          <a:xfrm>
            <a:off x="5383249" y="9008265"/>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2" name="Oval 97"/>
          <p:cNvSpPr/>
          <p:nvPr/>
        </p:nvSpPr>
        <p:spPr>
          <a:xfrm>
            <a:off x="5533778" y="9008265"/>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3" name="Oval 97"/>
          <p:cNvSpPr/>
          <p:nvPr/>
        </p:nvSpPr>
        <p:spPr>
          <a:xfrm>
            <a:off x="5684307" y="9007420"/>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4" name="Oval 97"/>
          <p:cNvSpPr/>
          <p:nvPr/>
        </p:nvSpPr>
        <p:spPr>
          <a:xfrm>
            <a:off x="5834836" y="9008265"/>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5" name="Oval 97"/>
          <p:cNvSpPr/>
          <p:nvPr/>
        </p:nvSpPr>
        <p:spPr>
          <a:xfrm>
            <a:off x="5985365" y="9008265"/>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6" name="Oval 97"/>
          <p:cNvSpPr/>
          <p:nvPr/>
        </p:nvSpPr>
        <p:spPr>
          <a:xfrm>
            <a:off x="6135894" y="9007420"/>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7" name="Oval 97"/>
          <p:cNvSpPr/>
          <p:nvPr/>
        </p:nvSpPr>
        <p:spPr>
          <a:xfrm>
            <a:off x="6286423" y="9008265"/>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8" name="Oval 97"/>
          <p:cNvSpPr/>
          <p:nvPr/>
        </p:nvSpPr>
        <p:spPr>
          <a:xfrm>
            <a:off x="6436952" y="9008265"/>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09" name="Oval 97"/>
          <p:cNvSpPr/>
          <p:nvPr/>
        </p:nvSpPr>
        <p:spPr>
          <a:xfrm>
            <a:off x="6587481" y="9007420"/>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10" name="Oval 97"/>
          <p:cNvSpPr/>
          <p:nvPr/>
        </p:nvSpPr>
        <p:spPr>
          <a:xfrm>
            <a:off x="6738010" y="9007419"/>
            <a:ext cx="90048" cy="90047"/>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pic>
        <p:nvPicPr>
          <p:cNvPr id="211" name="Picture 89"/>
          <p:cNvPicPr>
            <a:picLocks noChangeAspect="1"/>
          </p:cNvPicPr>
          <p:nvPr/>
        </p:nvPicPr>
        <p:blipFill>
          <a:blip r:embed="rId2"/>
          <a:stretch>
            <a:fillRect/>
          </a:stretch>
        </p:blipFill>
        <p:spPr>
          <a:xfrm>
            <a:off x="4289563" y="9753478"/>
            <a:ext cx="273437" cy="150165"/>
          </a:xfrm>
          <a:prstGeom prst="rect">
            <a:avLst/>
          </a:prstGeom>
        </p:spPr>
      </p:pic>
      <p:pic>
        <p:nvPicPr>
          <p:cNvPr id="212" name="Picture 90"/>
          <p:cNvPicPr>
            <a:picLocks noChangeAspect="1"/>
          </p:cNvPicPr>
          <p:nvPr/>
        </p:nvPicPr>
        <p:blipFill>
          <a:blip r:embed="rId2"/>
          <a:stretch>
            <a:fillRect/>
          </a:stretch>
        </p:blipFill>
        <p:spPr>
          <a:xfrm rot="10800000">
            <a:off x="2864489" y="9753478"/>
            <a:ext cx="273437" cy="150165"/>
          </a:xfrm>
          <a:prstGeom prst="rect">
            <a:avLst/>
          </a:prstGeom>
        </p:spPr>
      </p:pic>
      <p:sp>
        <p:nvSpPr>
          <p:cNvPr id="213" name="ZoneTexte 212"/>
          <p:cNvSpPr txBox="1"/>
          <p:nvPr/>
        </p:nvSpPr>
        <p:spPr>
          <a:xfrm>
            <a:off x="3135196" y="9672120"/>
            <a:ext cx="889987" cy="307777"/>
          </a:xfrm>
          <a:prstGeom prst="rect">
            <a:avLst/>
          </a:prstGeom>
          <a:noFill/>
        </p:spPr>
        <p:txBody>
          <a:bodyPr wrap="none" rtlCol="0">
            <a:spAutoFit/>
          </a:bodyPr>
          <a:lstStyle/>
          <a:p>
            <a:r>
              <a:rPr lang="fr-FR" sz="1400" b="1" dirty="0">
                <a:solidFill>
                  <a:srgbClr val="0070C0"/>
                </a:solidFill>
                <a:latin typeface="+mj-lt"/>
              </a:rPr>
              <a:t>LANGUES</a:t>
            </a:r>
          </a:p>
        </p:txBody>
      </p:sp>
      <p:sp>
        <p:nvSpPr>
          <p:cNvPr id="214" name="TextBox 94"/>
          <p:cNvSpPr txBox="1"/>
          <p:nvPr/>
        </p:nvSpPr>
        <p:spPr>
          <a:xfrm>
            <a:off x="2898336" y="10096367"/>
            <a:ext cx="1858006" cy="166071"/>
          </a:xfrm>
          <a:prstGeom prst="rect">
            <a:avLst/>
          </a:prstGeom>
          <a:noFill/>
        </p:spPr>
        <p:txBody>
          <a:bodyPr wrap="square" lIns="0" tIns="0" rIns="0" bIns="0" rtlCol="0">
            <a:spAutoFit/>
          </a:bodyPr>
          <a:lstStyle/>
          <a:p>
            <a:r>
              <a:rPr lang="en-US" sz="1079" dirty="0" err="1">
                <a:solidFill>
                  <a:schemeClr val="tx1">
                    <a:lumMod val="75000"/>
                    <a:lumOff val="25000"/>
                  </a:schemeClr>
                </a:solidFill>
                <a:latin typeface="+mj-lt"/>
                <a:ea typeface="Arial" charset="0"/>
                <a:cs typeface="Arial" charset="0"/>
              </a:rPr>
              <a:t>Anglais</a:t>
            </a:r>
            <a:endParaRPr lang="en-US" sz="1079" dirty="0">
              <a:solidFill>
                <a:schemeClr val="tx1">
                  <a:lumMod val="75000"/>
                  <a:lumOff val="25000"/>
                </a:schemeClr>
              </a:solidFill>
              <a:latin typeface="+mj-lt"/>
              <a:ea typeface="Arial" charset="0"/>
              <a:cs typeface="Arial" charset="0"/>
            </a:endParaRPr>
          </a:p>
        </p:txBody>
      </p:sp>
      <p:sp>
        <p:nvSpPr>
          <p:cNvPr id="215" name="TextBox 94"/>
          <p:cNvSpPr txBox="1"/>
          <p:nvPr/>
        </p:nvSpPr>
        <p:spPr>
          <a:xfrm>
            <a:off x="5342174" y="10096879"/>
            <a:ext cx="1858006" cy="166071"/>
          </a:xfrm>
          <a:prstGeom prst="rect">
            <a:avLst/>
          </a:prstGeom>
          <a:noFill/>
        </p:spPr>
        <p:txBody>
          <a:bodyPr wrap="square" lIns="0" tIns="0" rIns="0" bIns="0" rtlCol="0">
            <a:spAutoFit/>
          </a:bodyPr>
          <a:lstStyle/>
          <a:p>
            <a:r>
              <a:rPr lang="en-US" sz="1079" dirty="0" err="1">
                <a:solidFill>
                  <a:schemeClr val="tx1">
                    <a:lumMod val="75000"/>
                    <a:lumOff val="25000"/>
                  </a:schemeClr>
                </a:solidFill>
                <a:latin typeface="+mj-lt"/>
                <a:ea typeface="Arial" charset="0"/>
                <a:cs typeface="Arial" charset="0"/>
              </a:rPr>
              <a:t>Allemand</a:t>
            </a:r>
            <a:endParaRPr lang="en-US" sz="1079" dirty="0">
              <a:solidFill>
                <a:schemeClr val="tx1">
                  <a:lumMod val="75000"/>
                  <a:lumOff val="25000"/>
                </a:schemeClr>
              </a:solidFill>
              <a:latin typeface="+mj-lt"/>
              <a:ea typeface="Arial" charset="0"/>
              <a:cs typeface="Arial" charset="0"/>
            </a:endParaRPr>
          </a:p>
        </p:txBody>
      </p:sp>
      <p:cxnSp>
        <p:nvCxnSpPr>
          <p:cNvPr id="216" name="Connecteur droit 215"/>
          <p:cNvCxnSpPr/>
          <p:nvPr/>
        </p:nvCxnSpPr>
        <p:spPr>
          <a:xfrm>
            <a:off x="5358671" y="10390892"/>
            <a:ext cx="1858444"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217" name="Oval 97"/>
          <p:cNvSpPr/>
          <p:nvPr/>
        </p:nvSpPr>
        <p:spPr>
          <a:xfrm>
            <a:off x="6467998" y="10345868"/>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cxnSp>
        <p:nvCxnSpPr>
          <p:cNvPr id="218" name="Connecteur droit 217"/>
          <p:cNvCxnSpPr/>
          <p:nvPr/>
        </p:nvCxnSpPr>
        <p:spPr>
          <a:xfrm>
            <a:off x="2911205" y="10390892"/>
            <a:ext cx="1858444"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219" name="Oval 97"/>
          <p:cNvSpPr/>
          <p:nvPr/>
        </p:nvSpPr>
        <p:spPr>
          <a:xfrm>
            <a:off x="3541560" y="10345869"/>
            <a:ext cx="90048"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18" name="Rectangle 17"/>
          <p:cNvSpPr/>
          <p:nvPr/>
        </p:nvSpPr>
        <p:spPr>
          <a:xfrm>
            <a:off x="1" y="10251848"/>
            <a:ext cx="2267382" cy="274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28" name="Rectangle 227"/>
          <p:cNvSpPr/>
          <p:nvPr/>
        </p:nvSpPr>
        <p:spPr>
          <a:xfrm>
            <a:off x="497139" y="10009174"/>
            <a:ext cx="215694" cy="6826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29" name="Rectangle 228"/>
          <p:cNvSpPr/>
          <p:nvPr/>
        </p:nvSpPr>
        <p:spPr>
          <a:xfrm>
            <a:off x="712833" y="9843103"/>
            <a:ext cx="215694" cy="84870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30" name="Rectangle 229"/>
          <p:cNvSpPr/>
          <p:nvPr/>
        </p:nvSpPr>
        <p:spPr>
          <a:xfrm>
            <a:off x="931276" y="9717756"/>
            <a:ext cx="215694" cy="97405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31" name="Rectangle 230"/>
          <p:cNvSpPr/>
          <p:nvPr/>
        </p:nvSpPr>
        <p:spPr>
          <a:xfrm>
            <a:off x="284560" y="10133359"/>
            <a:ext cx="215694" cy="5541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233" name="Rectangle 232"/>
          <p:cNvSpPr/>
          <p:nvPr/>
        </p:nvSpPr>
        <p:spPr>
          <a:xfrm>
            <a:off x="2252178" y="5333351"/>
            <a:ext cx="5283440" cy="9382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a:latin typeface="+mj-lt"/>
              <a:ea typeface="Arial" charset="0"/>
              <a:cs typeface="Arial" charset="0"/>
            </a:endParaRPr>
          </a:p>
        </p:txBody>
      </p:sp>
      <p:pic>
        <p:nvPicPr>
          <p:cNvPr id="234" name="Picture 76"/>
          <p:cNvPicPr>
            <a:picLocks noChangeAspect="1"/>
          </p:cNvPicPr>
          <p:nvPr/>
        </p:nvPicPr>
        <p:blipFill>
          <a:blip r:embed="rId2"/>
          <a:stretch>
            <a:fillRect/>
          </a:stretch>
        </p:blipFill>
        <p:spPr>
          <a:xfrm>
            <a:off x="5746530" y="1447479"/>
            <a:ext cx="273437" cy="150165"/>
          </a:xfrm>
          <a:prstGeom prst="rect">
            <a:avLst/>
          </a:prstGeom>
          <a:solidFill>
            <a:schemeClr val="bg1"/>
          </a:solidFill>
        </p:spPr>
      </p:pic>
      <p:pic>
        <p:nvPicPr>
          <p:cNvPr id="235" name="Picture 77"/>
          <p:cNvPicPr>
            <a:picLocks noChangeAspect="1"/>
          </p:cNvPicPr>
          <p:nvPr/>
        </p:nvPicPr>
        <p:blipFill>
          <a:blip r:embed="rId2"/>
          <a:stretch>
            <a:fillRect/>
          </a:stretch>
        </p:blipFill>
        <p:spPr>
          <a:xfrm rot="10800000">
            <a:off x="2864489" y="1447479"/>
            <a:ext cx="273437" cy="150165"/>
          </a:xfrm>
          <a:prstGeom prst="rect">
            <a:avLst/>
          </a:prstGeom>
        </p:spPr>
      </p:pic>
      <p:cxnSp>
        <p:nvCxnSpPr>
          <p:cNvPr id="236" name="Connecteur droit 235"/>
          <p:cNvCxnSpPr/>
          <p:nvPr/>
        </p:nvCxnSpPr>
        <p:spPr>
          <a:xfrm>
            <a:off x="2921204" y="1844212"/>
            <a:ext cx="0" cy="3347397"/>
          </a:xfrm>
          <a:prstGeom prst="line">
            <a:avLst/>
          </a:prstGeom>
          <a:ln w="6350">
            <a:solidFill>
              <a:srgbClr val="0070C0"/>
            </a:solidFill>
          </a:ln>
        </p:spPr>
        <p:style>
          <a:lnRef idx="2">
            <a:schemeClr val="accent1"/>
          </a:lnRef>
          <a:fillRef idx="0">
            <a:schemeClr val="accent1"/>
          </a:fillRef>
          <a:effectRef idx="1">
            <a:schemeClr val="accent1"/>
          </a:effectRef>
          <a:fontRef idx="minor">
            <a:schemeClr val="tx1"/>
          </a:fontRef>
        </p:style>
      </p:cxnSp>
      <p:sp>
        <p:nvSpPr>
          <p:cNvPr id="237" name="Oval 62"/>
          <p:cNvSpPr/>
          <p:nvPr/>
        </p:nvSpPr>
        <p:spPr>
          <a:xfrm>
            <a:off x="2872132" y="2700824"/>
            <a:ext cx="90047"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38" name="Oval 63"/>
          <p:cNvSpPr/>
          <p:nvPr/>
        </p:nvSpPr>
        <p:spPr>
          <a:xfrm>
            <a:off x="2872132" y="3571547"/>
            <a:ext cx="90047"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39" name="Oval 61"/>
          <p:cNvSpPr/>
          <p:nvPr/>
        </p:nvSpPr>
        <p:spPr>
          <a:xfrm>
            <a:off x="2886260" y="1840869"/>
            <a:ext cx="90047"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40" name="ZoneTexte 239"/>
          <p:cNvSpPr txBox="1"/>
          <p:nvPr/>
        </p:nvSpPr>
        <p:spPr>
          <a:xfrm>
            <a:off x="3137926" y="1364400"/>
            <a:ext cx="2525050" cy="307777"/>
          </a:xfrm>
          <a:prstGeom prst="rect">
            <a:avLst/>
          </a:prstGeom>
          <a:noFill/>
        </p:spPr>
        <p:txBody>
          <a:bodyPr wrap="none" rtlCol="0">
            <a:spAutoFit/>
          </a:bodyPr>
          <a:lstStyle/>
          <a:p>
            <a:r>
              <a:rPr lang="fr-FR" sz="1400" b="1" dirty="0">
                <a:solidFill>
                  <a:srgbClr val="0070C0"/>
                </a:solidFill>
                <a:latin typeface="+mj-lt"/>
              </a:rPr>
              <a:t>EXPÉRIENCE PROFESSIONNELLE</a:t>
            </a:r>
          </a:p>
        </p:txBody>
      </p:sp>
      <p:sp>
        <p:nvSpPr>
          <p:cNvPr id="241" name="Rectangle 240"/>
          <p:cNvSpPr/>
          <p:nvPr/>
        </p:nvSpPr>
        <p:spPr>
          <a:xfrm>
            <a:off x="3137926" y="1762906"/>
            <a:ext cx="4117313" cy="3477875"/>
          </a:xfrm>
          <a:prstGeom prst="rect">
            <a:avLst/>
          </a:prstGeom>
        </p:spPr>
        <p:txBody>
          <a:bodyPr wrap="square">
            <a:spAutoFit/>
          </a:bodyPr>
          <a:lstStyle/>
          <a:p>
            <a:pPr defTabSz="685800">
              <a:defRPr/>
            </a:pPr>
            <a:r>
              <a:rPr lang="fr-FR" sz="1000" b="1" dirty="0">
                <a:solidFill>
                  <a:srgbClr val="0070C0"/>
                </a:solidFill>
                <a:latin typeface="+mj-lt"/>
              </a:rPr>
              <a:t>2010- 2015 | TITRE DU POSTE| SOCIÉTÉ</a:t>
            </a:r>
          </a:p>
          <a:p>
            <a:pPr defTabSz="685800">
              <a:defRPr/>
            </a:pPr>
            <a:r>
              <a:rPr lang="fr-FR" sz="900" dirty="0">
                <a:solidFill>
                  <a:schemeClr val="tx1">
                    <a:lumMod val="65000"/>
                    <a:lumOff val="35000"/>
                  </a:schemeClr>
                </a:solidFill>
                <a:latin typeface="+mj-lt"/>
              </a:rPr>
              <a:t>Décrivez ici les fonctions que vous avez occupées. Décrivez également vos missions, le nombre de personnes que vous avez encadré et si vous le pouvez, essayez d’inscrire les résultats que vous avez obtenus, n’hésitez pas à les quantifier.</a:t>
            </a:r>
          </a:p>
          <a:p>
            <a:pPr defTabSz="685800">
              <a:defRPr/>
            </a:pPr>
            <a:endParaRPr lang="fr-FR" sz="900" dirty="0">
              <a:solidFill>
                <a:schemeClr val="tx1">
                  <a:lumMod val="65000"/>
                  <a:lumOff val="35000"/>
                </a:schemeClr>
              </a:solidFill>
              <a:latin typeface="+mj-lt"/>
            </a:endParaRPr>
          </a:p>
          <a:p>
            <a:pPr defTabSz="685800">
              <a:defRPr/>
            </a:pPr>
            <a:endParaRPr lang="fr-FR" sz="900" dirty="0">
              <a:solidFill>
                <a:schemeClr val="tx1">
                  <a:lumMod val="65000"/>
                  <a:lumOff val="35000"/>
                </a:schemeClr>
              </a:solidFill>
              <a:latin typeface="+mj-lt"/>
            </a:endParaRPr>
          </a:p>
          <a:p>
            <a:pPr defTabSz="685800">
              <a:defRPr/>
            </a:pPr>
            <a:r>
              <a:rPr lang="fr-FR" sz="1000" b="1" dirty="0">
                <a:solidFill>
                  <a:srgbClr val="0070C0"/>
                </a:solidFill>
                <a:latin typeface="+mj-lt"/>
              </a:rPr>
              <a:t>2010- 2015 | TITRE DU POSTE| SOCIÉTÉ</a:t>
            </a:r>
          </a:p>
          <a:p>
            <a:pPr defTabSz="685800">
              <a:defRPr/>
            </a:pPr>
            <a:r>
              <a:rPr lang="fr-FR" sz="900" dirty="0">
                <a:solidFill>
                  <a:schemeClr val="tx1">
                    <a:lumMod val="65000"/>
                    <a:lumOff val="35000"/>
                  </a:schemeClr>
                </a:solidFill>
                <a:latin typeface="+mj-lt"/>
              </a:rPr>
              <a:t>Décrivez ici les fonctions que vous avez occupées. Décrivez également vos missions, le nombre de personnes que vous avez encadré et si vous le pouvez, </a:t>
            </a:r>
            <a:r>
              <a:rPr lang="fr-FR" sz="900" dirty="0">
                <a:solidFill>
                  <a:schemeClr val="tx1">
                    <a:lumMod val="65000"/>
                    <a:lumOff val="35000"/>
                  </a:schemeClr>
                </a:solidFill>
              </a:rPr>
              <a:t>essayez </a:t>
            </a:r>
            <a:r>
              <a:rPr lang="fr-FR" sz="900" dirty="0">
                <a:solidFill>
                  <a:schemeClr val="tx1">
                    <a:lumMod val="65000"/>
                    <a:lumOff val="35000"/>
                  </a:schemeClr>
                </a:solidFill>
                <a:latin typeface="+mj-lt"/>
              </a:rPr>
              <a:t>d’inscrire les résultats que vous avez obtenus, n’hésitez pas à les quantifier.</a:t>
            </a:r>
          </a:p>
          <a:p>
            <a:pPr defTabSz="685800">
              <a:defRPr/>
            </a:pPr>
            <a:endParaRPr lang="fr-FR" sz="900" dirty="0">
              <a:solidFill>
                <a:schemeClr val="tx1">
                  <a:lumMod val="65000"/>
                  <a:lumOff val="35000"/>
                </a:schemeClr>
              </a:solidFill>
              <a:latin typeface="+mj-lt"/>
            </a:endParaRPr>
          </a:p>
          <a:p>
            <a:pPr defTabSz="685800">
              <a:defRPr/>
            </a:pPr>
            <a:endParaRPr lang="fr-FR" sz="900" dirty="0">
              <a:solidFill>
                <a:schemeClr val="tx1">
                  <a:lumMod val="65000"/>
                  <a:lumOff val="35000"/>
                </a:schemeClr>
              </a:solidFill>
              <a:latin typeface="+mj-lt"/>
            </a:endParaRPr>
          </a:p>
          <a:p>
            <a:pPr defTabSz="685800">
              <a:defRPr/>
            </a:pPr>
            <a:r>
              <a:rPr lang="fr-FR" sz="1000" b="1" dirty="0">
                <a:solidFill>
                  <a:srgbClr val="0070C0"/>
                </a:solidFill>
                <a:latin typeface="+mj-lt"/>
              </a:rPr>
              <a:t>2010- 2015 | TITRE DU POSTE| SOCIÉTÉ</a:t>
            </a:r>
          </a:p>
          <a:p>
            <a:pPr defTabSz="685800">
              <a:defRPr/>
            </a:pPr>
            <a:r>
              <a:rPr lang="fr-FR" sz="900" dirty="0">
                <a:solidFill>
                  <a:schemeClr val="tx1">
                    <a:lumMod val="65000"/>
                    <a:lumOff val="35000"/>
                  </a:schemeClr>
                </a:solidFill>
                <a:latin typeface="+mj-lt"/>
              </a:rPr>
              <a:t>Décrivez ici les fonctions que vous avez occupées. Décrivez également vos missions, le nombre de personnes que vous avez encadré et si vous le pouvez, </a:t>
            </a:r>
            <a:r>
              <a:rPr lang="fr-FR" sz="900" dirty="0">
                <a:solidFill>
                  <a:schemeClr val="tx1">
                    <a:lumMod val="65000"/>
                    <a:lumOff val="35000"/>
                  </a:schemeClr>
                </a:solidFill>
              </a:rPr>
              <a:t>essayez </a:t>
            </a:r>
            <a:r>
              <a:rPr lang="fr-FR" sz="900" dirty="0">
                <a:solidFill>
                  <a:schemeClr val="tx1">
                    <a:lumMod val="65000"/>
                    <a:lumOff val="35000"/>
                  </a:schemeClr>
                </a:solidFill>
                <a:latin typeface="+mj-lt"/>
              </a:rPr>
              <a:t>d’inscrire les résultats que vous avez obtenus, n’hésitez pas à les quantifier.</a:t>
            </a:r>
          </a:p>
          <a:p>
            <a:pPr defTabSz="685800">
              <a:defRPr/>
            </a:pPr>
            <a:endParaRPr lang="fr-FR" sz="900" dirty="0">
              <a:solidFill>
                <a:schemeClr val="tx1">
                  <a:lumMod val="65000"/>
                  <a:lumOff val="35000"/>
                </a:schemeClr>
              </a:solidFill>
              <a:latin typeface="+mj-lt"/>
            </a:endParaRPr>
          </a:p>
          <a:p>
            <a:pPr defTabSz="685800">
              <a:defRPr/>
            </a:pPr>
            <a:endParaRPr lang="fr-FR" sz="900" dirty="0">
              <a:solidFill>
                <a:schemeClr val="tx1">
                  <a:lumMod val="65000"/>
                  <a:lumOff val="35000"/>
                </a:schemeClr>
              </a:solidFill>
              <a:latin typeface="+mj-lt"/>
            </a:endParaRPr>
          </a:p>
          <a:p>
            <a:pPr defTabSz="685800">
              <a:defRPr/>
            </a:pPr>
            <a:r>
              <a:rPr lang="fr-FR" sz="1000" b="1" dirty="0">
                <a:solidFill>
                  <a:srgbClr val="0070C0"/>
                </a:solidFill>
                <a:latin typeface="+mj-lt"/>
              </a:rPr>
              <a:t>2010- 2015 | TITRE DU POSTE| SOCIÉTÉ</a:t>
            </a:r>
          </a:p>
          <a:p>
            <a:pPr defTabSz="685800">
              <a:defRPr/>
            </a:pPr>
            <a:r>
              <a:rPr lang="fr-FR" sz="900" dirty="0">
                <a:solidFill>
                  <a:schemeClr val="tx1">
                    <a:lumMod val="65000"/>
                    <a:lumOff val="35000"/>
                  </a:schemeClr>
                </a:solidFill>
                <a:latin typeface="+mj-lt"/>
              </a:rPr>
              <a:t>Décrivez ici les fonctions que vous avez occupées. Décrivez également vos missions, le nombre de personnes que vous avez encadré et si vous le pouvez, </a:t>
            </a:r>
            <a:r>
              <a:rPr lang="fr-FR" sz="900" dirty="0">
                <a:solidFill>
                  <a:schemeClr val="tx1">
                    <a:lumMod val="65000"/>
                    <a:lumOff val="35000"/>
                  </a:schemeClr>
                </a:solidFill>
              </a:rPr>
              <a:t>essayez </a:t>
            </a:r>
            <a:r>
              <a:rPr lang="fr-FR" sz="900" dirty="0">
                <a:solidFill>
                  <a:schemeClr val="tx1">
                    <a:lumMod val="65000"/>
                    <a:lumOff val="35000"/>
                  </a:schemeClr>
                </a:solidFill>
                <a:latin typeface="+mj-lt"/>
              </a:rPr>
              <a:t>d’inscrire les résultats que vous avez obtenus, n’hésitez pas à les quantifier.</a:t>
            </a:r>
          </a:p>
          <a:p>
            <a:pPr defTabSz="685800">
              <a:defRPr/>
            </a:pPr>
            <a:endParaRPr lang="fr-FR" sz="900" dirty="0">
              <a:solidFill>
                <a:schemeClr val="tx1">
                  <a:lumMod val="65000"/>
                  <a:lumOff val="35000"/>
                </a:schemeClr>
              </a:solidFill>
              <a:latin typeface="+mj-lt"/>
            </a:endParaRPr>
          </a:p>
          <a:p>
            <a:pPr defTabSz="685800">
              <a:defRPr/>
            </a:pPr>
            <a:endParaRPr lang="fr-FR" sz="900" dirty="0">
              <a:solidFill>
                <a:schemeClr val="tx1">
                  <a:lumMod val="65000"/>
                  <a:lumOff val="35000"/>
                </a:schemeClr>
              </a:solidFill>
              <a:latin typeface="+mj-lt"/>
            </a:endParaRPr>
          </a:p>
        </p:txBody>
      </p:sp>
      <p:sp>
        <p:nvSpPr>
          <p:cNvPr id="242" name="Oval 63"/>
          <p:cNvSpPr/>
          <p:nvPr/>
        </p:nvSpPr>
        <p:spPr>
          <a:xfrm>
            <a:off x="2872131" y="4374140"/>
            <a:ext cx="90047" cy="90047"/>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latin typeface="+mj-lt"/>
              <a:ea typeface="Arial" charset="0"/>
              <a:cs typeface="Arial" charset="0"/>
            </a:endParaRPr>
          </a:p>
        </p:txBody>
      </p:sp>
      <p:sp>
        <p:nvSpPr>
          <p:cNvPr id="243" name="Rectangle 242"/>
          <p:cNvSpPr/>
          <p:nvPr/>
        </p:nvSpPr>
        <p:spPr>
          <a:xfrm>
            <a:off x="2262207" y="7257988"/>
            <a:ext cx="5283440" cy="9382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a:latin typeface="+mj-lt"/>
              <a:ea typeface="Arial" charset="0"/>
              <a:cs typeface="Arial" charset="0"/>
            </a:endParaRPr>
          </a:p>
        </p:txBody>
      </p:sp>
      <p:sp>
        <p:nvSpPr>
          <p:cNvPr id="244" name="Rectangle 243"/>
          <p:cNvSpPr/>
          <p:nvPr/>
        </p:nvSpPr>
        <p:spPr>
          <a:xfrm>
            <a:off x="2267383" y="9361194"/>
            <a:ext cx="5283440" cy="93829"/>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a:latin typeface="+mj-lt"/>
              <a:ea typeface="Arial" charset="0"/>
              <a:cs typeface="Arial" charset="0"/>
            </a:endParaRPr>
          </a:p>
        </p:txBody>
      </p:sp>
      <p:pic>
        <p:nvPicPr>
          <p:cNvPr id="4" name="Image 3">
            <a:extLst>
              <a:ext uri="{FF2B5EF4-FFF2-40B4-BE49-F238E27FC236}">
                <a16:creationId xmlns:a16="http://schemas.microsoft.com/office/drawing/2014/main" id="{0432985F-7B5E-1445-A4AE-6DF0843D8D9A}"/>
              </a:ext>
            </a:extLst>
          </p:cNvPr>
          <p:cNvPicPr>
            <a:picLocks noChangeAspect="1"/>
          </p:cNvPicPr>
          <p:nvPr/>
        </p:nvPicPr>
        <p:blipFill>
          <a:blip r:embed="rId3"/>
          <a:stretch>
            <a:fillRect/>
          </a:stretch>
        </p:blipFill>
        <p:spPr>
          <a:xfrm>
            <a:off x="495073" y="4122073"/>
            <a:ext cx="1394227" cy="1483075"/>
          </a:xfrm>
          <a:prstGeom prst="rect">
            <a:avLst/>
          </a:prstGeom>
        </p:spPr>
      </p:pic>
      <p:pic>
        <p:nvPicPr>
          <p:cNvPr id="8" name="Image 7">
            <a:extLst>
              <a:ext uri="{FF2B5EF4-FFF2-40B4-BE49-F238E27FC236}">
                <a16:creationId xmlns:a16="http://schemas.microsoft.com/office/drawing/2014/main" id="{2388F531-FCA9-0F43-A5B0-C6D4BB6A4AF1}"/>
              </a:ext>
            </a:extLst>
          </p:cNvPr>
          <p:cNvPicPr>
            <a:picLocks noChangeAspect="1"/>
          </p:cNvPicPr>
          <p:nvPr/>
        </p:nvPicPr>
        <p:blipFill>
          <a:blip r:embed="rId4"/>
          <a:stretch>
            <a:fillRect/>
          </a:stretch>
        </p:blipFill>
        <p:spPr>
          <a:xfrm>
            <a:off x="972350" y="6317354"/>
            <a:ext cx="245177" cy="240462"/>
          </a:xfrm>
          <a:prstGeom prst="rect">
            <a:avLst/>
          </a:prstGeom>
        </p:spPr>
      </p:pic>
      <p:pic>
        <p:nvPicPr>
          <p:cNvPr id="10" name="Image 9">
            <a:extLst>
              <a:ext uri="{FF2B5EF4-FFF2-40B4-BE49-F238E27FC236}">
                <a16:creationId xmlns:a16="http://schemas.microsoft.com/office/drawing/2014/main" id="{297B9DC6-8980-524B-9306-86AE21EA68CD}"/>
              </a:ext>
            </a:extLst>
          </p:cNvPr>
          <p:cNvPicPr>
            <a:picLocks noChangeAspect="1"/>
          </p:cNvPicPr>
          <p:nvPr/>
        </p:nvPicPr>
        <p:blipFill>
          <a:blip r:embed="rId5"/>
          <a:stretch>
            <a:fillRect/>
          </a:stretch>
        </p:blipFill>
        <p:spPr>
          <a:xfrm>
            <a:off x="964075" y="6911974"/>
            <a:ext cx="253452" cy="258421"/>
          </a:xfrm>
          <a:prstGeom prst="rect">
            <a:avLst/>
          </a:prstGeom>
        </p:spPr>
      </p:pic>
      <p:pic>
        <p:nvPicPr>
          <p:cNvPr id="13" name="Image 12">
            <a:extLst>
              <a:ext uri="{FF2B5EF4-FFF2-40B4-BE49-F238E27FC236}">
                <a16:creationId xmlns:a16="http://schemas.microsoft.com/office/drawing/2014/main" id="{3EC66D20-74BC-A34C-94E8-EDA258BF67F9}"/>
              </a:ext>
            </a:extLst>
          </p:cNvPr>
          <p:cNvPicPr>
            <a:picLocks noChangeAspect="1"/>
          </p:cNvPicPr>
          <p:nvPr/>
        </p:nvPicPr>
        <p:blipFill>
          <a:blip r:embed="rId6"/>
          <a:stretch>
            <a:fillRect/>
          </a:stretch>
        </p:blipFill>
        <p:spPr>
          <a:xfrm>
            <a:off x="948193" y="7514022"/>
            <a:ext cx="269334" cy="264252"/>
          </a:xfrm>
          <a:prstGeom prst="rect">
            <a:avLst/>
          </a:prstGeom>
        </p:spPr>
      </p:pic>
      <p:pic>
        <p:nvPicPr>
          <p:cNvPr id="15" name="Image 14">
            <a:extLst>
              <a:ext uri="{FF2B5EF4-FFF2-40B4-BE49-F238E27FC236}">
                <a16:creationId xmlns:a16="http://schemas.microsoft.com/office/drawing/2014/main" id="{650749D9-BCAE-7B48-B51D-EF54E493B64A}"/>
              </a:ext>
            </a:extLst>
          </p:cNvPr>
          <p:cNvPicPr>
            <a:picLocks noChangeAspect="1"/>
          </p:cNvPicPr>
          <p:nvPr/>
        </p:nvPicPr>
        <p:blipFill>
          <a:blip r:embed="rId7"/>
          <a:stretch>
            <a:fillRect/>
          </a:stretch>
        </p:blipFill>
        <p:spPr>
          <a:xfrm>
            <a:off x="968348" y="8129013"/>
            <a:ext cx="249179" cy="249179"/>
          </a:xfrm>
          <a:prstGeom prst="rect">
            <a:avLst/>
          </a:prstGeom>
        </p:spPr>
      </p:pic>
    </p:spTree>
    <p:extLst>
      <p:ext uri="{BB962C8B-B14F-4D97-AF65-F5344CB8AC3E}">
        <p14:creationId xmlns:p14="http://schemas.microsoft.com/office/powerpoint/2010/main" val="36002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743409A-4799-FA42-9F31-505AABB8CCA0}"/>
              </a:ext>
            </a:extLst>
          </p:cNvPr>
          <p:cNvSpPr>
            <a:spLocks noGrp="1"/>
          </p:cNvSpPr>
          <p:nvPr>
            <p:ph idx="1"/>
          </p:nvPr>
        </p:nvSpPr>
        <p:spPr>
          <a:xfrm>
            <a:off x="448927" y="645966"/>
            <a:ext cx="6661822" cy="9360267"/>
          </a:xfrm>
        </p:spPr>
        <p:txBody>
          <a:bodyPr>
            <a:normAutofit fontScale="47500" lnSpcReduction="20000"/>
          </a:bodyPr>
          <a:lstStyle/>
          <a:p>
            <a:pPr marL="0" indent="0">
              <a:buNone/>
            </a:pPr>
            <a:r>
              <a:rPr lang="fr-FR" b="1" dirty="0"/>
              <a:t>Cher(e) Candidat(e)</a:t>
            </a:r>
          </a:p>
          <a:p>
            <a:pPr marL="0" indent="0">
              <a:buNone/>
            </a:pPr>
            <a:endParaRPr lang="fr-FR" b="1" dirty="0"/>
          </a:p>
          <a:p>
            <a:pPr marL="0" indent="0">
              <a:buNone/>
            </a:pPr>
            <a:r>
              <a:rPr lang="fr-FR" b="1" dirty="0"/>
              <a:t>Merci d'avoir téléchargé ce modèle sur notre site. Nous espérons qu'il vous aidera à mettre en valeur votre CV.</a:t>
            </a:r>
          </a:p>
          <a:p>
            <a:pPr marL="0" indent="0">
              <a:buNone/>
            </a:pPr>
            <a:endParaRPr lang="fr-FR" b="1" dirty="0"/>
          </a:p>
          <a:p>
            <a:pPr marL="0" indent="0">
              <a:buNone/>
            </a:pPr>
            <a:r>
              <a:rPr lang="fr-FR" dirty="0"/>
              <a:t>---------------------------------------------------------------------------------------</a:t>
            </a:r>
          </a:p>
          <a:p>
            <a:pPr marL="0" indent="0">
              <a:buNone/>
            </a:pPr>
            <a:endParaRPr lang="fr-FR" dirty="0"/>
          </a:p>
          <a:p>
            <a:pPr marL="0" indent="0">
              <a:buNone/>
            </a:pPr>
            <a:r>
              <a:rPr lang="fr-FR" dirty="0"/>
              <a:t>Besoin de conseils pour rédiger votre CV ou vous préparer pour l’entretien d’embauche ? Consultez nos articles :</a:t>
            </a:r>
          </a:p>
          <a:p>
            <a:pPr marL="0" indent="0">
              <a:buNone/>
            </a:pPr>
            <a:endParaRPr lang="fr-FR" dirty="0"/>
          </a:p>
          <a:p>
            <a:pPr marL="0" indent="0">
              <a:buNone/>
            </a:pPr>
            <a:r>
              <a:rPr lang="fr-FR" dirty="0"/>
              <a:t>- </a:t>
            </a:r>
            <a:r>
              <a:rPr lang="fr-FR" dirty="0">
                <a:hlinkClick r:id="rId2"/>
              </a:rPr>
              <a:t>Le titre du CV : guide pratique + 30 exemples</a:t>
            </a:r>
            <a:endParaRPr lang="fr-FR" dirty="0"/>
          </a:p>
          <a:p>
            <a:pPr marL="0" indent="0">
              <a:buNone/>
            </a:pPr>
            <a:r>
              <a:rPr lang="fr-FR" dirty="0"/>
              <a:t>- </a:t>
            </a:r>
            <a:r>
              <a:rPr lang="fr-FR" dirty="0">
                <a:hlinkClick r:id="rId3"/>
              </a:rPr>
              <a:t>Comment mettre en valeur son expérience professionnelle ?</a:t>
            </a:r>
            <a:endParaRPr lang="fr-FR" dirty="0"/>
          </a:p>
          <a:p>
            <a:pPr marL="0" indent="0">
              <a:buNone/>
            </a:pPr>
            <a:r>
              <a:rPr lang="fr-FR" dirty="0"/>
              <a:t>- </a:t>
            </a:r>
            <a:r>
              <a:rPr lang="fr-FR" dirty="0">
                <a:hlinkClick r:id="rId4"/>
              </a:rPr>
              <a:t>Rédiger une accroche de CV percutante + 9 exemples</a:t>
            </a:r>
            <a:endParaRPr lang="fr-FR" dirty="0"/>
          </a:p>
          <a:p>
            <a:pPr marL="0" indent="0">
              <a:buNone/>
            </a:pPr>
            <a:r>
              <a:rPr lang="fr-FR" dirty="0"/>
              <a:t>- </a:t>
            </a:r>
            <a:r>
              <a:rPr lang="fr-FR" dirty="0">
                <a:hlinkClick r:id="rId5"/>
              </a:rPr>
              <a:t>Les 7 points clés d'un CV réussi</a:t>
            </a:r>
            <a:endParaRPr lang="fr-FR" dirty="0"/>
          </a:p>
          <a:p>
            <a:pPr marL="0" indent="0">
              <a:buNone/>
            </a:pPr>
            <a:r>
              <a:rPr lang="fr-FR" dirty="0"/>
              <a:t>- Personnalisez votre CV avec </a:t>
            </a:r>
            <a:r>
              <a:rPr lang="fr-FR" dirty="0">
                <a:hlinkClick r:id="rId6"/>
              </a:rPr>
              <a:t>des icônes gratuites</a:t>
            </a:r>
            <a:endParaRPr lang="fr-FR" dirty="0"/>
          </a:p>
          <a:p>
            <a:pPr marL="0" indent="0">
              <a:buNone/>
            </a:pPr>
            <a:r>
              <a:rPr lang="fr-FR" dirty="0"/>
              <a:t>- Bien </a:t>
            </a:r>
            <a:r>
              <a:rPr lang="fr-FR" dirty="0">
                <a:hlinkClick r:id="rId7"/>
              </a:rPr>
              <a:t>préparer son entretien </a:t>
            </a:r>
            <a:endParaRPr lang="fr-FR" dirty="0"/>
          </a:p>
          <a:p>
            <a:pPr marL="0" indent="0">
              <a:buNone/>
            </a:pPr>
            <a:endParaRPr lang="fr-FR" dirty="0"/>
          </a:p>
          <a:p>
            <a:pPr marL="0" indent="0">
              <a:buNone/>
            </a:pPr>
            <a:r>
              <a:rPr lang="fr-FR" dirty="0"/>
              <a:t>Nous proposons également plusieurs centaines d'exemples de lettres de motivation classées par métier et des modèles pour les mettre en forme.</a:t>
            </a:r>
          </a:p>
          <a:p>
            <a:pPr marL="0" indent="0">
              <a:buNone/>
            </a:pPr>
            <a:endParaRPr lang="fr-FR" dirty="0"/>
          </a:p>
          <a:p>
            <a:pPr marL="0" indent="0">
              <a:buNone/>
            </a:pPr>
            <a:r>
              <a:rPr lang="fr-FR" dirty="0"/>
              <a:t>- </a:t>
            </a:r>
            <a:r>
              <a:rPr lang="fr-FR" dirty="0">
                <a:hlinkClick r:id="rId8"/>
              </a:rPr>
              <a:t>1200 exemples de lettres de motivation </a:t>
            </a:r>
            <a:endParaRPr lang="fr-FR" dirty="0"/>
          </a:p>
          <a:p>
            <a:pPr marL="0" indent="0">
              <a:buNone/>
            </a:pPr>
            <a:r>
              <a:rPr lang="fr-FR" dirty="0"/>
              <a:t>- </a:t>
            </a:r>
            <a:r>
              <a:rPr lang="fr-FR" dirty="0">
                <a:hlinkClick r:id="rId9"/>
              </a:rPr>
              <a:t>Les modèles de </a:t>
            </a:r>
            <a:r>
              <a:rPr lang="fr-FR" dirty="0">
                <a:hlinkClick r:id="rId10"/>
              </a:rPr>
              <a:t>courrier</a:t>
            </a:r>
            <a:endParaRPr lang="fr-FR" dirty="0"/>
          </a:p>
          <a:p>
            <a:pPr marL="0" indent="0">
              <a:buNone/>
            </a:pPr>
            <a:r>
              <a:rPr lang="fr-FR" dirty="0"/>
              <a:t>- Tous nos conseils </a:t>
            </a:r>
            <a:r>
              <a:rPr lang="fr-FR" dirty="0">
                <a:hlinkClick r:id="rId11"/>
              </a:rPr>
              <a:t>pour rédiger une lettre efficace </a:t>
            </a:r>
            <a:endParaRPr lang="fr-FR" dirty="0"/>
          </a:p>
          <a:p>
            <a:pPr marL="0" indent="0">
              <a:buNone/>
            </a:pPr>
            <a:endParaRPr lang="fr-FR" dirty="0"/>
          </a:p>
          <a:p>
            <a:pPr marL="0" indent="0">
              <a:buNone/>
            </a:pPr>
            <a:endParaRPr lang="fr-FR" dirty="0"/>
          </a:p>
          <a:p>
            <a:pPr marL="0" indent="0">
              <a:buNone/>
            </a:pPr>
            <a:r>
              <a:rPr lang="fr-FR" dirty="0"/>
              <a:t>Nous vous souhaitons bonne chance dans vos recherches et vos entretiens </a:t>
            </a:r>
            <a:r>
              <a:rPr lang="fr-FR" dirty="0">
                <a:sym typeface="Wingdings" pitchFamily="2" charset="2"/>
              </a:rPr>
              <a:t> </a:t>
            </a:r>
            <a:endParaRPr lang="fr-FR" dirty="0"/>
          </a:p>
          <a:p>
            <a:pPr marL="0" indent="0">
              <a:buNone/>
            </a:pPr>
            <a:endParaRPr lang="fr-FR" dirty="0"/>
          </a:p>
          <a:p>
            <a:pPr marL="0" indent="0">
              <a:buNone/>
            </a:pPr>
            <a:endParaRPr lang="fr-FR" dirty="0"/>
          </a:p>
          <a:p>
            <a:pPr marL="0" indent="0">
              <a:buNone/>
            </a:pPr>
            <a:r>
              <a:rPr lang="fr-FR" dirty="0"/>
              <a:t>Enfin, rappelez-vous qu'une bonne candidature est une candidature personnalisée ! Prenez donc le temps de la rédiger avec soin car elle décrit votre parcours professionnel et votre personnalité.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ctr">
              <a:buNone/>
            </a:pPr>
            <a:r>
              <a:rPr lang="fr-FR" dirty="0">
                <a:solidFill>
                  <a:schemeClr val="tx1">
                    <a:lumMod val="50000"/>
                    <a:lumOff val="50000"/>
                  </a:schemeClr>
                </a:solidFill>
              </a:rPr>
              <a:t>----------------</a:t>
            </a:r>
          </a:p>
          <a:p>
            <a:pPr marL="0" indent="0">
              <a:buNone/>
            </a:pPr>
            <a:r>
              <a:rPr lang="fr-FR" sz="2447" dirty="0">
                <a:solidFill>
                  <a:schemeClr val="tx1">
                    <a:lumMod val="50000"/>
                    <a:lumOff val="50000"/>
                  </a:schemeClr>
                </a:solidFill>
              </a:rPr>
              <a:t>Copyright : Les contenus diffusés sur notre site (modèles de CV, modèles de lettre, articles ...) sont la propriété de creeruncv.com. Leur utilisation est limitée à un usage strictement personnel. Il est interdit de les diffuser ou redistribuer sans notre accord. Contenus déposés dans 180 pays devant huissier. Reproduction strictement interdite, même partielle. Limité à un usage strictement personnel. </a:t>
            </a:r>
            <a:br>
              <a:rPr lang="fr-FR" sz="2447" dirty="0">
                <a:solidFill>
                  <a:schemeClr val="tx1">
                    <a:lumMod val="50000"/>
                    <a:lumOff val="50000"/>
                  </a:schemeClr>
                </a:solidFill>
              </a:rPr>
            </a:br>
            <a:r>
              <a:rPr lang="fr-FR" sz="2447" dirty="0" err="1">
                <a:solidFill>
                  <a:schemeClr val="tx1">
                    <a:lumMod val="50000"/>
                    <a:lumOff val="50000"/>
                  </a:schemeClr>
                </a:solidFill>
              </a:rPr>
              <a:t>Disclaimer</a:t>
            </a:r>
            <a:r>
              <a:rPr lang="fr-FR" sz="2447" dirty="0">
                <a:solidFill>
                  <a:schemeClr val="tx1">
                    <a:lumMod val="50000"/>
                    <a:lumOff val="50000"/>
                  </a:schemeClr>
                </a:solidFill>
              </a:rPr>
              <a:t> : Les modèles disponibles sur notre site fournis "en l'état" et sans garantie.</a:t>
            </a:r>
          </a:p>
          <a:p>
            <a:pPr marL="0" indent="0">
              <a:buNone/>
            </a:pPr>
            <a:endParaRPr lang="fr-FR" sz="2447" dirty="0">
              <a:solidFill>
                <a:schemeClr val="tx1">
                  <a:lumMod val="50000"/>
                  <a:lumOff val="50000"/>
                </a:schemeClr>
              </a:solidFill>
            </a:endParaRPr>
          </a:p>
          <a:p>
            <a:pPr marL="0" indent="0" algn="ctr">
              <a:buNone/>
            </a:pPr>
            <a:r>
              <a:rPr lang="fr-FR" sz="2447" dirty="0" err="1"/>
              <a:t>Créeruncv.com</a:t>
            </a:r>
            <a:r>
              <a:rPr lang="fr-FR" sz="2447" dirty="0"/>
              <a:t> est un site gratuit. </a:t>
            </a:r>
          </a:p>
        </p:txBody>
      </p:sp>
    </p:spTree>
    <p:extLst>
      <p:ext uri="{BB962C8B-B14F-4D97-AF65-F5344CB8AC3E}">
        <p14:creationId xmlns:p14="http://schemas.microsoft.com/office/powerpoint/2010/main" val="156007786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TotalTime>
  <Words>643</Words>
  <Application>Microsoft Macintosh PowerPoint</Application>
  <PresentationFormat>Personnalisé</PresentationFormat>
  <Paragraphs>78</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20</cp:revision>
  <dcterms:created xsi:type="dcterms:W3CDTF">2017-10-13T14:29:15Z</dcterms:created>
  <dcterms:modified xsi:type="dcterms:W3CDTF">2020-11-18T15:20:36Z</dcterms:modified>
</cp:coreProperties>
</file>