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4"/>
    <p:restoredTop sz="94674"/>
  </p:normalViewPr>
  <p:slideViewPr>
    <p:cSldViewPr snapToGrid="0" snapToObjects="1">
      <p:cViewPr>
        <p:scale>
          <a:sx n="64" d="100"/>
          <a:sy n="64" d="100"/>
        </p:scale>
        <p:origin x="4624"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FCF7FC0-C562-C147-936B-915BDC210E09}"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CF7FC0-C562-C147-936B-915BDC210E09}"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CF7FC0-C562-C147-936B-915BDC210E09}"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11523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CF7FC0-C562-C147-936B-915BDC210E09}"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CF7FC0-C562-C147-936B-915BDC210E09}"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CF7FC0-C562-C147-936B-915BDC210E09}"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CF7FC0-C562-C147-936B-915BDC210E09}" type="datetimeFigureOut">
              <a:rPr lang="fr-FR" smtClean="0"/>
              <a:t>20/01/2022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FCF7FC0-C562-C147-936B-915BDC210E09}" type="datetimeFigureOut">
              <a:rPr lang="fr-FR" smtClean="0"/>
              <a:t>20/01/2022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F7FC0-C562-C147-936B-915BDC210E09}" type="datetimeFigureOut">
              <a:rPr lang="fr-FR" smtClean="0"/>
              <a:t>20/01/2022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CF7FC0-C562-C147-936B-915BDC210E09}"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CF7FC0-C562-C147-936B-915BDC210E09}"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B66084-1824-C44C-838E-B5899EFBF2D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FCF7FC0-C562-C147-936B-915BDC210E09}" type="datetimeFigureOut">
              <a:rPr lang="fr-FR" smtClean="0"/>
              <a:t>20/01/2022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8B66084-1824-C44C-838E-B5899EFBF2DF}" type="slidenum">
              <a:rPr lang="fr-FR" smtClean="0"/>
              <a:t>‹N°›</a:t>
            </a:fld>
            <a:endParaRPr lang="fr-FR"/>
          </a:p>
        </p:txBody>
      </p:sp>
    </p:spTree>
    <p:extLst>
      <p:ext uri="{BB962C8B-B14F-4D97-AF65-F5344CB8AC3E}">
        <p14:creationId xmlns:p14="http://schemas.microsoft.com/office/powerpoint/2010/main" val="174717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p:cNvSpPr/>
          <p:nvPr/>
        </p:nvSpPr>
        <p:spPr>
          <a:xfrm>
            <a:off x="2919142" y="8314635"/>
            <a:ext cx="4640533" cy="18357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object 2"/>
          <p:cNvSpPr txBox="1"/>
          <p:nvPr/>
        </p:nvSpPr>
        <p:spPr>
          <a:xfrm>
            <a:off x="328620" y="6914553"/>
            <a:ext cx="1913605" cy="1767150"/>
          </a:xfrm>
          <a:prstGeom prst="rect">
            <a:avLst/>
          </a:prstGeom>
        </p:spPr>
        <p:txBody>
          <a:bodyPr vert="horz" wrap="square" lIns="0" tIns="0" rIns="0" bIns="0" rtlCol="0">
            <a:spAutoFit/>
          </a:bodyPr>
          <a:lstStyle/>
          <a:p>
            <a:pPr marL="12699"/>
            <a:r>
              <a:rPr lang="fr-FR" sz="1200" b="1" spc="-5" dirty="0">
                <a:solidFill>
                  <a:srgbClr val="231F20"/>
                </a:solidFill>
                <a:cs typeface="Lato"/>
              </a:rPr>
              <a:t>CONTACT</a:t>
            </a:r>
            <a:endParaRPr lang="fr-FR" sz="1200" dirty="0">
              <a:cs typeface="Lato"/>
            </a:endParaRPr>
          </a:p>
          <a:p>
            <a:pPr marL="12699"/>
            <a:endParaRPr lang="fr-FR" sz="1200" spc="-5" dirty="0">
              <a:solidFill>
                <a:srgbClr val="231F20"/>
              </a:solidFill>
              <a:cs typeface="Lato"/>
            </a:endParaRPr>
          </a:p>
          <a:p>
            <a:pPr marL="12699"/>
            <a:r>
              <a:rPr lang="fr-FR" sz="1000" spc="-5" dirty="0">
                <a:solidFill>
                  <a:srgbClr val="231F20"/>
                </a:solidFill>
                <a:cs typeface="Lato"/>
              </a:rPr>
              <a:t>Adresse : 12 rue de La Réussite 75012 Paris FRANCE</a:t>
            </a:r>
            <a:endParaRPr sz="1000" dirty="0">
              <a:cs typeface="Lato Light"/>
            </a:endParaRPr>
          </a:p>
          <a:p>
            <a:pPr marL="12699">
              <a:lnSpc>
                <a:spcPts val="1100"/>
              </a:lnSpc>
              <a:spcBef>
                <a:spcPts val="600"/>
              </a:spcBef>
            </a:pPr>
            <a:r>
              <a:rPr lang="fr-FR" sz="1000" spc="-10" dirty="0">
                <a:solidFill>
                  <a:srgbClr val="231F20"/>
                </a:solidFill>
                <a:cs typeface="Lato"/>
              </a:rPr>
              <a:t>Situation : Marié </a:t>
            </a:r>
            <a:r>
              <a:rPr lang="mr-IN" sz="1000" spc="-10" dirty="0">
                <a:solidFill>
                  <a:srgbClr val="231F20"/>
                </a:solidFill>
                <a:cs typeface="Lato"/>
              </a:rPr>
              <a:t>–</a:t>
            </a:r>
            <a:r>
              <a:rPr lang="fr-FR" sz="1000" spc="-10" dirty="0">
                <a:solidFill>
                  <a:srgbClr val="231F20"/>
                </a:solidFill>
                <a:cs typeface="Lato"/>
              </a:rPr>
              <a:t> 2 enfants</a:t>
            </a:r>
            <a:endParaRPr sz="1000" dirty="0">
              <a:cs typeface="Lato Light"/>
            </a:endParaRPr>
          </a:p>
          <a:p>
            <a:pPr marL="12699">
              <a:lnSpc>
                <a:spcPts val="1100"/>
              </a:lnSpc>
              <a:spcBef>
                <a:spcPts val="600"/>
              </a:spcBef>
            </a:pPr>
            <a:endParaRPr lang="fr-FR" sz="1000" spc="-10" dirty="0">
              <a:solidFill>
                <a:srgbClr val="231F20"/>
              </a:solidFill>
              <a:cs typeface="Lato"/>
            </a:endParaRPr>
          </a:p>
          <a:p>
            <a:pPr marL="12699">
              <a:lnSpc>
                <a:spcPts val="1100"/>
              </a:lnSpc>
              <a:spcBef>
                <a:spcPts val="600"/>
              </a:spcBef>
            </a:pPr>
            <a:r>
              <a:rPr lang="fr-FR" sz="1000" spc="-10" dirty="0">
                <a:solidFill>
                  <a:srgbClr val="231F20"/>
                </a:solidFill>
                <a:cs typeface="Lato"/>
              </a:rPr>
              <a:t>Mobile : 060102304</a:t>
            </a:r>
          </a:p>
          <a:p>
            <a:pPr marL="12699">
              <a:lnSpc>
                <a:spcPts val="1100"/>
              </a:lnSpc>
              <a:spcBef>
                <a:spcPts val="600"/>
              </a:spcBef>
            </a:pPr>
            <a:r>
              <a:rPr lang="fr-FR" sz="1000" spc="-10" dirty="0">
                <a:solidFill>
                  <a:srgbClr val="231F20"/>
                </a:solidFill>
                <a:cs typeface="Lato"/>
              </a:rPr>
              <a:t>Fixe : 0120300405</a:t>
            </a:r>
          </a:p>
          <a:p>
            <a:pPr marL="12699">
              <a:lnSpc>
                <a:spcPts val="1100"/>
              </a:lnSpc>
              <a:spcBef>
                <a:spcPts val="600"/>
              </a:spcBef>
            </a:pPr>
            <a:r>
              <a:rPr sz="1000" spc="-10" dirty="0">
                <a:solidFill>
                  <a:srgbClr val="231F20"/>
                </a:solidFill>
                <a:cs typeface="Lato"/>
              </a:rPr>
              <a:t>Email</a:t>
            </a:r>
            <a:r>
              <a:rPr lang="fr-FR" sz="1000" dirty="0">
                <a:cs typeface="Lato"/>
              </a:rPr>
              <a:t> : </a:t>
            </a:r>
            <a:r>
              <a:rPr lang="fr-FR" sz="1000" dirty="0" err="1">
                <a:cs typeface="Lato"/>
              </a:rPr>
              <a:t>email@mail.com</a:t>
            </a:r>
            <a:endParaRPr sz="1000" dirty="0">
              <a:cs typeface="Lato Light"/>
            </a:endParaRPr>
          </a:p>
        </p:txBody>
      </p:sp>
      <p:sp>
        <p:nvSpPr>
          <p:cNvPr id="3" name="object 3"/>
          <p:cNvSpPr txBox="1"/>
          <p:nvPr/>
        </p:nvSpPr>
        <p:spPr>
          <a:xfrm>
            <a:off x="312410" y="4386037"/>
            <a:ext cx="2184296" cy="1908215"/>
          </a:xfrm>
          <a:prstGeom prst="rect">
            <a:avLst/>
          </a:prstGeom>
        </p:spPr>
        <p:txBody>
          <a:bodyPr vert="horz" wrap="square" lIns="0" tIns="0" rIns="0" bIns="0" rtlCol="0">
            <a:spAutoFit/>
          </a:bodyPr>
          <a:lstStyle/>
          <a:p>
            <a:pPr marL="12699" algn="just"/>
            <a:r>
              <a:rPr lang="fr-FR" sz="1200" b="1" spc="-5" dirty="0">
                <a:solidFill>
                  <a:srgbClr val="231F20"/>
                </a:solidFill>
                <a:cs typeface="Lato"/>
              </a:rPr>
              <a:t>A PROPOS DE MOI</a:t>
            </a:r>
          </a:p>
          <a:p>
            <a:pPr marL="12699" algn="just"/>
            <a:endParaRPr sz="1200" dirty="0">
              <a:cs typeface="Lato"/>
            </a:endParaRPr>
          </a:p>
          <a:p>
            <a:pPr defTabSz="685800">
              <a:defRPr/>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34" name="object 34"/>
          <p:cNvSpPr txBox="1"/>
          <p:nvPr/>
        </p:nvSpPr>
        <p:spPr>
          <a:xfrm>
            <a:off x="319021" y="2491344"/>
            <a:ext cx="2187284" cy="1077218"/>
          </a:xfrm>
          <a:prstGeom prst="rect">
            <a:avLst/>
          </a:prstGeom>
        </p:spPr>
        <p:txBody>
          <a:bodyPr vert="horz" wrap="square" lIns="0" tIns="0" rIns="0" bIns="0" rtlCol="0">
            <a:spAutoFit/>
          </a:bodyPr>
          <a:lstStyle/>
          <a:p>
            <a:pPr marL="22223" marR="5079"/>
            <a:r>
              <a:rPr lang="fr-FR" sz="3500" spc="-285" dirty="0">
                <a:solidFill>
                  <a:schemeClr val="accent2"/>
                </a:solidFill>
                <a:cs typeface="Arial Narrow"/>
              </a:rPr>
              <a:t>Vincent</a:t>
            </a:r>
          </a:p>
          <a:p>
            <a:pPr marL="22223" marR="5079"/>
            <a:r>
              <a:rPr lang="fr-FR" sz="3500" dirty="0">
                <a:solidFill>
                  <a:srgbClr val="414042"/>
                </a:solidFill>
                <a:cs typeface="Arial Narrow"/>
              </a:rPr>
              <a:t>ROSENBEL</a:t>
            </a:r>
            <a:endParaRPr sz="3500" dirty="0">
              <a:cs typeface="Arial Narrow"/>
            </a:endParaRPr>
          </a:p>
        </p:txBody>
      </p:sp>
      <p:sp>
        <p:nvSpPr>
          <p:cNvPr id="35" name="object 35"/>
          <p:cNvSpPr/>
          <p:nvPr/>
        </p:nvSpPr>
        <p:spPr>
          <a:xfrm>
            <a:off x="2919142" y="471521"/>
            <a:ext cx="0" cy="9665805"/>
          </a:xfrm>
          <a:custGeom>
            <a:avLst/>
            <a:gdLst/>
            <a:ahLst/>
            <a:cxnLst/>
            <a:rect l="l" t="t" r="r" b="b"/>
            <a:pathLst>
              <a:path h="9667240">
                <a:moveTo>
                  <a:pt x="0" y="0"/>
                </a:moveTo>
                <a:lnTo>
                  <a:pt x="0" y="9667240"/>
                </a:lnTo>
              </a:path>
            </a:pathLst>
          </a:custGeom>
          <a:ln w="38100">
            <a:solidFill>
              <a:schemeClr val="tx1">
                <a:lumMod val="50000"/>
                <a:lumOff val="50000"/>
              </a:schemeClr>
            </a:solidFill>
          </a:ln>
        </p:spPr>
        <p:txBody>
          <a:bodyPr wrap="square" lIns="0" tIns="0" rIns="0" bIns="0" rtlCol="0"/>
          <a:lstStyle/>
          <a:p>
            <a:endParaRPr/>
          </a:p>
        </p:txBody>
      </p:sp>
      <p:sp>
        <p:nvSpPr>
          <p:cNvPr id="38" name="object 38"/>
          <p:cNvSpPr txBox="1"/>
          <p:nvPr/>
        </p:nvSpPr>
        <p:spPr>
          <a:xfrm>
            <a:off x="3192823" y="8537931"/>
            <a:ext cx="1836782" cy="276999"/>
          </a:xfrm>
          <a:prstGeom prst="rect">
            <a:avLst/>
          </a:prstGeom>
        </p:spPr>
        <p:txBody>
          <a:bodyPr vert="horz" wrap="square" lIns="0" tIns="0" rIns="0" bIns="0" rtlCol="0">
            <a:spAutoFit/>
          </a:bodyPr>
          <a:lstStyle/>
          <a:p>
            <a:pPr marL="12699"/>
            <a:r>
              <a:rPr lang="fr-FR" spc="-40" dirty="0">
                <a:cs typeface="Lucida Sans Unicode"/>
              </a:rPr>
              <a:t>FORMATION</a:t>
            </a:r>
            <a:endParaRPr dirty="0">
              <a:cs typeface="Lucida Sans Unicode"/>
            </a:endParaRPr>
          </a:p>
        </p:txBody>
      </p:sp>
      <p:sp>
        <p:nvSpPr>
          <p:cNvPr id="39" name="object 39"/>
          <p:cNvSpPr txBox="1"/>
          <p:nvPr/>
        </p:nvSpPr>
        <p:spPr>
          <a:xfrm>
            <a:off x="3239804" y="3956815"/>
            <a:ext cx="3824036" cy="430887"/>
          </a:xfrm>
          <a:prstGeom prst="rect">
            <a:avLst/>
          </a:prstGeom>
        </p:spPr>
        <p:txBody>
          <a:bodyPr vert="horz" wrap="square" lIns="0" tIns="0" rIns="0" bIns="0" rtlCol="0">
            <a:spAutoFit/>
          </a:bodyPr>
          <a:lstStyle/>
          <a:p>
            <a:pPr marL="12699"/>
            <a:r>
              <a:rPr lang="fr-FR" spc="5" dirty="0">
                <a:solidFill>
                  <a:srgbClr val="414042"/>
                </a:solidFill>
                <a:cs typeface="Lucida Sans Unicode"/>
              </a:rPr>
              <a:t>EXPERIENCE PROFFSSIONNELLE</a:t>
            </a:r>
            <a:br>
              <a:rPr lang="fr-FR" sz="1000" dirty="0"/>
            </a:br>
            <a:endParaRPr lang="fr-FR" sz="1000" dirty="0"/>
          </a:p>
        </p:txBody>
      </p:sp>
      <p:sp>
        <p:nvSpPr>
          <p:cNvPr id="40" name="object 40"/>
          <p:cNvSpPr txBox="1"/>
          <p:nvPr/>
        </p:nvSpPr>
        <p:spPr>
          <a:xfrm>
            <a:off x="3228271" y="404214"/>
            <a:ext cx="2891224" cy="276999"/>
          </a:xfrm>
          <a:prstGeom prst="rect">
            <a:avLst/>
          </a:prstGeom>
        </p:spPr>
        <p:txBody>
          <a:bodyPr vert="horz" wrap="square" lIns="0" tIns="0" rIns="0" bIns="0" rtlCol="0">
            <a:spAutoFit/>
          </a:bodyPr>
          <a:lstStyle/>
          <a:p>
            <a:pPr marL="12699"/>
            <a:r>
              <a:rPr lang="fr-FR" spc="-20" dirty="0">
                <a:solidFill>
                  <a:srgbClr val="414042"/>
                </a:solidFill>
                <a:cs typeface="Lucida Sans Unicode"/>
              </a:rPr>
              <a:t>COMPETENCES CLES</a:t>
            </a:r>
            <a:endParaRPr dirty="0">
              <a:cs typeface="Lucida Sans Unicode"/>
            </a:endParaRPr>
          </a:p>
        </p:txBody>
      </p:sp>
      <p:sp>
        <p:nvSpPr>
          <p:cNvPr id="94" name="object 94"/>
          <p:cNvSpPr/>
          <p:nvPr/>
        </p:nvSpPr>
        <p:spPr>
          <a:xfrm>
            <a:off x="2855651" y="863715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accent2"/>
          </a:solidFill>
        </p:spPr>
        <p:txBody>
          <a:bodyPr wrap="square" lIns="0" tIns="0" rIns="0" bIns="0" rtlCol="0"/>
          <a:lstStyle/>
          <a:p>
            <a:endParaRPr/>
          </a:p>
        </p:txBody>
      </p:sp>
      <p:sp>
        <p:nvSpPr>
          <p:cNvPr id="95" name="object 95"/>
          <p:cNvSpPr/>
          <p:nvPr/>
        </p:nvSpPr>
        <p:spPr>
          <a:xfrm>
            <a:off x="2902633" y="404527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accent2"/>
          </a:solidFill>
        </p:spPr>
        <p:txBody>
          <a:bodyPr wrap="square" lIns="0" tIns="0" rIns="0" bIns="0" rtlCol="0"/>
          <a:lstStyle/>
          <a:p>
            <a:endParaRPr/>
          </a:p>
        </p:txBody>
      </p:sp>
      <p:sp>
        <p:nvSpPr>
          <p:cNvPr id="96" name="object 96"/>
          <p:cNvSpPr/>
          <p:nvPr/>
        </p:nvSpPr>
        <p:spPr>
          <a:xfrm>
            <a:off x="2902703" y="48457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accent2"/>
          </a:solidFill>
        </p:spPr>
        <p:txBody>
          <a:bodyPr wrap="square" lIns="0" tIns="0" rIns="0" bIns="0" rtlCol="0"/>
          <a:lstStyle/>
          <a:p>
            <a:endParaRPr/>
          </a:p>
        </p:txBody>
      </p:sp>
      <p:sp>
        <p:nvSpPr>
          <p:cNvPr id="97" name="object 97"/>
          <p:cNvSpPr/>
          <p:nvPr/>
        </p:nvSpPr>
        <p:spPr>
          <a:xfrm>
            <a:off x="2902703" y="2263697"/>
            <a:ext cx="126981" cy="126981"/>
          </a:xfrm>
          <a:custGeom>
            <a:avLst/>
            <a:gdLst/>
            <a:ahLst/>
            <a:cxnLst/>
            <a:rect l="l" t="t" r="r" b="b"/>
            <a:pathLst>
              <a:path w="127000" h="127000">
                <a:moveTo>
                  <a:pt x="63500" y="0"/>
                </a:moveTo>
                <a:lnTo>
                  <a:pt x="38785" y="4990"/>
                </a:lnTo>
                <a:lnTo>
                  <a:pt x="18600" y="18600"/>
                </a:lnTo>
                <a:lnTo>
                  <a:pt x="4990" y="38785"/>
                </a:lnTo>
                <a:lnTo>
                  <a:pt x="0" y="63499"/>
                </a:lnTo>
                <a:lnTo>
                  <a:pt x="4990" y="88214"/>
                </a:lnTo>
                <a:lnTo>
                  <a:pt x="18600" y="108399"/>
                </a:lnTo>
                <a:lnTo>
                  <a:pt x="38785" y="122009"/>
                </a:lnTo>
                <a:lnTo>
                  <a:pt x="63500" y="126999"/>
                </a:lnTo>
                <a:lnTo>
                  <a:pt x="88214" y="122009"/>
                </a:lnTo>
                <a:lnTo>
                  <a:pt x="108399" y="108399"/>
                </a:lnTo>
                <a:lnTo>
                  <a:pt x="122009" y="88214"/>
                </a:lnTo>
                <a:lnTo>
                  <a:pt x="127000" y="63499"/>
                </a:lnTo>
                <a:lnTo>
                  <a:pt x="122009" y="38785"/>
                </a:lnTo>
                <a:lnTo>
                  <a:pt x="108399" y="18600"/>
                </a:lnTo>
                <a:lnTo>
                  <a:pt x="88214" y="4990"/>
                </a:lnTo>
                <a:lnTo>
                  <a:pt x="63500" y="0"/>
                </a:lnTo>
                <a:close/>
              </a:path>
            </a:pathLst>
          </a:custGeom>
          <a:solidFill>
            <a:schemeClr val="accent2"/>
          </a:solidFill>
        </p:spPr>
        <p:txBody>
          <a:bodyPr wrap="square" lIns="0" tIns="0" rIns="0" bIns="0" rtlCol="0"/>
          <a:lstStyle/>
          <a:p>
            <a:endParaRPr/>
          </a:p>
        </p:txBody>
      </p:sp>
      <p:pic>
        <p:nvPicPr>
          <p:cNvPr id="98" name="Image 97"/>
          <p:cNvPicPr>
            <a:picLocks noChangeAspect="1"/>
          </p:cNvPicPr>
          <p:nvPr/>
        </p:nvPicPr>
        <p:blipFill rotWithShape="1">
          <a:blip r:embed="rId2">
            <a:extLst>
              <a:ext uri="{28A0092B-C50C-407E-A947-70E740481C1C}">
                <a14:useLocalDpi xmlns:a14="http://schemas.microsoft.com/office/drawing/2010/main" val="0"/>
              </a:ext>
            </a:extLst>
          </a:blip>
          <a:srcRect l="23168" r="10452"/>
          <a:stretch/>
        </p:blipFill>
        <p:spPr>
          <a:xfrm>
            <a:off x="458731" y="471521"/>
            <a:ext cx="1825692" cy="1835744"/>
          </a:xfrm>
          <a:prstGeom prst="rect">
            <a:avLst/>
          </a:prstGeom>
          <a:ln w="19050">
            <a:solidFill>
              <a:schemeClr val="accent2"/>
            </a:solidFill>
            <a:prstDash val="sysDot"/>
          </a:ln>
        </p:spPr>
      </p:pic>
      <p:cxnSp>
        <p:nvCxnSpPr>
          <p:cNvPr id="100" name="Connecteur droit 99"/>
          <p:cNvCxnSpPr/>
          <p:nvPr/>
        </p:nvCxnSpPr>
        <p:spPr>
          <a:xfrm>
            <a:off x="328620" y="6655522"/>
            <a:ext cx="2177685" cy="0"/>
          </a:xfrm>
          <a:prstGeom prst="line">
            <a:avLst/>
          </a:prstGeom>
          <a:ln>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01" name="Connecteur droit 100"/>
          <p:cNvCxnSpPr/>
          <p:nvPr/>
        </p:nvCxnSpPr>
        <p:spPr>
          <a:xfrm>
            <a:off x="458732" y="10119605"/>
            <a:ext cx="2177685" cy="0"/>
          </a:xfrm>
          <a:prstGeom prst="line">
            <a:avLst/>
          </a:prstGeom>
          <a:ln>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a:off x="319021" y="4080433"/>
            <a:ext cx="2177685" cy="0"/>
          </a:xfrm>
          <a:prstGeom prst="line">
            <a:avLst/>
          </a:prstGeom>
          <a:ln>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245181" y="3587483"/>
            <a:ext cx="2466701" cy="369332"/>
          </a:xfrm>
          <a:prstGeom prst="rect">
            <a:avLst/>
          </a:prstGeom>
        </p:spPr>
        <p:txBody>
          <a:bodyPr wrap="none">
            <a:spAutoFit/>
          </a:bodyPr>
          <a:lstStyle/>
          <a:p>
            <a:r>
              <a:rPr lang="fr-FR" spc="-5" dirty="0">
                <a:solidFill>
                  <a:srgbClr val="231F20"/>
                </a:solidFill>
                <a:cs typeface="Lato"/>
              </a:rPr>
              <a:t>Titre du poste recherché</a:t>
            </a:r>
            <a:endParaRPr lang="fr-FR" dirty="0"/>
          </a:p>
        </p:txBody>
      </p:sp>
      <p:sp>
        <p:nvSpPr>
          <p:cNvPr id="105" name="ZoneTexte 9"/>
          <p:cNvSpPr txBox="1"/>
          <p:nvPr/>
        </p:nvSpPr>
        <p:spPr>
          <a:xfrm>
            <a:off x="3171701" y="4342037"/>
            <a:ext cx="3989720" cy="4093428"/>
          </a:xfrm>
          <a:prstGeom prst="rect">
            <a:avLst/>
          </a:prstGeom>
          <a:noFill/>
        </p:spPr>
        <p:txBody>
          <a:bodyPr wrap="square" rtlCol="0">
            <a:spAutoFit/>
          </a:bodyPr>
          <a:lstStyle/>
          <a:p>
            <a:pPr defTabSz="685800">
              <a:defRPr/>
            </a:pPr>
            <a:r>
              <a:rPr lang="fr-FR" sz="1000" b="1" dirty="0"/>
              <a:t>2010- 2015 </a:t>
            </a:r>
            <a:r>
              <a:rPr lang="fr-FR" sz="1000" b="1" dirty="0">
                <a:solidFill>
                  <a:schemeClr val="accent2"/>
                </a:solidFill>
              </a:rPr>
              <a:t>Titre du poste  </a:t>
            </a:r>
            <a:r>
              <a:rPr lang="fr-FR" sz="1000" b="1" dirty="0"/>
              <a:t>- Société – Ville (CP)</a:t>
            </a:r>
          </a:p>
          <a:p>
            <a:pPr defTabSz="685800">
              <a:defRPr/>
            </a:pPr>
            <a:r>
              <a:rPr lang="fr-FR" sz="1000" dirty="0"/>
              <a:t>Décrivez ici les fonctions que vous avez occupé. Décrivez également vos missions, le nombre de personne que vous avez encadrez et si vous le pouvez essayé d’inscrire les résultats que vous avez obtenus, n’hésitez pas à les quantifier. </a:t>
            </a:r>
            <a:br>
              <a:rPr lang="fr-FR" sz="1000" dirty="0"/>
            </a:br>
            <a:endParaRPr lang="fr-FR" sz="1000" dirty="0"/>
          </a:p>
          <a:p>
            <a:pPr defTabSz="685800">
              <a:defRPr/>
            </a:pPr>
            <a:r>
              <a:rPr lang="fr-FR" sz="1000" b="1" dirty="0"/>
              <a:t>2010- 2015 </a:t>
            </a:r>
            <a:r>
              <a:rPr lang="fr-FR" sz="1000" b="1" dirty="0">
                <a:solidFill>
                  <a:schemeClr val="accent2"/>
                </a:solidFill>
              </a:rPr>
              <a:t>Titre du poste  </a:t>
            </a:r>
            <a:r>
              <a:rPr lang="fr-FR" sz="1000" b="1" dirty="0"/>
              <a:t>- Société – Ville (CP)</a:t>
            </a:r>
          </a:p>
          <a:p>
            <a:pPr defTabSz="685800">
              <a:defRPr/>
            </a:pPr>
            <a:r>
              <a:rPr lang="fr-FR" sz="10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000" dirty="0"/>
            </a:br>
            <a:r>
              <a:rPr lang="fr-FR" sz="1000" b="1" dirty="0"/>
              <a:t>2010- 2015 </a:t>
            </a:r>
            <a:r>
              <a:rPr lang="fr-FR" sz="1000" b="1" dirty="0">
                <a:solidFill>
                  <a:schemeClr val="accent2"/>
                </a:solidFill>
              </a:rPr>
              <a:t>Titre du poste  </a:t>
            </a:r>
            <a:r>
              <a:rPr lang="fr-FR" sz="1000" b="1" dirty="0"/>
              <a:t>- Société – Ville (CP)</a:t>
            </a:r>
          </a:p>
          <a:p>
            <a:pPr defTabSz="685800">
              <a:defRPr/>
            </a:pPr>
            <a:r>
              <a:rPr lang="fr-FR" sz="10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00" dirty="0"/>
          </a:p>
          <a:p>
            <a:pPr defTabSz="685800">
              <a:defRPr/>
            </a:pPr>
            <a:r>
              <a:rPr lang="fr-FR" sz="1000" b="1" dirty="0"/>
              <a:t>2010- 2015 </a:t>
            </a:r>
            <a:r>
              <a:rPr lang="fr-FR" sz="1000" b="1" dirty="0">
                <a:solidFill>
                  <a:schemeClr val="accent2"/>
                </a:solidFill>
              </a:rPr>
              <a:t>Titre du poste  </a:t>
            </a:r>
            <a:r>
              <a:rPr lang="fr-FR" sz="1000" b="1" dirty="0"/>
              <a:t>- Société – Ville (CP)</a:t>
            </a:r>
          </a:p>
          <a:p>
            <a:pPr defTabSz="685800">
              <a:defRPr/>
            </a:pPr>
            <a:r>
              <a:rPr lang="fr-FR" sz="100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00" dirty="0"/>
          </a:p>
          <a:p>
            <a:pPr defTabSz="685800">
              <a:defRPr/>
            </a:pPr>
            <a:endParaRPr lang="fr-FR" sz="1000" dirty="0"/>
          </a:p>
          <a:p>
            <a:pPr defTabSz="685800">
              <a:defRPr/>
            </a:pPr>
            <a:endParaRPr lang="fr-FR" sz="1000" dirty="0"/>
          </a:p>
        </p:txBody>
      </p:sp>
      <p:sp>
        <p:nvSpPr>
          <p:cNvPr id="107" name="Rectangle 106"/>
          <p:cNvSpPr/>
          <p:nvPr/>
        </p:nvSpPr>
        <p:spPr>
          <a:xfrm>
            <a:off x="3124649" y="8979835"/>
            <a:ext cx="2010877" cy="861774"/>
          </a:xfrm>
          <a:prstGeom prst="rect">
            <a:avLst/>
          </a:prstGeom>
        </p:spPr>
        <p:txBody>
          <a:bodyPr wrap="square">
            <a:spAutoFit/>
          </a:bodyPr>
          <a:lstStyle/>
          <a:p>
            <a:pPr defTabSz="685800">
              <a:defRPr/>
            </a:pPr>
            <a:r>
              <a:rPr lang="fr-FR" sz="1000" b="1" dirty="0"/>
              <a:t>2012 </a:t>
            </a:r>
            <a:r>
              <a:rPr lang="mr-IN" sz="1000" b="1" dirty="0"/>
              <a:t>–</a:t>
            </a:r>
            <a:r>
              <a:rPr lang="fr-FR" sz="1000" b="1" dirty="0"/>
              <a:t> Diplôme– Université </a:t>
            </a:r>
            <a:r>
              <a:rPr lang="fr-FR" sz="1000" dirty="0">
                <a:solidFill>
                  <a:schemeClr val="bg1"/>
                </a:solidFill>
              </a:rPr>
              <a:t>Décrivez en une ligne les objectifs et les spécialités de cette formation. Inscrivez votre mention si vous en avez eu une.</a:t>
            </a:r>
          </a:p>
        </p:txBody>
      </p:sp>
      <p:sp>
        <p:nvSpPr>
          <p:cNvPr id="108" name="Rectangle 107"/>
          <p:cNvSpPr/>
          <p:nvPr/>
        </p:nvSpPr>
        <p:spPr>
          <a:xfrm>
            <a:off x="5209120" y="8979834"/>
            <a:ext cx="2010877" cy="861774"/>
          </a:xfrm>
          <a:prstGeom prst="rect">
            <a:avLst/>
          </a:prstGeom>
        </p:spPr>
        <p:txBody>
          <a:bodyPr wrap="square">
            <a:spAutoFit/>
          </a:bodyPr>
          <a:lstStyle/>
          <a:p>
            <a:pPr defTabSz="685800">
              <a:defRPr/>
            </a:pPr>
            <a:r>
              <a:rPr lang="fr-FR" sz="1000" b="1" dirty="0"/>
              <a:t>2012 </a:t>
            </a:r>
            <a:r>
              <a:rPr lang="mr-IN" sz="1000" b="1" dirty="0"/>
              <a:t>–</a:t>
            </a:r>
            <a:r>
              <a:rPr lang="fr-FR" sz="1000" b="1" dirty="0"/>
              <a:t> Diplôme– Université </a:t>
            </a:r>
            <a:r>
              <a:rPr lang="fr-FR" sz="1000" dirty="0">
                <a:solidFill>
                  <a:schemeClr val="bg1"/>
                </a:solidFill>
              </a:rPr>
              <a:t>Décrivez en une ligne les objectifs et les spécialités de cette formation. Inscrivez votre mention si vous en avez eu une.</a:t>
            </a:r>
          </a:p>
        </p:txBody>
      </p:sp>
      <p:graphicFrame>
        <p:nvGraphicFramePr>
          <p:cNvPr id="109" name="Tableau 108"/>
          <p:cNvGraphicFramePr>
            <a:graphicFrameLocks noGrp="1"/>
          </p:cNvGraphicFramePr>
          <p:nvPr>
            <p:extLst>
              <p:ext uri="{D42A27DB-BD31-4B8C-83A1-F6EECF244321}">
                <p14:modId xmlns:p14="http://schemas.microsoft.com/office/powerpoint/2010/main" val="836806567"/>
              </p:ext>
            </p:extLst>
          </p:nvPr>
        </p:nvGraphicFramePr>
        <p:xfrm>
          <a:off x="3187585" y="800288"/>
          <a:ext cx="3749661" cy="975360"/>
        </p:xfrm>
        <a:graphic>
          <a:graphicData uri="http://schemas.openxmlformats.org/drawingml/2006/table">
            <a:tbl>
              <a:tblPr firstRow="1" bandRow="1">
                <a:tableStyleId>{2D5ABB26-0587-4C30-8999-92F81FD0307C}</a:tableStyleId>
              </a:tblPr>
              <a:tblGrid>
                <a:gridCol w="3749661">
                  <a:extLst>
                    <a:ext uri="{9D8B030D-6E8A-4147-A177-3AD203B41FA5}">
                      <a16:colId xmlns:a16="http://schemas.microsoft.com/office/drawing/2014/main" val="20000"/>
                    </a:ext>
                  </a:extLst>
                </a:gridCol>
              </a:tblGrid>
              <a:tr h="130305">
                <a:tc>
                  <a:txBody>
                    <a:bodyPr/>
                    <a:lstStyle/>
                    <a:p>
                      <a:pPr algn="l"/>
                      <a:r>
                        <a:rPr lang="fr-FR" sz="1000" kern="1200" dirty="0">
                          <a:solidFill>
                            <a:schemeClr val="tx1"/>
                          </a:solidFill>
                          <a:effectLst/>
                          <a:latin typeface="+mn-lt"/>
                          <a:ea typeface="+mn-ea"/>
                          <a:cs typeface="+mn-cs"/>
                        </a:rPr>
                        <a:t>Management</a:t>
                      </a:r>
                    </a:p>
                  </a:txBody>
                  <a:tcPr anchor="ctr">
                    <a:lnT w="12700" cap="flat" cmpd="sng" algn="ctr">
                      <a:noFill/>
                      <a:prstDash val="solid"/>
                      <a:round/>
                      <a:headEnd type="none" w="med" len="med"/>
                      <a:tailEnd type="none" w="med" len="med"/>
                    </a:lnT>
                    <a:noFill/>
                  </a:tcPr>
                </a:tc>
                <a:extLst>
                  <a:ext uri="{0D108BD9-81ED-4DB2-BD59-A6C34878D82A}">
                    <a16:rowId xmlns:a16="http://schemas.microsoft.com/office/drawing/2014/main" val="10000"/>
                  </a:ext>
                </a:extLst>
              </a:tr>
              <a:tr h="130305">
                <a:tc>
                  <a:txBody>
                    <a:bodyPr/>
                    <a:lstStyle/>
                    <a:p>
                      <a:pPr algn="l"/>
                      <a:r>
                        <a:rPr lang="fr-FR" sz="1000" kern="1200" dirty="0">
                          <a:solidFill>
                            <a:schemeClr val="tx1"/>
                          </a:solidFill>
                          <a:effectLst/>
                          <a:latin typeface="+mn-lt"/>
                          <a:ea typeface="+mn-ea"/>
                          <a:cs typeface="+mn-cs"/>
                        </a:rPr>
                        <a:t>Gestion de projet</a:t>
                      </a:r>
                    </a:p>
                  </a:txBody>
                  <a:tcPr anchor="ctr">
                    <a:noFill/>
                  </a:tcPr>
                </a:tc>
                <a:extLst>
                  <a:ext uri="{0D108BD9-81ED-4DB2-BD59-A6C34878D82A}">
                    <a16:rowId xmlns:a16="http://schemas.microsoft.com/office/drawing/2014/main" val="10001"/>
                  </a:ext>
                </a:extLst>
              </a:tr>
              <a:tr h="130305">
                <a:tc>
                  <a:txBody>
                    <a:bodyPr/>
                    <a:lstStyle/>
                    <a:p>
                      <a:pPr algn="l"/>
                      <a:r>
                        <a:rPr lang="fr-FR" sz="1000" kern="1200" dirty="0">
                          <a:solidFill>
                            <a:schemeClr val="tx1"/>
                          </a:solidFill>
                          <a:effectLst/>
                          <a:latin typeface="+mn-lt"/>
                          <a:ea typeface="+mn-ea"/>
                          <a:cs typeface="+mn-cs"/>
                        </a:rPr>
                        <a:t>Comptabilité / Gestion</a:t>
                      </a:r>
                    </a:p>
                  </a:txBody>
                  <a:tcPr anchor="ctr">
                    <a:noFill/>
                  </a:tcPr>
                </a:tc>
                <a:extLst>
                  <a:ext uri="{0D108BD9-81ED-4DB2-BD59-A6C34878D82A}">
                    <a16:rowId xmlns:a16="http://schemas.microsoft.com/office/drawing/2014/main" val="10002"/>
                  </a:ext>
                </a:extLst>
              </a:tr>
              <a:tr h="127409">
                <a:tc>
                  <a:txBody>
                    <a:bodyPr/>
                    <a:lstStyle/>
                    <a:p>
                      <a:pPr algn="l"/>
                      <a:r>
                        <a:rPr lang="fr-FR" sz="1000" kern="1200" dirty="0">
                          <a:solidFill>
                            <a:schemeClr val="tx1"/>
                          </a:solidFill>
                          <a:effectLst/>
                          <a:latin typeface="+mn-lt"/>
                          <a:ea typeface="+mn-ea"/>
                          <a:cs typeface="+mn-cs"/>
                        </a:rPr>
                        <a:t>Conduite de changement</a:t>
                      </a:r>
                    </a:p>
                  </a:txBody>
                  <a:tcPr anchor="ctr">
                    <a:noFill/>
                  </a:tcPr>
                </a:tc>
                <a:extLst>
                  <a:ext uri="{0D108BD9-81ED-4DB2-BD59-A6C34878D82A}">
                    <a16:rowId xmlns:a16="http://schemas.microsoft.com/office/drawing/2014/main" val="10003"/>
                  </a:ext>
                </a:extLst>
              </a:tr>
            </a:tbl>
          </a:graphicData>
        </a:graphic>
      </p:graphicFrame>
      <p:sp>
        <p:nvSpPr>
          <p:cNvPr id="110" name="Rectangle 109"/>
          <p:cNvSpPr/>
          <p:nvPr/>
        </p:nvSpPr>
        <p:spPr>
          <a:xfrm>
            <a:off x="4969926" y="877534"/>
            <a:ext cx="1967320" cy="126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p:cNvSpPr/>
          <p:nvPr/>
        </p:nvSpPr>
        <p:spPr>
          <a:xfrm>
            <a:off x="4969926" y="1100339"/>
            <a:ext cx="1967320" cy="126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p:cNvSpPr/>
          <p:nvPr/>
        </p:nvSpPr>
        <p:spPr>
          <a:xfrm>
            <a:off x="4969926" y="1341021"/>
            <a:ext cx="1967320" cy="126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Rectangle 115"/>
          <p:cNvSpPr/>
          <p:nvPr/>
        </p:nvSpPr>
        <p:spPr>
          <a:xfrm>
            <a:off x="4969926" y="1577057"/>
            <a:ext cx="1967320" cy="126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Rectangle 116"/>
          <p:cNvSpPr/>
          <p:nvPr/>
        </p:nvSpPr>
        <p:spPr>
          <a:xfrm>
            <a:off x="6119494" y="877534"/>
            <a:ext cx="817751" cy="12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Rectangle 117"/>
          <p:cNvSpPr/>
          <p:nvPr/>
        </p:nvSpPr>
        <p:spPr>
          <a:xfrm>
            <a:off x="6447852" y="1100339"/>
            <a:ext cx="489392" cy="12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118"/>
          <p:cNvSpPr/>
          <p:nvPr/>
        </p:nvSpPr>
        <p:spPr>
          <a:xfrm>
            <a:off x="6362792" y="1336375"/>
            <a:ext cx="574452" cy="131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119"/>
          <p:cNvSpPr/>
          <p:nvPr/>
        </p:nvSpPr>
        <p:spPr>
          <a:xfrm>
            <a:off x="6511646" y="1574733"/>
            <a:ext cx="425597" cy="129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21" name="Tableau 120"/>
          <p:cNvGraphicFramePr>
            <a:graphicFrameLocks noGrp="1"/>
          </p:cNvGraphicFramePr>
          <p:nvPr>
            <p:extLst>
              <p:ext uri="{D42A27DB-BD31-4B8C-83A1-F6EECF244321}">
                <p14:modId xmlns:p14="http://schemas.microsoft.com/office/powerpoint/2010/main" val="4664256"/>
              </p:ext>
            </p:extLst>
          </p:nvPr>
        </p:nvGraphicFramePr>
        <p:xfrm>
          <a:off x="3171701" y="2521760"/>
          <a:ext cx="2743759" cy="1036320"/>
        </p:xfrm>
        <a:graphic>
          <a:graphicData uri="http://schemas.openxmlformats.org/drawingml/2006/table">
            <a:tbl>
              <a:tblPr firstRow="1" bandRow="1">
                <a:tableStyleId>{2D5ABB26-0587-4C30-8999-92F81FD0307C}</a:tableStyleId>
              </a:tblPr>
              <a:tblGrid>
                <a:gridCol w="2743759">
                  <a:extLst>
                    <a:ext uri="{9D8B030D-6E8A-4147-A177-3AD203B41FA5}">
                      <a16:colId xmlns:a16="http://schemas.microsoft.com/office/drawing/2014/main" val="20000"/>
                    </a:ext>
                  </a:extLst>
                </a:gridCol>
              </a:tblGrid>
              <a:tr h="130305">
                <a:tc>
                  <a:txBody>
                    <a:bodyPr/>
                    <a:lstStyle/>
                    <a:p>
                      <a:pPr algn="l"/>
                      <a:r>
                        <a:rPr lang="fr-FR" sz="1100" kern="1200" dirty="0">
                          <a:solidFill>
                            <a:schemeClr val="tx1">
                              <a:lumMod val="65000"/>
                              <a:lumOff val="35000"/>
                            </a:schemeClr>
                          </a:solidFill>
                          <a:effectLst/>
                          <a:latin typeface="+mn-lt"/>
                          <a:ea typeface="+mn-ea"/>
                          <a:cs typeface="+mn-cs"/>
                        </a:rPr>
                        <a:t>Leader </a:t>
                      </a:r>
                      <a:r>
                        <a:rPr lang="fr-FR" sz="1100" kern="1200" dirty="0" err="1">
                          <a:solidFill>
                            <a:schemeClr val="tx1">
                              <a:lumMod val="65000"/>
                              <a:lumOff val="35000"/>
                            </a:schemeClr>
                          </a:solidFill>
                          <a:effectLst/>
                          <a:latin typeface="+mn-lt"/>
                          <a:ea typeface="+mn-ea"/>
                          <a:cs typeface="+mn-cs"/>
                        </a:rPr>
                        <a:t>Ship</a:t>
                      </a:r>
                      <a:endParaRPr lang="fr-FR" sz="1100" kern="1200" dirty="0">
                        <a:solidFill>
                          <a:schemeClr val="tx1">
                            <a:lumMod val="65000"/>
                            <a:lumOff val="35000"/>
                          </a:schemeClr>
                        </a:solidFill>
                        <a:effectLst/>
                        <a:latin typeface="+mn-lt"/>
                        <a:ea typeface="+mn-ea"/>
                        <a:cs typeface="+mn-cs"/>
                      </a:endParaRPr>
                    </a:p>
                  </a:txBody>
                  <a:tcPr anchor="ctr">
                    <a:lnT w="12700" cap="flat" cmpd="sng" algn="ctr">
                      <a:noFill/>
                      <a:prstDash val="solid"/>
                      <a:round/>
                      <a:headEnd type="none" w="med" len="med"/>
                      <a:tailEnd type="none" w="med" len="med"/>
                    </a:lnT>
                    <a:no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Créatif</a:t>
                      </a:r>
                    </a:p>
                  </a:txBody>
                  <a:tcPr anchor="ctr">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Sens de l’écoute</a:t>
                      </a:r>
                    </a:p>
                  </a:txBody>
                  <a:tcPr anchor="ctr">
                    <a:noFill/>
                  </a:tcPr>
                </a:tc>
                <a:extLst>
                  <a:ext uri="{0D108BD9-81ED-4DB2-BD59-A6C34878D82A}">
                    <a16:rowId xmlns:a16="http://schemas.microsoft.com/office/drawing/2014/main" val="10002"/>
                  </a:ext>
                </a:extLst>
              </a:tr>
              <a:tr h="127409">
                <a:tc>
                  <a:txBody>
                    <a:bodyPr/>
                    <a:lstStyle/>
                    <a:p>
                      <a:pPr algn="l"/>
                      <a:r>
                        <a:rPr lang="fr-FR" sz="1100" kern="1200" dirty="0">
                          <a:solidFill>
                            <a:schemeClr val="tx1">
                              <a:lumMod val="65000"/>
                              <a:lumOff val="35000"/>
                            </a:schemeClr>
                          </a:solidFill>
                          <a:effectLst/>
                          <a:latin typeface="+mn-lt"/>
                          <a:ea typeface="+mn-ea"/>
                          <a:cs typeface="+mn-cs"/>
                        </a:rPr>
                        <a:t>Sérieux</a:t>
                      </a:r>
                    </a:p>
                  </a:txBody>
                  <a:tcPr anchor="ctr">
                    <a:noFill/>
                  </a:tcPr>
                </a:tc>
                <a:extLst>
                  <a:ext uri="{0D108BD9-81ED-4DB2-BD59-A6C34878D82A}">
                    <a16:rowId xmlns:a16="http://schemas.microsoft.com/office/drawing/2014/main" val="10003"/>
                  </a:ext>
                </a:extLst>
              </a:tr>
            </a:tbl>
          </a:graphicData>
        </a:graphic>
      </p:graphicFrame>
      <p:sp>
        <p:nvSpPr>
          <p:cNvPr id="146" name="object 40"/>
          <p:cNvSpPr txBox="1"/>
          <p:nvPr/>
        </p:nvSpPr>
        <p:spPr>
          <a:xfrm>
            <a:off x="3187585" y="2164528"/>
            <a:ext cx="2891224" cy="276999"/>
          </a:xfrm>
          <a:prstGeom prst="rect">
            <a:avLst/>
          </a:prstGeom>
        </p:spPr>
        <p:txBody>
          <a:bodyPr vert="horz" wrap="square" lIns="0" tIns="0" rIns="0" bIns="0" rtlCol="0">
            <a:spAutoFit/>
          </a:bodyPr>
          <a:lstStyle/>
          <a:p>
            <a:pPr marL="12699"/>
            <a:r>
              <a:rPr lang="fr-FR" spc="-20" dirty="0">
                <a:solidFill>
                  <a:srgbClr val="414042"/>
                </a:solidFill>
                <a:cs typeface="Lucida Sans Unicode"/>
              </a:rPr>
              <a:t>PERSONNALITE</a:t>
            </a:r>
            <a:endParaRPr dirty="0">
              <a:cs typeface="Lucida Sans Unicode"/>
            </a:endParaRPr>
          </a:p>
        </p:txBody>
      </p:sp>
      <p:sp>
        <p:nvSpPr>
          <p:cNvPr id="147" name="Rectangle 146"/>
          <p:cNvSpPr/>
          <p:nvPr/>
        </p:nvSpPr>
        <p:spPr>
          <a:xfrm>
            <a:off x="4931800" y="2652588"/>
            <a:ext cx="1967320" cy="12698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Rectangle 147"/>
          <p:cNvSpPr/>
          <p:nvPr/>
        </p:nvSpPr>
        <p:spPr>
          <a:xfrm>
            <a:off x="4931800" y="2875393"/>
            <a:ext cx="1967320" cy="12698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148"/>
          <p:cNvSpPr/>
          <p:nvPr/>
        </p:nvSpPr>
        <p:spPr>
          <a:xfrm>
            <a:off x="4931800" y="3116075"/>
            <a:ext cx="1967320" cy="12698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Rectangle 149"/>
          <p:cNvSpPr/>
          <p:nvPr/>
        </p:nvSpPr>
        <p:spPr>
          <a:xfrm>
            <a:off x="4931800" y="3352111"/>
            <a:ext cx="1967320" cy="12698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p:cNvSpPr/>
          <p:nvPr/>
        </p:nvSpPr>
        <p:spPr>
          <a:xfrm>
            <a:off x="6081368" y="2652588"/>
            <a:ext cx="817751" cy="12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Rectangle 151"/>
          <p:cNvSpPr/>
          <p:nvPr/>
        </p:nvSpPr>
        <p:spPr>
          <a:xfrm>
            <a:off x="6409726" y="2875393"/>
            <a:ext cx="489392" cy="12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Rectangle 152"/>
          <p:cNvSpPr/>
          <p:nvPr/>
        </p:nvSpPr>
        <p:spPr>
          <a:xfrm>
            <a:off x="6324666" y="3111429"/>
            <a:ext cx="574452" cy="131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Rectangle 153"/>
          <p:cNvSpPr/>
          <p:nvPr/>
        </p:nvSpPr>
        <p:spPr>
          <a:xfrm>
            <a:off x="6473520" y="3349787"/>
            <a:ext cx="425597" cy="129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750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29759507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679</Words>
  <Application>Microsoft Macintosh PowerPoint</Application>
  <PresentationFormat>Personnalisé</PresentationFormat>
  <Paragraphs>76</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cp:revision>
  <dcterms:created xsi:type="dcterms:W3CDTF">2017-09-13T09:39:26Z</dcterms:created>
  <dcterms:modified xsi:type="dcterms:W3CDTF">2022-01-20T13:57:07Z</dcterms:modified>
</cp:coreProperties>
</file>