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72C4"/>
    <a:srgbClr val="556D7E"/>
    <a:srgbClr val="6E90A8"/>
    <a:srgbClr val="617D92"/>
    <a:srgbClr val="E7EC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08"/>
    <p:restoredTop sz="94595"/>
  </p:normalViewPr>
  <p:slideViewPr>
    <p:cSldViewPr snapToGrid="0" snapToObjects="1">
      <p:cViewPr varScale="1">
        <p:scale>
          <a:sx n="79" d="100"/>
          <a:sy n="79" d="100"/>
        </p:scale>
        <p:origin x="4008"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4FEB8C3-0F63-0340-A484-45C0D9ECCFEA}"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4FEB8C3-0F63-0340-A484-45C0D9ECCFEA}" type="datetimeFigureOut">
              <a:rPr lang="fr-FR" smtClean="0"/>
              <a:t>29/07/2022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4FEB8C3-0F63-0340-A484-45C0D9ECCFEA}" type="datetimeFigureOut">
              <a:rPr lang="fr-FR" smtClean="0"/>
              <a:t>29/07/2022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EB8C3-0F63-0340-A484-45C0D9ECCFEA}" type="datetimeFigureOut">
              <a:rPr lang="fr-FR" smtClean="0"/>
              <a:t>29/07/2022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4FEB8C3-0F63-0340-A484-45C0D9ECCFEA}" type="datetimeFigureOut">
              <a:rPr lang="fr-FR" smtClean="0"/>
              <a:t>29/07/2022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71922F7-25A0-3E49-8938-5ED6C51EE326}" type="slidenum">
              <a:rPr lang="fr-FR" smtClean="0"/>
              <a:t>‹N°›</a:t>
            </a:fld>
            <a:endParaRPr lang="fr-FR"/>
          </a:p>
        </p:txBody>
      </p:sp>
    </p:spTree>
    <p:extLst>
      <p:ext uri="{BB962C8B-B14F-4D97-AF65-F5344CB8AC3E}">
        <p14:creationId xmlns:p14="http://schemas.microsoft.com/office/powerpoint/2010/main" val="63261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45981" y="3414492"/>
            <a:ext cx="2763919" cy="3597103"/>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ZoneTexte 9"/>
          <p:cNvSpPr txBox="1"/>
          <p:nvPr/>
        </p:nvSpPr>
        <p:spPr>
          <a:xfrm>
            <a:off x="3237911" y="1825944"/>
            <a:ext cx="3960254" cy="1446550"/>
          </a:xfrm>
          <a:prstGeom prst="rect">
            <a:avLst/>
          </a:prstGeom>
          <a:noFill/>
        </p:spPr>
        <p:txBody>
          <a:bodyPr wrap="square" rtlCol="0">
            <a:spAutoFit/>
          </a:bodyPr>
          <a:lstStyle/>
          <a:p>
            <a:pPr defTabSz="685800">
              <a:defRPr/>
            </a:pPr>
            <a:r>
              <a:rPr lang="fr-FR" sz="1100" b="1" dirty="0"/>
              <a:t>2012 - Titre du diplôme – Nom de l’université / école</a:t>
            </a:r>
          </a:p>
          <a:p>
            <a:pPr defTabSz="685800">
              <a:defRPr/>
            </a:pPr>
            <a:r>
              <a:rPr lang="fr-FR" sz="1100" dirty="0"/>
              <a:t>Décrivez en une ligne les objectifs et les spécialités de cette formation. Inscrivez votre mention si vous en avez eu une.</a:t>
            </a:r>
          </a:p>
          <a:p>
            <a:pPr defTabSz="685800">
              <a:defRPr/>
            </a:pPr>
            <a:br>
              <a:rPr lang="fr-FR" sz="1100" b="1" dirty="0"/>
            </a:br>
            <a:r>
              <a:rPr lang="fr-FR" sz="1100" b="1" dirty="0"/>
              <a:t>2012 - Titre du diplôme – Nom de l’université / école</a:t>
            </a:r>
          </a:p>
          <a:p>
            <a:pPr defTabSz="685800">
              <a:defRPr/>
            </a:pPr>
            <a:r>
              <a:rPr lang="fr-FR" sz="1100" dirty="0"/>
              <a:t>Décrivez en une ligne les objectifs et les spécialités de cette formation. Inscrivez votre mention si vous en avez eu une.</a:t>
            </a:r>
          </a:p>
          <a:p>
            <a:pPr defTabSz="685800">
              <a:defRPr/>
            </a:pPr>
            <a:endParaRPr lang="fr-FR" sz="1100" dirty="0"/>
          </a:p>
        </p:txBody>
      </p:sp>
      <p:sp>
        <p:nvSpPr>
          <p:cNvPr id="79" name="ZoneTexte 78"/>
          <p:cNvSpPr txBox="1"/>
          <p:nvPr/>
        </p:nvSpPr>
        <p:spPr>
          <a:xfrm>
            <a:off x="3237911" y="1284067"/>
            <a:ext cx="1483483" cy="400110"/>
          </a:xfrm>
          <a:prstGeom prst="rect">
            <a:avLst/>
          </a:prstGeom>
          <a:noFill/>
        </p:spPr>
        <p:txBody>
          <a:bodyPr wrap="none" rtlCol="0">
            <a:spAutoFit/>
          </a:bodyPr>
          <a:lstStyle/>
          <a:p>
            <a:r>
              <a:rPr lang="fr-FR" sz="2000" dirty="0">
                <a:ea typeface="Times New Roman" charset="0"/>
                <a:cs typeface="Times New Roman" charset="0"/>
              </a:rPr>
              <a:t>FORMATION</a:t>
            </a:r>
          </a:p>
        </p:txBody>
      </p:sp>
      <p:sp>
        <p:nvSpPr>
          <p:cNvPr id="80" name="ZoneTexte 9"/>
          <p:cNvSpPr txBox="1"/>
          <p:nvPr/>
        </p:nvSpPr>
        <p:spPr>
          <a:xfrm>
            <a:off x="3237911" y="3829336"/>
            <a:ext cx="3960254" cy="5170646"/>
          </a:xfrm>
          <a:prstGeom prst="rect">
            <a:avLst/>
          </a:prstGeom>
          <a:noFill/>
        </p:spPr>
        <p:txBody>
          <a:bodyPr wrap="square" rtlCol="0">
            <a:spAutoFit/>
          </a:bodyPr>
          <a:lstStyle/>
          <a:p>
            <a:pPr defTabSz="685800">
              <a:defRPr/>
            </a:pPr>
            <a:r>
              <a:rPr lang="fr-FR" sz="1100" b="1" dirty="0"/>
              <a:t>2010- 2015 Titre du poste  - Société – Ville (CP)</a:t>
            </a:r>
          </a:p>
          <a:p>
            <a:pPr defTabSz="685800">
              <a:defRPr/>
            </a:pPr>
            <a:r>
              <a:rPr lang="fr-FR" sz="1100" dirty="0"/>
              <a:t>Décrivez ici les fonctions que vous avez occupé. Décrivez également vos missions, le nombre de personne que vous avez encadrez et si vous le pouvez essayé d’inscrire les résultats que vous avez obtenus, n’hésitez pas à les quantifier. </a:t>
            </a:r>
            <a:br>
              <a:rPr lang="fr-FR" sz="1100" dirty="0"/>
            </a:br>
            <a:br>
              <a:rPr lang="fr-FR" sz="1100" dirty="0"/>
            </a:br>
            <a:r>
              <a:rPr lang="fr-FR" sz="1100" b="1" dirty="0"/>
              <a:t>2010- 2015 Titre du poste  - Société – Ville (CP)</a:t>
            </a:r>
          </a:p>
          <a:p>
            <a:pPr defTabSz="685800">
              <a:defRPr/>
            </a:pPr>
            <a:r>
              <a:rPr lang="fr-FR" sz="110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endParaRPr lang="fr-FR" sz="1100" b="1" dirty="0"/>
          </a:p>
          <a:p>
            <a:pPr defTabSz="685800">
              <a:defRPr/>
            </a:pPr>
            <a:r>
              <a:rPr lang="fr-FR" sz="1100" b="1" dirty="0"/>
              <a:t>2010- 2015 Titre du poste  - Société – Ville (CP)</a:t>
            </a:r>
          </a:p>
          <a:p>
            <a:pPr defTabSz="685800">
              <a:defRPr/>
            </a:pPr>
            <a:r>
              <a:rPr lang="fr-FR" sz="110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br>
              <a:rPr lang="fr-FR" sz="1100" b="1" dirty="0"/>
            </a:br>
            <a:r>
              <a:rPr lang="fr-FR" sz="1100" b="1" dirty="0"/>
              <a:t>2010- 2015 Titre du poste  - Société – Ville (CP)</a:t>
            </a:r>
          </a:p>
          <a:p>
            <a:pPr defTabSz="685800">
              <a:defRPr/>
            </a:pPr>
            <a:r>
              <a:rPr lang="fr-FR" sz="110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br>
              <a:rPr lang="fr-FR" sz="1100" b="1" dirty="0"/>
            </a:br>
            <a:r>
              <a:rPr lang="fr-FR" sz="1100" b="1" dirty="0"/>
              <a:t>2010- 2015 Titre du poste  - Société – Ville (CP)</a:t>
            </a:r>
          </a:p>
          <a:p>
            <a:pPr defTabSz="685800">
              <a:defRPr/>
            </a:pPr>
            <a:r>
              <a:rPr lang="fr-FR" sz="110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endParaRPr lang="fr-FR" sz="1100" dirty="0"/>
          </a:p>
        </p:txBody>
      </p:sp>
      <p:sp>
        <p:nvSpPr>
          <p:cNvPr id="84" name="ZoneTexte 83"/>
          <p:cNvSpPr txBox="1"/>
          <p:nvPr/>
        </p:nvSpPr>
        <p:spPr>
          <a:xfrm>
            <a:off x="3237911" y="3314824"/>
            <a:ext cx="2014206" cy="400110"/>
          </a:xfrm>
          <a:prstGeom prst="rect">
            <a:avLst/>
          </a:prstGeom>
          <a:noFill/>
        </p:spPr>
        <p:txBody>
          <a:bodyPr wrap="none" rtlCol="0">
            <a:spAutoFit/>
          </a:bodyPr>
          <a:lstStyle/>
          <a:p>
            <a:r>
              <a:rPr lang="fr-FR" sz="2000" dirty="0">
                <a:ea typeface="Times New Roman" charset="0"/>
                <a:cs typeface="Times New Roman" charset="0"/>
              </a:rPr>
              <a:t>EXPERIENCE PRO.</a:t>
            </a:r>
          </a:p>
        </p:txBody>
      </p:sp>
      <p:cxnSp>
        <p:nvCxnSpPr>
          <p:cNvPr id="85" name="Connecteur droit 84"/>
          <p:cNvCxnSpPr/>
          <p:nvPr/>
        </p:nvCxnSpPr>
        <p:spPr>
          <a:xfrm>
            <a:off x="3334045" y="1684177"/>
            <a:ext cx="4025351"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a:off x="3334045" y="3714934"/>
            <a:ext cx="406795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139446" y="1826060"/>
            <a:ext cx="2870454" cy="1446550"/>
          </a:xfrm>
          <a:prstGeom prst="rect">
            <a:avLst/>
          </a:prstGeom>
        </p:spPr>
        <p:txBody>
          <a:bodyPr wrap="square">
            <a:spAutoFit/>
          </a:bodyPr>
          <a:lstStyle/>
          <a:p>
            <a:pPr defTabSz="685800">
              <a:defRPr/>
            </a:pPr>
            <a:r>
              <a:rPr lang="fr-FR" sz="11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88" name="ZoneTexte 87"/>
          <p:cNvSpPr txBox="1"/>
          <p:nvPr/>
        </p:nvSpPr>
        <p:spPr>
          <a:xfrm>
            <a:off x="139446" y="1284067"/>
            <a:ext cx="1258101" cy="400110"/>
          </a:xfrm>
          <a:prstGeom prst="rect">
            <a:avLst/>
          </a:prstGeom>
          <a:noFill/>
        </p:spPr>
        <p:txBody>
          <a:bodyPr wrap="none" rtlCol="0">
            <a:spAutoFit/>
          </a:bodyPr>
          <a:lstStyle/>
          <a:p>
            <a:r>
              <a:rPr lang="fr-FR" sz="2000" dirty="0">
                <a:ea typeface="Times New Roman" charset="0"/>
                <a:cs typeface="Times New Roman" charset="0"/>
              </a:rPr>
              <a:t>OBJECTIFS</a:t>
            </a:r>
          </a:p>
        </p:txBody>
      </p:sp>
      <p:cxnSp>
        <p:nvCxnSpPr>
          <p:cNvPr id="89" name="Connecteur droit 88"/>
          <p:cNvCxnSpPr/>
          <p:nvPr/>
        </p:nvCxnSpPr>
        <p:spPr>
          <a:xfrm>
            <a:off x="245981" y="1684177"/>
            <a:ext cx="2763919"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94" name="ZoneTexte 9"/>
          <p:cNvSpPr txBox="1"/>
          <p:nvPr/>
        </p:nvSpPr>
        <p:spPr>
          <a:xfrm>
            <a:off x="562328" y="5821961"/>
            <a:ext cx="2177507" cy="938719"/>
          </a:xfrm>
          <a:prstGeom prst="rect">
            <a:avLst/>
          </a:prstGeom>
          <a:noFill/>
        </p:spPr>
        <p:txBody>
          <a:bodyPr wrap="square" rtlCol="0">
            <a:spAutoFit/>
          </a:bodyPr>
          <a:lstStyle/>
          <a:p>
            <a:pPr algn="ctr"/>
            <a:r>
              <a:rPr lang="fr-FR" sz="1100" dirty="0">
                <a:ea typeface="Times New Roman" charset="0"/>
                <a:cs typeface="Times New Roman" charset="0"/>
              </a:rPr>
              <a:t>Tel :  01 02 03 04 05 </a:t>
            </a:r>
          </a:p>
          <a:p>
            <a:pPr algn="ctr"/>
            <a:r>
              <a:rPr lang="fr-FR" sz="1100" dirty="0">
                <a:ea typeface="Times New Roman" charset="0"/>
                <a:cs typeface="Times New Roman" charset="0"/>
              </a:rPr>
              <a:t>Mob : 06 02 03 04 05</a:t>
            </a:r>
          </a:p>
          <a:p>
            <a:pPr algn="ctr"/>
            <a:r>
              <a:rPr lang="fr-FR" sz="1100" dirty="0">
                <a:ea typeface="Times New Roman" charset="0"/>
                <a:cs typeface="Times New Roman" charset="0"/>
              </a:rPr>
              <a:t>Mail : </a:t>
            </a:r>
            <a:r>
              <a:rPr lang="fr-FR" sz="1100" dirty="0" err="1">
                <a:ea typeface="Times New Roman" charset="0"/>
                <a:cs typeface="Times New Roman" charset="0"/>
              </a:rPr>
              <a:t>mail@mail.com</a:t>
            </a:r>
            <a:r>
              <a:rPr lang="fr-FR" sz="1100" dirty="0">
                <a:ea typeface="Times New Roman" charset="0"/>
                <a:cs typeface="Times New Roman" charset="0"/>
              </a:rPr>
              <a:t>  </a:t>
            </a:r>
          </a:p>
          <a:p>
            <a:pPr algn="ctr"/>
            <a:r>
              <a:rPr lang="fr-FR" sz="1100" dirty="0">
                <a:ea typeface="Times New Roman" charset="0"/>
                <a:cs typeface="Times New Roman" charset="0"/>
              </a:rPr>
              <a:t>Adresse : 17 rue de la Réussite 75012 Paris</a:t>
            </a:r>
          </a:p>
        </p:txBody>
      </p:sp>
      <p:cxnSp>
        <p:nvCxnSpPr>
          <p:cNvPr id="95" name="Connecteur droit 94"/>
          <p:cNvCxnSpPr/>
          <p:nvPr/>
        </p:nvCxnSpPr>
        <p:spPr>
          <a:xfrm>
            <a:off x="139446" y="991626"/>
            <a:ext cx="7250446" cy="0"/>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7" name="Connecteur droit 96"/>
          <p:cNvCxnSpPr/>
          <p:nvPr/>
        </p:nvCxnSpPr>
        <p:spPr>
          <a:xfrm>
            <a:off x="147242" y="299075"/>
            <a:ext cx="7250446" cy="0"/>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8" name="ZoneTexte 97"/>
          <p:cNvSpPr txBox="1"/>
          <p:nvPr/>
        </p:nvSpPr>
        <p:spPr>
          <a:xfrm>
            <a:off x="2079760" y="357002"/>
            <a:ext cx="3276153" cy="584775"/>
          </a:xfrm>
          <a:prstGeom prst="rect">
            <a:avLst/>
          </a:prstGeom>
          <a:noFill/>
        </p:spPr>
        <p:txBody>
          <a:bodyPr wrap="none" rtlCol="0">
            <a:spAutoFit/>
          </a:bodyPr>
          <a:lstStyle/>
          <a:p>
            <a:r>
              <a:rPr lang="fr-FR" sz="3200" dirty="0">
                <a:ea typeface="Times New Roman" charset="0"/>
                <a:cs typeface="Times New Roman" charset="0"/>
              </a:rPr>
              <a:t>Vincent </a:t>
            </a:r>
            <a:r>
              <a:rPr lang="fr-FR" sz="3200" dirty="0">
                <a:solidFill>
                  <a:schemeClr val="accent6">
                    <a:lumMod val="75000"/>
                  </a:schemeClr>
                </a:solidFill>
                <a:ea typeface="Times New Roman" charset="0"/>
                <a:cs typeface="Times New Roman" charset="0"/>
              </a:rPr>
              <a:t>LEVALLOIS</a:t>
            </a:r>
          </a:p>
        </p:txBody>
      </p:sp>
      <p:graphicFrame>
        <p:nvGraphicFramePr>
          <p:cNvPr id="118" name="Tableau 117"/>
          <p:cNvGraphicFramePr>
            <a:graphicFrameLocks noGrp="1"/>
          </p:cNvGraphicFramePr>
          <p:nvPr>
            <p:extLst>
              <p:ext uri="{D42A27DB-BD31-4B8C-83A1-F6EECF244321}">
                <p14:modId xmlns:p14="http://schemas.microsoft.com/office/powerpoint/2010/main" val="1454192976"/>
              </p:ext>
            </p:extLst>
          </p:nvPr>
        </p:nvGraphicFramePr>
        <p:xfrm>
          <a:off x="266141" y="8938929"/>
          <a:ext cx="2743759" cy="1402080"/>
        </p:xfrm>
        <a:graphic>
          <a:graphicData uri="http://schemas.openxmlformats.org/drawingml/2006/table">
            <a:tbl>
              <a:tblPr firstRow="1" bandRow="1">
                <a:tableStyleId>{2D5ABB26-0587-4C30-8999-92F81FD0307C}</a:tableStyleId>
              </a:tblPr>
              <a:tblGrid>
                <a:gridCol w="2743759">
                  <a:extLst>
                    <a:ext uri="{9D8B030D-6E8A-4147-A177-3AD203B41FA5}">
                      <a16:colId xmlns:a16="http://schemas.microsoft.com/office/drawing/2014/main" val="20000"/>
                    </a:ext>
                  </a:extLst>
                </a:gridCol>
              </a:tblGrid>
              <a:tr h="130305">
                <a:tc>
                  <a:txBody>
                    <a:bodyPr/>
                    <a:lstStyle/>
                    <a:p>
                      <a:pPr algn="l"/>
                      <a:r>
                        <a:rPr lang="fr-FR" sz="1800" kern="1200" dirty="0">
                          <a:solidFill>
                            <a:schemeClr val="bg1"/>
                          </a:solidFill>
                          <a:latin typeface="+mn-lt"/>
                          <a:ea typeface="Times" charset="0"/>
                          <a:cs typeface="Times" charset="0"/>
                        </a:rPr>
                        <a:t>Personnalité</a:t>
                      </a:r>
                    </a:p>
                  </a:txBody>
                  <a:tcPr anchor="ctr">
                    <a:lnB w="12700" cap="flat" cmpd="sng" algn="ctr">
                      <a:solidFill>
                        <a:schemeClr val="accent6"/>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30305">
                <a:tc>
                  <a:txBody>
                    <a:bodyPr/>
                    <a:lstStyle/>
                    <a:p>
                      <a:pPr algn="l"/>
                      <a:r>
                        <a:rPr lang="fr-FR" sz="1100" kern="1200" dirty="0">
                          <a:solidFill>
                            <a:schemeClr val="tx1">
                              <a:lumMod val="65000"/>
                              <a:lumOff val="35000"/>
                            </a:schemeClr>
                          </a:solidFill>
                          <a:effectLst/>
                          <a:latin typeface="+mn-lt"/>
                          <a:ea typeface="+mn-ea"/>
                          <a:cs typeface="+mn-cs"/>
                        </a:rPr>
                        <a:t>Leader </a:t>
                      </a:r>
                      <a:r>
                        <a:rPr lang="fr-FR" sz="1100" kern="1200" dirty="0" err="1">
                          <a:solidFill>
                            <a:schemeClr val="tx1">
                              <a:lumMod val="65000"/>
                              <a:lumOff val="35000"/>
                            </a:schemeClr>
                          </a:solidFill>
                          <a:effectLst/>
                          <a:latin typeface="+mn-lt"/>
                          <a:ea typeface="+mn-ea"/>
                          <a:cs typeface="+mn-cs"/>
                        </a:rPr>
                        <a:t>Ship</a:t>
                      </a:r>
                      <a:endParaRPr lang="fr-FR" sz="1100" kern="1200" dirty="0">
                        <a:solidFill>
                          <a:schemeClr val="tx1">
                            <a:lumMod val="65000"/>
                            <a:lumOff val="35000"/>
                          </a:schemeClr>
                        </a:solidFill>
                        <a:effectLst/>
                        <a:latin typeface="+mn-lt"/>
                        <a:ea typeface="+mn-ea"/>
                        <a:cs typeface="+mn-cs"/>
                      </a:endParaRPr>
                    </a:p>
                  </a:txBody>
                  <a:tcPr anchor="ctr">
                    <a:lnT w="12700" cap="flat" cmpd="sng" algn="ctr">
                      <a:solidFill>
                        <a:schemeClr val="accent6"/>
                      </a:solidFill>
                      <a:prstDash val="solid"/>
                      <a:round/>
                      <a:headEnd type="none" w="med" len="med"/>
                      <a:tailEnd type="none" w="med" len="med"/>
                    </a:lnT>
                    <a:noFill/>
                  </a:tcPr>
                </a:tc>
                <a:extLst>
                  <a:ext uri="{0D108BD9-81ED-4DB2-BD59-A6C34878D82A}">
                    <a16:rowId xmlns:a16="http://schemas.microsoft.com/office/drawing/2014/main" val="10001"/>
                  </a:ext>
                </a:extLst>
              </a:tr>
              <a:tr h="130305">
                <a:tc>
                  <a:txBody>
                    <a:bodyPr/>
                    <a:lstStyle/>
                    <a:p>
                      <a:pPr algn="l"/>
                      <a:r>
                        <a:rPr lang="fr-FR" sz="1100" kern="1200" dirty="0">
                          <a:solidFill>
                            <a:schemeClr val="tx1">
                              <a:lumMod val="65000"/>
                              <a:lumOff val="35000"/>
                            </a:schemeClr>
                          </a:solidFill>
                          <a:effectLst/>
                          <a:latin typeface="+mn-lt"/>
                          <a:ea typeface="+mn-ea"/>
                          <a:cs typeface="+mn-cs"/>
                        </a:rPr>
                        <a:t>Créatif</a:t>
                      </a:r>
                    </a:p>
                  </a:txBody>
                  <a:tcPr anchor="ctr">
                    <a:noFill/>
                  </a:tcPr>
                </a:tc>
                <a:extLst>
                  <a:ext uri="{0D108BD9-81ED-4DB2-BD59-A6C34878D82A}">
                    <a16:rowId xmlns:a16="http://schemas.microsoft.com/office/drawing/2014/main" val="10002"/>
                  </a:ext>
                </a:extLst>
              </a:tr>
              <a:tr h="130305">
                <a:tc>
                  <a:txBody>
                    <a:bodyPr/>
                    <a:lstStyle/>
                    <a:p>
                      <a:pPr algn="l"/>
                      <a:r>
                        <a:rPr lang="fr-FR" sz="1100" kern="1200" dirty="0">
                          <a:solidFill>
                            <a:schemeClr val="tx1">
                              <a:lumMod val="65000"/>
                              <a:lumOff val="35000"/>
                            </a:schemeClr>
                          </a:solidFill>
                          <a:effectLst/>
                          <a:latin typeface="+mn-lt"/>
                          <a:ea typeface="+mn-ea"/>
                          <a:cs typeface="+mn-cs"/>
                        </a:rPr>
                        <a:t>Sens de l’écoute</a:t>
                      </a:r>
                    </a:p>
                  </a:txBody>
                  <a:tcPr anchor="ctr">
                    <a:noFill/>
                  </a:tcPr>
                </a:tc>
                <a:extLst>
                  <a:ext uri="{0D108BD9-81ED-4DB2-BD59-A6C34878D82A}">
                    <a16:rowId xmlns:a16="http://schemas.microsoft.com/office/drawing/2014/main" val="10003"/>
                  </a:ext>
                </a:extLst>
              </a:tr>
              <a:tr h="127409">
                <a:tc>
                  <a:txBody>
                    <a:bodyPr/>
                    <a:lstStyle/>
                    <a:p>
                      <a:pPr algn="l"/>
                      <a:r>
                        <a:rPr lang="fr-FR" sz="1100" kern="1200" dirty="0">
                          <a:solidFill>
                            <a:schemeClr val="tx1">
                              <a:lumMod val="65000"/>
                              <a:lumOff val="35000"/>
                            </a:schemeClr>
                          </a:solidFill>
                          <a:effectLst/>
                          <a:latin typeface="+mn-lt"/>
                          <a:ea typeface="+mn-ea"/>
                          <a:cs typeface="+mn-cs"/>
                        </a:rPr>
                        <a:t>Sérieux</a:t>
                      </a:r>
                    </a:p>
                  </a:txBody>
                  <a:tcPr anchor="ctr">
                    <a:noFill/>
                  </a:tcPr>
                </a:tc>
                <a:extLst>
                  <a:ext uri="{0D108BD9-81ED-4DB2-BD59-A6C34878D82A}">
                    <a16:rowId xmlns:a16="http://schemas.microsoft.com/office/drawing/2014/main" val="10004"/>
                  </a:ext>
                </a:extLst>
              </a:tr>
            </a:tbl>
          </a:graphicData>
        </a:graphic>
      </p:graphicFrame>
      <p:sp>
        <p:nvSpPr>
          <p:cNvPr id="140" name="ZoneTexte 139"/>
          <p:cNvSpPr txBox="1"/>
          <p:nvPr/>
        </p:nvSpPr>
        <p:spPr>
          <a:xfrm>
            <a:off x="789248" y="3606830"/>
            <a:ext cx="1871090" cy="400110"/>
          </a:xfrm>
          <a:prstGeom prst="rect">
            <a:avLst/>
          </a:prstGeom>
          <a:noFill/>
        </p:spPr>
        <p:txBody>
          <a:bodyPr wrap="none" rtlCol="0">
            <a:spAutoFit/>
          </a:bodyPr>
          <a:lstStyle/>
          <a:p>
            <a:r>
              <a:rPr lang="fr-FR" sz="2000">
                <a:ea typeface="Times New Roman" charset="0"/>
                <a:cs typeface="Times New Roman" charset="0"/>
              </a:rPr>
              <a:t>TITRE DU POSTE</a:t>
            </a:r>
            <a:endParaRPr lang="fr-FR" sz="2000" dirty="0">
              <a:ea typeface="Times New Roman" charset="0"/>
              <a:cs typeface="Times New Roman" charset="0"/>
            </a:endParaRPr>
          </a:p>
        </p:txBody>
      </p:sp>
      <p:graphicFrame>
        <p:nvGraphicFramePr>
          <p:cNvPr id="160" name="Tableau 159"/>
          <p:cNvGraphicFramePr>
            <a:graphicFrameLocks noGrp="1"/>
          </p:cNvGraphicFramePr>
          <p:nvPr>
            <p:extLst>
              <p:ext uri="{D42A27DB-BD31-4B8C-83A1-F6EECF244321}">
                <p14:modId xmlns:p14="http://schemas.microsoft.com/office/powerpoint/2010/main" val="20432449"/>
              </p:ext>
            </p:extLst>
          </p:nvPr>
        </p:nvGraphicFramePr>
        <p:xfrm>
          <a:off x="3334045" y="8938929"/>
          <a:ext cx="3749661" cy="1402080"/>
        </p:xfrm>
        <a:graphic>
          <a:graphicData uri="http://schemas.openxmlformats.org/drawingml/2006/table">
            <a:tbl>
              <a:tblPr firstRow="1" bandRow="1">
                <a:tableStyleId>{2D5ABB26-0587-4C30-8999-92F81FD0307C}</a:tableStyleId>
              </a:tblPr>
              <a:tblGrid>
                <a:gridCol w="3749661">
                  <a:extLst>
                    <a:ext uri="{9D8B030D-6E8A-4147-A177-3AD203B41FA5}">
                      <a16:colId xmlns:a16="http://schemas.microsoft.com/office/drawing/2014/main" val="20000"/>
                    </a:ext>
                  </a:extLst>
                </a:gridCol>
              </a:tblGrid>
              <a:tr h="130305">
                <a:tc>
                  <a:txBody>
                    <a:bodyPr/>
                    <a:lstStyle/>
                    <a:p>
                      <a:pPr algn="l"/>
                      <a:r>
                        <a:rPr lang="fr-FR" sz="1800" kern="1200" dirty="0">
                          <a:solidFill>
                            <a:schemeClr val="bg1"/>
                          </a:solidFill>
                          <a:latin typeface="+mn-lt"/>
                          <a:ea typeface="Times" charset="0"/>
                          <a:cs typeface="Times" charset="0"/>
                        </a:rPr>
                        <a:t>Compétences clés</a:t>
                      </a:r>
                    </a:p>
                  </a:txBody>
                  <a:tcPr anchor="ctr">
                    <a:lnB w="12700" cap="flat" cmpd="sng" algn="ctr">
                      <a:solidFill>
                        <a:schemeClr val="accent6"/>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30305">
                <a:tc>
                  <a:txBody>
                    <a:bodyPr/>
                    <a:lstStyle/>
                    <a:p>
                      <a:pPr algn="l"/>
                      <a:r>
                        <a:rPr lang="fr-FR" sz="1100" kern="1200" dirty="0">
                          <a:solidFill>
                            <a:schemeClr val="tx1">
                              <a:lumMod val="65000"/>
                              <a:lumOff val="35000"/>
                            </a:schemeClr>
                          </a:solidFill>
                          <a:effectLst/>
                          <a:latin typeface="+mn-lt"/>
                          <a:ea typeface="+mn-ea"/>
                          <a:cs typeface="+mn-cs"/>
                        </a:rPr>
                        <a:t>Management</a:t>
                      </a:r>
                    </a:p>
                  </a:txBody>
                  <a:tcPr anchor="ctr">
                    <a:lnT w="12700" cap="flat" cmpd="sng" algn="ctr">
                      <a:solidFill>
                        <a:schemeClr val="accent6"/>
                      </a:solidFill>
                      <a:prstDash val="solid"/>
                      <a:round/>
                      <a:headEnd type="none" w="med" len="med"/>
                      <a:tailEnd type="none" w="med" len="med"/>
                    </a:lnT>
                    <a:noFill/>
                  </a:tcPr>
                </a:tc>
                <a:extLst>
                  <a:ext uri="{0D108BD9-81ED-4DB2-BD59-A6C34878D82A}">
                    <a16:rowId xmlns:a16="http://schemas.microsoft.com/office/drawing/2014/main" val="10001"/>
                  </a:ext>
                </a:extLst>
              </a:tr>
              <a:tr h="130305">
                <a:tc>
                  <a:txBody>
                    <a:bodyPr/>
                    <a:lstStyle/>
                    <a:p>
                      <a:pPr algn="l"/>
                      <a:r>
                        <a:rPr lang="fr-FR" sz="1100" kern="1200" dirty="0">
                          <a:solidFill>
                            <a:schemeClr val="tx1">
                              <a:lumMod val="65000"/>
                              <a:lumOff val="35000"/>
                            </a:schemeClr>
                          </a:solidFill>
                          <a:effectLst/>
                          <a:latin typeface="+mn-lt"/>
                          <a:ea typeface="+mn-ea"/>
                          <a:cs typeface="+mn-cs"/>
                        </a:rPr>
                        <a:t>Gestion de projet</a:t>
                      </a:r>
                    </a:p>
                  </a:txBody>
                  <a:tcPr anchor="ctr">
                    <a:noFill/>
                  </a:tcPr>
                </a:tc>
                <a:extLst>
                  <a:ext uri="{0D108BD9-81ED-4DB2-BD59-A6C34878D82A}">
                    <a16:rowId xmlns:a16="http://schemas.microsoft.com/office/drawing/2014/main" val="10002"/>
                  </a:ext>
                </a:extLst>
              </a:tr>
              <a:tr h="130305">
                <a:tc>
                  <a:txBody>
                    <a:bodyPr/>
                    <a:lstStyle/>
                    <a:p>
                      <a:pPr algn="l"/>
                      <a:r>
                        <a:rPr lang="fr-FR" sz="1100" kern="1200" dirty="0">
                          <a:solidFill>
                            <a:schemeClr val="tx1">
                              <a:lumMod val="65000"/>
                              <a:lumOff val="35000"/>
                            </a:schemeClr>
                          </a:solidFill>
                          <a:effectLst/>
                          <a:latin typeface="+mn-lt"/>
                          <a:ea typeface="+mn-ea"/>
                          <a:cs typeface="+mn-cs"/>
                        </a:rPr>
                        <a:t>Comptabilité / Gestion</a:t>
                      </a:r>
                    </a:p>
                  </a:txBody>
                  <a:tcPr anchor="ctr">
                    <a:noFill/>
                  </a:tcPr>
                </a:tc>
                <a:extLst>
                  <a:ext uri="{0D108BD9-81ED-4DB2-BD59-A6C34878D82A}">
                    <a16:rowId xmlns:a16="http://schemas.microsoft.com/office/drawing/2014/main" val="10003"/>
                  </a:ext>
                </a:extLst>
              </a:tr>
              <a:tr h="127409">
                <a:tc>
                  <a:txBody>
                    <a:bodyPr/>
                    <a:lstStyle/>
                    <a:p>
                      <a:pPr algn="l"/>
                      <a:r>
                        <a:rPr lang="fr-FR" sz="1100" kern="1200" dirty="0">
                          <a:solidFill>
                            <a:schemeClr val="tx1">
                              <a:lumMod val="65000"/>
                              <a:lumOff val="35000"/>
                            </a:schemeClr>
                          </a:solidFill>
                          <a:effectLst/>
                          <a:latin typeface="+mn-lt"/>
                          <a:ea typeface="+mn-ea"/>
                          <a:cs typeface="+mn-cs"/>
                        </a:rPr>
                        <a:t>Conduite de changement</a:t>
                      </a:r>
                    </a:p>
                  </a:txBody>
                  <a:tcPr anchor="ctr">
                    <a:noFill/>
                  </a:tcPr>
                </a:tc>
                <a:extLst>
                  <a:ext uri="{0D108BD9-81ED-4DB2-BD59-A6C34878D82A}">
                    <a16:rowId xmlns:a16="http://schemas.microsoft.com/office/drawing/2014/main" val="10004"/>
                  </a:ext>
                </a:extLst>
              </a:tr>
            </a:tbl>
          </a:graphicData>
        </a:graphic>
      </p:graphicFrame>
      <p:graphicFrame>
        <p:nvGraphicFramePr>
          <p:cNvPr id="161" name="Tableau 160"/>
          <p:cNvGraphicFramePr>
            <a:graphicFrameLocks noGrp="1"/>
          </p:cNvGraphicFramePr>
          <p:nvPr>
            <p:extLst>
              <p:ext uri="{D42A27DB-BD31-4B8C-83A1-F6EECF244321}">
                <p14:modId xmlns:p14="http://schemas.microsoft.com/office/powerpoint/2010/main" val="1681836970"/>
              </p:ext>
            </p:extLst>
          </p:nvPr>
        </p:nvGraphicFramePr>
        <p:xfrm>
          <a:off x="245980" y="7256046"/>
          <a:ext cx="2763920" cy="1402080"/>
        </p:xfrm>
        <a:graphic>
          <a:graphicData uri="http://schemas.openxmlformats.org/drawingml/2006/table">
            <a:tbl>
              <a:tblPr firstRow="1" bandRow="1">
                <a:tableStyleId>{2D5ABB26-0587-4C30-8999-92F81FD0307C}</a:tableStyleId>
              </a:tblPr>
              <a:tblGrid>
                <a:gridCol w="2763920">
                  <a:extLst>
                    <a:ext uri="{9D8B030D-6E8A-4147-A177-3AD203B41FA5}">
                      <a16:colId xmlns:a16="http://schemas.microsoft.com/office/drawing/2014/main" val="20000"/>
                    </a:ext>
                  </a:extLst>
                </a:gridCol>
              </a:tblGrid>
              <a:tr h="130305">
                <a:tc>
                  <a:txBody>
                    <a:bodyPr/>
                    <a:lstStyle/>
                    <a:p>
                      <a:pPr algn="l"/>
                      <a:r>
                        <a:rPr lang="fr-FR" sz="1800" kern="1200" dirty="0">
                          <a:solidFill>
                            <a:schemeClr val="bg1"/>
                          </a:solidFill>
                          <a:latin typeface="+mn-lt"/>
                          <a:ea typeface="Times" charset="0"/>
                          <a:cs typeface="Times" charset="0"/>
                        </a:rPr>
                        <a:t>Langues</a:t>
                      </a:r>
                    </a:p>
                  </a:txBody>
                  <a:tcPr anchor="ctr">
                    <a:lnB w="12700" cap="flat" cmpd="sng" algn="ctr">
                      <a:solidFill>
                        <a:schemeClr val="accent6"/>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30305">
                <a:tc>
                  <a:txBody>
                    <a:bodyPr/>
                    <a:lstStyle/>
                    <a:p>
                      <a:pPr algn="l"/>
                      <a:r>
                        <a:rPr lang="fr-FR" sz="1100" kern="1200" dirty="0">
                          <a:solidFill>
                            <a:schemeClr val="tx1">
                              <a:lumMod val="65000"/>
                              <a:lumOff val="35000"/>
                            </a:schemeClr>
                          </a:solidFill>
                          <a:effectLst/>
                          <a:latin typeface="+mn-lt"/>
                          <a:ea typeface="+mn-ea"/>
                          <a:cs typeface="+mn-cs"/>
                        </a:rPr>
                        <a:t>Anglais</a:t>
                      </a:r>
                    </a:p>
                  </a:txBody>
                  <a:tcPr anchor="ctr">
                    <a:lnT w="12700" cap="flat" cmpd="sng" algn="ctr">
                      <a:solidFill>
                        <a:schemeClr val="accent6"/>
                      </a:solidFill>
                      <a:prstDash val="solid"/>
                      <a:round/>
                      <a:headEnd type="none" w="med" len="med"/>
                      <a:tailEnd type="none" w="med" len="med"/>
                    </a:lnT>
                    <a:noFill/>
                  </a:tcPr>
                </a:tc>
                <a:extLst>
                  <a:ext uri="{0D108BD9-81ED-4DB2-BD59-A6C34878D82A}">
                    <a16:rowId xmlns:a16="http://schemas.microsoft.com/office/drawing/2014/main" val="10001"/>
                  </a:ext>
                </a:extLst>
              </a:tr>
              <a:tr h="130305">
                <a:tc>
                  <a:txBody>
                    <a:bodyPr/>
                    <a:lstStyle/>
                    <a:p>
                      <a:pPr algn="l"/>
                      <a:r>
                        <a:rPr lang="fr-FR" sz="1100" kern="1200" dirty="0">
                          <a:solidFill>
                            <a:schemeClr val="tx1">
                              <a:lumMod val="65000"/>
                              <a:lumOff val="35000"/>
                            </a:schemeClr>
                          </a:solidFill>
                          <a:effectLst/>
                          <a:latin typeface="+mn-lt"/>
                          <a:ea typeface="+mn-ea"/>
                          <a:cs typeface="+mn-cs"/>
                        </a:rPr>
                        <a:t>Allemand</a:t>
                      </a:r>
                    </a:p>
                  </a:txBody>
                  <a:tcPr anchor="ctr">
                    <a:noFill/>
                  </a:tcPr>
                </a:tc>
                <a:extLst>
                  <a:ext uri="{0D108BD9-81ED-4DB2-BD59-A6C34878D82A}">
                    <a16:rowId xmlns:a16="http://schemas.microsoft.com/office/drawing/2014/main" val="10002"/>
                  </a:ext>
                </a:extLst>
              </a:tr>
              <a:tr h="130305">
                <a:tc>
                  <a:txBody>
                    <a:bodyPr/>
                    <a:lstStyle/>
                    <a:p>
                      <a:pPr algn="l"/>
                      <a:r>
                        <a:rPr lang="fr-FR" sz="1100" kern="1200" dirty="0">
                          <a:solidFill>
                            <a:schemeClr val="tx1">
                              <a:lumMod val="65000"/>
                              <a:lumOff val="35000"/>
                            </a:schemeClr>
                          </a:solidFill>
                          <a:effectLst/>
                          <a:latin typeface="+mn-lt"/>
                          <a:ea typeface="+mn-ea"/>
                          <a:cs typeface="+mn-cs"/>
                        </a:rPr>
                        <a:t>Espagnol</a:t>
                      </a:r>
                    </a:p>
                  </a:txBody>
                  <a:tcPr anchor="ctr">
                    <a:noFill/>
                  </a:tcPr>
                </a:tc>
                <a:extLst>
                  <a:ext uri="{0D108BD9-81ED-4DB2-BD59-A6C34878D82A}">
                    <a16:rowId xmlns:a16="http://schemas.microsoft.com/office/drawing/2014/main" val="10003"/>
                  </a:ext>
                </a:extLst>
              </a:tr>
              <a:tr h="127409">
                <a:tc>
                  <a:txBody>
                    <a:bodyPr/>
                    <a:lstStyle/>
                    <a:p>
                      <a:pPr algn="l"/>
                      <a:r>
                        <a:rPr lang="fr-FR" sz="1100" kern="1200" dirty="0">
                          <a:solidFill>
                            <a:schemeClr val="tx1">
                              <a:lumMod val="65000"/>
                              <a:lumOff val="35000"/>
                            </a:schemeClr>
                          </a:solidFill>
                          <a:effectLst/>
                          <a:latin typeface="+mn-lt"/>
                          <a:ea typeface="+mn-ea"/>
                          <a:cs typeface="+mn-cs"/>
                        </a:rPr>
                        <a:t>Italien</a:t>
                      </a:r>
                    </a:p>
                  </a:txBody>
                  <a:tcPr anchor="ctr">
                    <a:noFill/>
                  </a:tcPr>
                </a:tc>
                <a:extLst>
                  <a:ext uri="{0D108BD9-81ED-4DB2-BD59-A6C34878D82A}">
                    <a16:rowId xmlns:a16="http://schemas.microsoft.com/office/drawing/2014/main" val="10004"/>
                  </a:ext>
                </a:extLst>
              </a:tr>
            </a:tbl>
          </a:graphicData>
        </a:graphic>
      </p:graphicFrame>
      <p:sp>
        <p:nvSpPr>
          <p:cNvPr id="244" name="Rectangle 243"/>
          <p:cNvSpPr/>
          <p:nvPr/>
        </p:nvSpPr>
        <p:spPr>
          <a:xfrm>
            <a:off x="2015312" y="7687110"/>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5" name="Rectangle 244"/>
          <p:cNvSpPr/>
          <p:nvPr/>
        </p:nvSpPr>
        <p:spPr>
          <a:xfrm>
            <a:off x="2223319" y="7687646"/>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6" name="Rectangle 245"/>
          <p:cNvSpPr/>
          <p:nvPr/>
        </p:nvSpPr>
        <p:spPr>
          <a:xfrm>
            <a:off x="2431326" y="7687378"/>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7" name="Rectangle 246"/>
          <p:cNvSpPr/>
          <p:nvPr/>
        </p:nvSpPr>
        <p:spPr>
          <a:xfrm>
            <a:off x="2639333" y="7687914"/>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8" name="Rectangle 247"/>
          <p:cNvSpPr/>
          <p:nvPr/>
        </p:nvSpPr>
        <p:spPr>
          <a:xfrm>
            <a:off x="2847340" y="7687110"/>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9" name="Rectangle 248"/>
          <p:cNvSpPr/>
          <p:nvPr/>
        </p:nvSpPr>
        <p:spPr>
          <a:xfrm>
            <a:off x="1809802" y="7689081"/>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0" name="Rectangle 249"/>
          <p:cNvSpPr/>
          <p:nvPr/>
        </p:nvSpPr>
        <p:spPr>
          <a:xfrm>
            <a:off x="2015312" y="7942911"/>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1" name="Rectangle 250"/>
          <p:cNvSpPr/>
          <p:nvPr/>
        </p:nvSpPr>
        <p:spPr>
          <a:xfrm>
            <a:off x="2223319" y="7943447"/>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2" name="Rectangle 251"/>
          <p:cNvSpPr/>
          <p:nvPr/>
        </p:nvSpPr>
        <p:spPr>
          <a:xfrm>
            <a:off x="2431326" y="7943179"/>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3" name="Rectangle 252"/>
          <p:cNvSpPr/>
          <p:nvPr/>
        </p:nvSpPr>
        <p:spPr>
          <a:xfrm>
            <a:off x="2639333" y="7943715"/>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4" name="Rectangle 253"/>
          <p:cNvSpPr/>
          <p:nvPr/>
        </p:nvSpPr>
        <p:spPr>
          <a:xfrm>
            <a:off x="2847340" y="7942911"/>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5" name="Rectangle 254"/>
          <p:cNvSpPr/>
          <p:nvPr/>
        </p:nvSpPr>
        <p:spPr>
          <a:xfrm>
            <a:off x="1809802" y="7944882"/>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6" name="Rectangle 255"/>
          <p:cNvSpPr/>
          <p:nvPr/>
        </p:nvSpPr>
        <p:spPr>
          <a:xfrm>
            <a:off x="2015312" y="8192403"/>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7" name="Rectangle 256"/>
          <p:cNvSpPr/>
          <p:nvPr/>
        </p:nvSpPr>
        <p:spPr>
          <a:xfrm>
            <a:off x="2223319" y="8192939"/>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8" name="Rectangle 257"/>
          <p:cNvSpPr/>
          <p:nvPr/>
        </p:nvSpPr>
        <p:spPr>
          <a:xfrm>
            <a:off x="2431326" y="8192671"/>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9" name="Rectangle 258"/>
          <p:cNvSpPr/>
          <p:nvPr/>
        </p:nvSpPr>
        <p:spPr>
          <a:xfrm>
            <a:off x="2639333" y="8193207"/>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0" name="Rectangle 259"/>
          <p:cNvSpPr/>
          <p:nvPr/>
        </p:nvSpPr>
        <p:spPr>
          <a:xfrm>
            <a:off x="2847340" y="8192403"/>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1" name="Rectangle 260"/>
          <p:cNvSpPr/>
          <p:nvPr/>
        </p:nvSpPr>
        <p:spPr>
          <a:xfrm>
            <a:off x="1809802" y="8194374"/>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2" name="Rectangle 261"/>
          <p:cNvSpPr/>
          <p:nvPr/>
        </p:nvSpPr>
        <p:spPr>
          <a:xfrm>
            <a:off x="2015312" y="8439157"/>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3" name="Rectangle 262"/>
          <p:cNvSpPr/>
          <p:nvPr/>
        </p:nvSpPr>
        <p:spPr>
          <a:xfrm>
            <a:off x="2223319" y="8439693"/>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4" name="Rectangle 263"/>
          <p:cNvSpPr/>
          <p:nvPr/>
        </p:nvSpPr>
        <p:spPr>
          <a:xfrm>
            <a:off x="2431326" y="8439425"/>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5" name="Rectangle 264"/>
          <p:cNvSpPr/>
          <p:nvPr/>
        </p:nvSpPr>
        <p:spPr>
          <a:xfrm>
            <a:off x="2639333" y="8439961"/>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6" name="Rectangle 265"/>
          <p:cNvSpPr/>
          <p:nvPr/>
        </p:nvSpPr>
        <p:spPr>
          <a:xfrm>
            <a:off x="2847340" y="8439157"/>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7" name="Rectangle 266"/>
          <p:cNvSpPr/>
          <p:nvPr/>
        </p:nvSpPr>
        <p:spPr>
          <a:xfrm>
            <a:off x="1809802" y="8441128"/>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8" name="Rectangle 267"/>
          <p:cNvSpPr/>
          <p:nvPr/>
        </p:nvSpPr>
        <p:spPr>
          <a:xfrm>
            <a:off x="1998480" y="9409440"/>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9" name="Rectangle 268"/>
          <p:cNvSpPr/>
          <p:nvPr/>
        </p:nvSpPr>
        <p:spPr>
          <a:xfrm>
            <a:off x="2206487" y="9409976"/>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0" name="Rectangle 269"/>
          <p:cNvSpPr/>
          <p:nvPr/>
        </p:nvSpPr>
        <p:spPr>
          <a:xfrm>
            <a:off x="2414494" y="9409708"/>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1" name="Rectangle 270"/>
          <p:cNvSpPr/>
          <p:nvPr/>
        </p:nvSpPr>
        <p:spPr>
          <a:xfrm>
            <a:off x="2622501" y="9410244"/>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2" name="Rectangle 271"/>
          <p:cNvSpPr/>
          <p:nvPr/>
        </p:nvSpPr>
        <p:spPr>
          <a:xfrm>
            <a:off x="2830508" y="9409440"/>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3" name="Rectangle 272"/>
          <p:cNvSpPr/>
          <p:nvPr/>
        </p:nvSpPr>
        <p:spPr>
          <a:xfrm>
            <a:off x="1792970" y="9411411"/>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4" name="Rectangle 273"/>
          <p:cNvSpPr/>
          <p:nvPr/>
        </p:nvSpPr>
        <p:spPr>
          <a:xfrm>
            <a:off x="1998480" y="9665241"/>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5" name="Rectangle 274"/>
          <p:cNvSpPr/>
          <p:nvPr/>
        </p:nvSpPr>
        <p:spPr>
          <a:xfrm>
            <a:off x="2206487" y="9665777"/>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6" name="Rectangle 275"/>
          <p:cNvSpPr/>
          <p:nvPr/>
        </p:nvSpPr>
        <p:spPr>
          <a:xfrm>
            <a:off x="2414494" y="9665509"/>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7" name="Rectangle 276"/>
          <p:cNvSpPr/>
          <p:nvPr/>
        </p:nvSpPr>
        <p:spPr>
          <a:xfrm>
            <a:off x="2622501" y="9666045"/>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8" name="Rectangle 277"/>
          <p:cNvSpPr/>
          <p:nvPr/>
        </p:nvSpPr>
        <p:spPr>
          <a:xfrm>
            <a:off x="2830508" y="9665241"/>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9" name="Rectangle 278"/>
          <p:cNvSpPr/>
          <p:nvPr/>
        </p:nvSpPr>
        <p:spPr>
          <a:xfrm>
            <a:off x="1792970" y="9667212"/>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0" name="Rectangle 279"/>
          <p:cNvSpPr/>
          <p:nvPr/>
        </p:nvSpPr>
        <p:spPr>
          <a:xfrm>
            <a:off x="1998480" y="9914733"/>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1" name="Rectangle 280"/>
          <p:cNvSpPr/>
          <p:nvPr/>
        </p:nvSpPr>
        <p:spPr>
          <a:xfrm>
            <a:off x="2206487" y="9915269"/>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2" name="Rectangle 281"/>
          <p:cNvSpPr/>
          <p:nvPr/>
        </p:nvSpPr>
        <p:spPr>
          <a:xfrm>
            <a:off x="2414494" y="9915001"/>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3" name="Rectangle 282"/>
          <p:cNvSpPr/>
          <p:nvPr/>
        </p:nvSpPr>
        <p:spPr>
          <a:xfrm>
            <a:off x="2622501" y="9915537"/>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4" name="Rectangle 283"/>
          <p:cNvSpPr/>
          <p:nvPr/>
        </p:nvSpPr>
        <p:spPr>
          <a:xfrm>
            <a:off x="2830508" y="9914733"/>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5" name="Rectangle 284"/>
          <p:cNvSpPr/>
          <p:nvPr/>
        </p:nvSpPr>
        <p:spPr>
          <a:xfrm>
            <a:off x="1792970" y="9914903"/>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6" name="Rectangle 285"/>
          <p:cNvSpPr/>
          <p:nvPr/>
        </p:nvSpPr>
        <p:spPr>
          <a:xfrm>
            <a:off x="1998480" y="10161487"/>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7" name="Rectangle 286"/>
          <p:cNvSpPr/>
          <p:nvPr/>
        </p:nvSpPr>
        <p:spPr>
          <a:xfrm>
            <a:off x="2206487" y="10162023"/>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8" name="Rectangle 287"/>
          <p:cNvSpPr/>
          <p:nvPr/>
        </p:nvSpPr>
        <p:spPr>
          <a:xfrm>
            <a:off x="2414494" y="10161755"/>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9" name="Rectangle 288"/>
          <p:cNvSpPr/>
          <p:nvPr/>
        </p:nvSpPr>
        <p:spPr>
          <a:xfrm>
            <a:off x="2622501" y="10162291"/>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0" name="Rectangle 289"/>
          <p:cNvSpPr/>
          <p:nvPr/>
        </p:nvSpPr>
        <p:spPr>
          <a:xfrm>
            <a:off x="2830508" y="10161487"/>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1" name="Rectangle 290"/>
          <p:cNvSpPr/>
          <p:nvPr/>
        </p:nvSpPr>
        <p:spPr>
          <a:xfrm>
            <a:off x="1792970" y="10161657"/>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2" name="Rectangle 291"/>
          <p:cNvSpPr/>
          <p:nvPr/>
        </p:nvSpPr>
        <p:spPr>
          <a:xfrm>
            <a:off x="6089118" y="9386445"/>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3" name="Rectangle 292"/>
          <p:cNvSpPr/>
          <p:nvPr/>
        </p:nvSpPr>
        <p:spPr>
          <a:xfrm>
            <a:off x="6297125" y="9386981"/>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4" name="Rectangle 293"/>
          <p:cNvSpPr/>
          <p:nvPr/>
        </p:nvSpPr>
        <p:spPr>
          <a:xfrm>
            <a:off x="6505132" y="9386713"/>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5" name="Rectangle 294"/>
          <p:cNvSpPr/>
          <p:nvPr/>
        </p:nvSpPr>
        <p:spPr>
          <a:xfrm>
            <a:off x="6713139" y="9387249"/>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6" name="Rectangle 295"/>
          <p:cNvSpPr/>
          <p:nvPr/>
        </p:nvSpPr>
        <p:spPr>
          <a:xfrm>
            <a:off x="6921146" y="9386445"/>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7" name="Rectangle 296"/>
          <p:cNvSpPr/>
          <p:nvPr/>
        </p:nvSpPr>
        <p:spPr>
          <a:xfrm>
            <a:off x="5883608" y="9386615"/>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8" name="Rectangle 297"/>
          <p:cNvSpPr/>
          <p:nvPr/>
        </p:nvSpPr>
        <p:spPr>
          <a:xfrm>
            <a:off x="5674917" y="9386445"/>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9" name="Rectangle 298"/>
          <p:cNvSpPr/>
          <p:nvPr/>
        </p:nvSpPr>
        <p:spPr>
          <a:xfrm>
            <a:off x="5465097" y="9386613"/>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0" name="Rectangle 299"/>
          <p:cNvSpPr/>
          <p:nvPr/>
        </p:nvSpPr>
        <p:spPr>
          <a:xfrm>
            <a:off x="6086566" y="9611921"/>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1" name="Rectangle 300"/>
          <p:cNvSpPr/>
          <p:nvPr/>
        </p:nvSpPr>
        <p:spPr>
          <a:xfrm>
            <a:off x="6294573" y="9612457"/>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2" name="Rectangle 301"/>
          <p:cNvSpPr/>
          <p:nvPr/>
        </p:nvSpPr>
        <p:spPr>
          <a:xfrm>
            <a:off x="6502580" y="9612189"/>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3" name="Rectangle 302"/>
          <p:cNvSpPr/>
          <p:nvPr/>
        </p:nvSpPr>
        <p:spPr>
          <a:xfrm>
            <a:off x="6710587" y="9612725"/>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4" name="Rectangle 303"/>
          <p:cNvSpPr/>
          <p:nvPr/>
        </p:nvSpPr>
        <p:spPr>
          <a:xfrm>
            <a:off x="6918594" y="9611921"/>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5" name="Rectangle 304"/>
          <p:cNvSpPr/>
          <p:nvPr/>
        </p:nvSpPr>
        <p:spPr>
          <a:xfrm>
            <a:off x="5881056" y="9612091"/>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6" name="Rectangle 305"/>
          <p:cNvSpPr/>
          <p:nvPr/>
        </p:nvSpPr>
        <p:spPr>
          <a:xfrm>
            <a:off x="5672365" y="9611921"/>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7" name="Rectangle 306"/>
          <p:cNvSpPr/>
          <p:nvPr/>
        </p:nvSpPr>
        <p:spPr>
          <a:xfrm>
            <a:off x="5462545" y="9612089"/>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8" name="Rectangle 307"/>
          <p:cNvSpPr/>
          <p:nvPr/>
        </p:nvSpPr>
        <p:spPr>
          <a:xfrm>
            <a:off x="6086566" y="9862755"/>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9" name="Rectangle 308"/>
          <p:cNvSpPr/>
          <p:nvPr/>
        </p:nvSpPr>
        <p:spPr>
          <a:xfrm>
            <a:off x="6294573" y="9863291"/>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0" name="Rectangle 309"/>
          <p:cNvSpPr/>
          <p:nvPr/>
        </p:nvSpPr>
        <p:spPr>
          <a:xfrm>
            <a:off x="6502580" y="9863023"/>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1" name="Rectangle 310"/>
          <p:cNvSpPr/>
          <p:nvPr/>
        </p:nvSpPr>
        <p:spPr>
          <a:xfrm>
            <a:off x="6710587" y="9863559"/>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2" name="Rectangle 311"/>
          <p:cNvSpPr/>
          <p:nvPr/>
        </p:nvSpPr>
        <p:spPr>
          <a:xfrm>
            <a:off x="6918594" y="9862755"/>
            <a:ext cx="162560" cy="152400"/>
          </a:xfrm>
          <a:prstGeom prst="rect">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3" name="Rectangle 312"/>
          <p:cNvSpPr/>
          <p:nvPr/>
        </p:nvSpPr>
        <p:spPr>
          <a:xfrm>
            <a:off x="5881056" y="9862925"/>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4" name="Rectangle 313"/>
          <p:cNvSpPr/>
          <p:nvPr/>
        </p:nvSpPr>
        <p:spPr>
          <a:xfrm>
            <a:off x="5672365" y="9862755"/>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5" name="Rectangle 314"/>
          <p:cNvSpPr/>
          <p:nvPr/>
        </p:nvSpPr>
        <p:spPr>
          <a:xfrm>
            <a:off x="5462545" y="9862923"/>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6" name="Rectangle 315"/>
          <p:cNvSpPr/>
          <p:nvPr/>
        </p:nvSpPr>
        <p:spPr>
          <a:xfrm>
            <a:off x="6086566" y="10116115"/>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7" name="Rectangle 316"/>
          <p:cNvSpPr/>
          <p:nvPr/>
        </p:nvSpPr>
        <p:spPr>
          <a:xfrm>
            <a:off x="6294573" y="10116651"/>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8" name="Rectangle 317"/>
          <p:cNvSpPr/>
          <p:nvPr/>
        </p:nvSpPr>
        <p:spPr>
          <a:xfrm>
            <a:off x="6502580" y="10116383"/>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9" name="Rectangle 318"/>
          <p:cNvSpPr/>
          <p:nvPr/>
        </p:nvSpPr>
        <p:spPr>
          <a:xfrm>
            <a:off x="6710587" y="10116919"/>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0" name="Rectangle 319"/>
          <p:cNvSpPr/>
          <p:nvPr/>
        </p:nvSpPr>
        <p:spPr>
          <a:xfrm>
            <a:off x="6918594" y="10116115"/>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1" name="Rectangle 320"/>
          <p:cNvSpPr/>
          <p:nvPr/>
        </p:nvSpPr>
        <p:spPr>
          <a:xfrm>
            <a:off x="5881056" y="10116285"/>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2" name="Rectangle 321"/>
          <p:cNvSpPr/>
          <p:nvPr/>
        </p:nvSpPr>
        <p:spPr>
          <a:xfrm>
            <a:off x="5672365" y="10116115"/>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3" name="Rectangle 322"/>
          <p:cNvSpPr/>
          <p:nvPr/>
        </p:nvSpPr>
        <p:spPr>
          <a:xfrm>
            <a:off x="5462545" y="10116283"/>
            <a:ext cx="162560" cy="152400"/>
          </a:xfrm>
          <a:prstGeom prst="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rotWithShape="1">
          <a:blip r:embed="rId2">
            <a:extLst>
              <a:ext uri="{28A0092B-C50C-407E-A947-70E740481C1C}">
                <a14:useLocalDpi xmlns:a14="http://schemas.microsoft.com/office/drawing/2010/main" val="0"/>
              </a:ext>
            </a:extLst>
          </a:blip>
          <a:srcRect l="7842" r="25590"/>
          <a:stretch/>
        </p:blipFill>
        <p:spPr>
          <a:xfrm>
            <a:off x="870521" y="4142574"/>
            <a:ext cx="1561119" cy="1565278"/>
          </a:xfrm>
          <a:prstGeom prst="ellipse">
            <a:avLst/>
          </a:prstGeom>
          <a:ln w="57150">
            <a:solidFill>
              <a:schemeClr val="bg1"/>
            </a:solidFill>
          </a:ln>
        </p:spPr>
      </p:pic>
    </p:spTree>
    <p:extLst>
      <p:ext uri="{BB962C8B-B14F-4D97-AF65-F5344CB8AC3E}">
        <p14:creationId xmlns:p14="http://schemas.microsoft.com/office/powerpoint/2010/main" val="140530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59565416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TotalTime>
  <Words>749</Words>
  <Application>Microsoft Macintosh PowerPoint</Application>
  <PresentationFormat>Personnalisé</PresentationFormat>
  <Paragraphs>77</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51</cp:revision>
  <dcterms:created xsi:type="dcterms:W3CDTF">2017-01-23T13:13:08Z</dcterms:created>
  <dcterms:modified xsi:type="dcterms:W3CDTF">2022-07-29T14:48:44Z</dcterms:modified>
</cp:coreProperties>
</file>