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B1BB"/>
    <a:srgbClr val="337BA3"/>
    <a:srgbClr val="6E90A8"/>
    <a:srgbClr val="617D92"/>
    <a:srgbClr val="556D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08"/>
    <p:restoredTop sz="94595"/>
  </p:normalViewPr>
  <p:slideViewPr>
    <p:cSldViewPr snapToGrid="0" snapToObjects="1">
      <p:cViewPr varScale="1">
        <p:scale>
          <a:sx n="82" d="100"/>
          <a:sy n="82" d="100"/>
        </p:scale>
        <p:origin x="400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4FEB8C3-0F63-0340-A484-45C0D9ECCFE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4FEB8C3-0F63-0340-A484-45C0D9ECCFEA}"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4FEB8C3-0F63-0340-A484-45C0D9ECCFEA}"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4FEB8C3-0F63-0340-A484-45C0D9ECCFEA}"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54FEB8C3-0F63-0340-A484-45C0D9ECCFEA}"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EB8C3-0F63-0340-A484-45C0D9ECCFEA}"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4FEB8C3-0F63-0340-A484-45C0D9ECCFEA}"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71922F7-25A0-3E49-8938-5ED6C51EE32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4FEB8C3-0F63-0340-A484-45C0D9ECCFEA}"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71922F7-25A0-3E49-8938-5ED6C51EE326}" type="slidenum">
              <a:rPr lang="fr-FR" smtClean="0"/>
              <a:t>‹N°›</a:t>
            </a:fld>
            <a:endParaRPr lang="fr-FR"/>
          </a:p>
        </p:txBody>
      </p:sp>
    </p:spTree>
    <p:extLst>
      <p:ext uri="{BB962C8B-B14F-4D97-AF65-F5344CB8AC3E}">
        <p14:creationId xmlns:p14="http://schemas.microsoft.com/office/powerpoint/2010/main" val="632612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9"/>
          <p:cNvSpPr txBox="1"/>
          <p:nvPr/>
        </p:nvSpPr>
        <p:spPr>
          <a:xfrm>
            <a:off x="139231" y="179173"/>
            <a:ext cx="5278221" cy="707886"/>
          </a:xfrm>
          <a:prstGeom prst="rect">
            <a:avLst/>
          </a:prstGeom>
          <a:noFill/>
        </p:spPr>
        <p:txBody>
          <a:bodyPr wrap="square" rtlCol="0">
            <a:spAutoFit/>
          </a:bodyPr>
          <a:lstStyle/>
          <a:p>
            <a:r>
              <a:rPr lang="fr-FR" sz="4000" dirty="0" err="1">
                <a:solidFill>
                  <a:schemeClr val="accent2"/>
                </a:solidFill>
                <a:ea typeface="Times New Roman" charset="0"/>
                <a:cs typeface="Times New Roman" charset="0"/>
              </a:rPr>
              <a:t>M</a:t>
            </a:r>
            <a:r>
              <a:rPr lang="fr-FR" sz="4000" dirty="0" err="1">
                <a:solidFill>
                  <a:schemeClr val="tx1">
                    <a:lumMod val="50000"/>
                    <a:lumOff val="50000"/>
                  </a:schemeClr>
                </a:solidFill>
                <a:ea typeface="Times New Roman" charset="0"/>
                <a:cs typeface="Times New Roman" charset="0"/>
              </a:rPr>
              <a:t>uchel</a:t>
            </a:r>
            <a:r>
              <a:rPr lang="fr-FR" sz="4000" dirty="0">
                <a:solidFill>
                  <a:schemeClr val="tx1">
                    <a:lumMod val="50000"/>
                    <a:lumOff val="50000"/>
                  </a:schemeClr>
                </a:solidFill>
                <a:ea typeface="Times New Roman" charset="0"/>
                <a:cs typeface="Times New Roman" charset="0"/>
              </a:rPr>
              <a:t> </a:t>
            </a:r>
            <a:r>
              <a:rPr lang="fr-FR" sz="4000" dirty="0">
                <a:solidFill>
                  <a:schemeClr val="accent2"/>
                </a:solidFill>
                <a:ea typeface="Times New Roman" charset="0"/>
                <a:cs typeface="Times New Roman" charset="0"/>
              </a:rPr>
              <a:t>D</a:t>
            </a:r>
            <a:r>
              <a:rPr lang="fr-FR" sz="4000" dirty="0">
                <a:solidFill>
                  <a:schemeClr val="tx1">
                    <a:lumMod val="50000"/>
                    <a:lumOff val="50000"/>
                  </a:schemeClr>
                </a:solidFill>
                <a:ea typeface="Times New Roman" charset="0"/>
                <a:cs typeface="Times New Roman" charset="0"/>
              </a:rPr>
              <a:t>upont</a:t>
            </a:r>
          </a:p>
        </p:txBody>
      </p:sp>
      <p:sp>
        <p:nvSpPr>
          <p:cNvPr id="70" name="Rectangle 69"/>
          <p:cNvSpPr/>
          <p:nvPr/>
        </p:nvSpPr>
        <p:spPr>
          <a:xfrm>
            <a:off x="139231" y="874005"/>
            <a:ext cx="1661930" cy="400110"/>
          </a:xfrm>
          <a:prstGeom prst="rect">
            <a:avLst/>
          </a:prstGeom>
        </p:spPr>
        <p:txBody>
          <a:bodyPr wrap="none">
            <a:spAutoFit/>
          </a:bodyPr>
          <a:lstStyle/>
          <a:p>
            <a:r>
              <a:rPr lang="fr-FR" sz="2000" dirty="0">
                <a:ea typeface="Times New Roman" charset="0"/>
                <a:cs typeface="Times New Roman" charset="0"/>
              </a:rPr>
              <a:t>Titre du poste</a:t>
            </a:r>
          </a:p>
        </p:txBody>
      </p:sp>
      <p:sp>
        <p:nvSpPr>
          <p:cNvPr id="71" name="ZoneTexte 9"/>
          <p:cNvSpPr txBox="1"/>
          <p:nvPr/>
        </p:nvSpPr>
        <p:spPr>
          <a:xfrm>
            <a:off x="139231" y="1287169"/>
            <a:ext cx="6918794" cy="276999"/>
          </a:xfrm>
          <a:prstGeom prst="rect">
            <a:avLst/>
          </a:prstGeom>
          <a:noFill/>
        </p:spPr>
        <p:txBody>
          <a:bodyPr wrap="square" rtlCol="0">
            <a:spAutoFit/>
          </a:bodyPr>
          <a:lstStyle/>
          <a:p>
            <a:pPr marL="171450" indent="-171450">
              <a:buFont typeface="Arial" charset="0"/>
              <a:buChar char="•"/>
            </a:pPr>
            <a:r>
              <a:rPr lang="fr-FR" sz="1200" dirty="0">
                <a:solidFill>
                  <a:schemeClr val="tx1">
                    <a:lumMod val="50000"/>
                    <a:lumOff val="50000"/>
                  </a:schemeClr>
                </a:solidFill>
                <a:ea typeface="Times New Roman" charset="0"/>
                <a:cs typeface="Times New Roman" charset="0"/>
              </a:rPr>
              <a:t>Tel +33 1 02 03 04 05 - Mail: </a:t>
            </a:r>
            <a:r>
              <a:rPr lang="fr-FR" sz="1200" dirty="0" err="1">
                <a:solidFill>
                  <a:schemeClr val="tx1">
                    <a:lumMod val="50000"/>
                    <a:lumOff val="50000"/>
                  </a:schemeClr>
                </a:solidFill>
                <a:ea typeface="Times New Roman" charset="0"/>
                <a:cs typeface="Times New Roman" charset="0"/>
              </a:rPr>
              <a:t>mail@mail.com</a:t>
            </a:r>
            <a:r>
              <a:rPr lang="fr-FR" sz="1200" dirty="0">
                <a:solidFill>
                  <a:schemeClr val="tx1">
                    <a:lumMod val="50000"/>
                    <a:lumOff val="50000"/>
                  </a:schemeClr>
                </a:solidFill>
                <a:ea typeface="Times New Roman" charset="0"/>
                <a:cs typeface="Times New Roman" charset="0"/>
              </a:rPr>
              <a:t>  - Adresse : 17 rue de la Réussite 75012 Paris</a:t>
            </a:r>
          </a:p>
        </p:txBody>
      </p:sp>
      <p:sp>
        <p:nvSpPr>
          <p:cNvPr id="2" name="Rectangle 1"/>
          <p:cNvSpPr/>
          <p:nvPr/>
        </p:nvSpPr>
        <p:spPr>
          <a:xfrm>
            <a:off x="139230" y="1674225"/>
            <a:ext cx="7175969" cy="830997"/>
          </a:xfrm>
          <a:prstGeom prst="rect">
            <a:avLst/>
          </a:prstGeom>
        </p:spPr>
        <p:txBody>
          <a:bodyPr wrap="square">
            <a:spAutoFit/>
          </a:bodyPr>
          <a:lstStyle/>
          <a:p>
            <a:pPr algn="just" defTabSz="685800">
              <a:defRPr/>
            </a:pPr>
            <a:r>
              <a:rPr lang="fr-FR" sz="1200" dirty="0">
                <a:solidFill>
                  <a:schemeClr val="tx1">
                    <a:lumMod val="50000"/>
                    <a:lumOff val="50000"/>
                  </a:schemeClr>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cxnSp>
        <p:nvCxnSpPr>
          <p:cNvPr id="5" name="Connecteur droit 4"/>
          <p:cNvCxnSpPr/>
          <p:nvPr/>
        </p:nvCxnSpPr>
        <p:spPr>
          <a:xfrm>
            <a:off x="139230" y="2671763"/>
            <a:ext cx="7175969"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6" name="Tableau 5"/>
          <p:cNvGraphicFramePr>
            <a:graphicFrameLocks noGrp="1"/>
          </p:cNvGraphicFramePr>
          <p:nvPr>
            <p:extLst>
              <p:ext uri="{D42A27DB-BD31-4B8C-83A1-F6EECF244321}">
                <p14:modId xmlns:p14="http://schemas.microsoft.com/office/powerpoint/2010/main" val="486477650"/>
              </p:ext>
            </p:extLst>
          </p:nvPr>
        </p:nvGraphicFramePr>
        <p:xfrm>
          <a:off x="139229" y="2838305"/>
          <a:ext cx="7175971" cy="3581400"/>
        </p:xfrm>
        <a:graphic>
          <a:graphicData uri="http://schemas.openxmlformats.org/drawingml/2006/table">
            <a:tbl>
              <a:tblPr firstRow="1" bandRow="1">
                <a:tableStyleId>{5C22544A-7EE6-4342-B048-85BDC9FD1C3A}</a:tableStyleId>
              </a:tblPr>
              <a:tblGrid>
                <a:gridCol w="915862">
                  <a:extLst>
                    <a:ext uri="{9D8B030D-6E8A-4147-A177-3AD203B41FA5}">
                      <a16:colId xmlns:a16="http://schemas.microsoft.com/office/drawing/2014/main" val="20000"/>
                    </a:ext>
                  </a:extLst>
                </a:gridCol>
                <a:gridCol w="1382873">
                  <a:extLst>
                    <a:ext uri="{9D8B030D-6E8A-4147-A177-3AD203B41FA5}">
                      <a16:colId xmlns:a16="http://schemas.microsoft.com/office/drawing/2014/main" val="20001"/>
                    </a:ext>
                  </a:extLst>
                </a:gridCol>
                <a:gridCol w="4877236">
                  <a:extLst>
                    <a:ext uri="{9D8B030D-6E8A-4147-A177-3AD203B41FA5}">
                      <a16:colId xmlns:a16="http://schemas.microsoft.com/office/drawing/2014/main" val="20002"/>
                    </a:ext>
                  </a:extLst>
                </a:gridCol>
              </a:tblGrid>
              <a:tr h="370840">
                <a:tc rowSpan="6">
                  <a:txBody>
                    <a:bodyPr/>
                    <a:lstStyle/>
                    <a:p>
                      <a:pPr algn="ctr">
                        <a:spcBef>
                          <a:spcPts val="600"/>
                        </a:spcBef>
                        <a:spcAft>
                          <a:spcPts val="600"/>
                        </a:spcAft>
                      </a:pPr>
                      <a:r>
                        <a:rPr lang="fr-FR" sz="2000" b="0" dirty="0">
                          <a:solidFill>
                            <a:schemeClr val="tx1"/>
                          </a:solidFill>
                        </a:rPr>
                        <a:t>EXPERIENCE</a:t>
                      </a:r>
                      <a:r>
                        <a:rPr lang="fr-FR" sz="2000" b="0" baseline="0" dirty="0">
                          <a:solidFill>
                            <a:schemeClr val="tx1"/>
                          </a:solidFill>
                        </a:rPr>
                        <a:t> PROFESIONNELLE</a:t>
                      </a:r>
                      <a:endParaRPr lang="fr-FR" sz="2000" b="0" dirty="0">
                        <a:solidFill>
                          <a:schemeClr val="tx1"/>
                        </a:solidFill>
                      </a:endParaRPr>
                    </a:p>
                  </a:txBody>
                  <a:tcPr vert="vert270" anchor="ctr">
                    <a:noFill/>
                  </a:tcPr>
                </a:tc>
                <a:tc>
                  <a:txBody>
                    <a:bodyPr/>
                    <a:lstStyle/>
                    <a:p>
                      <a:pPr algn="ctr">
                        <a:spcBef>
                          <a:spcPts val="600"/>
                        </a:spcBef>
                        <a:spcAft>
                          <a:spcPts val="600"/>
                        </a:spcAft>
                      </a:pPr>
                      <a:r>
                        <a:rPr lang="fr-FR" sz="1200" b="0" dirty="0"/>
                        <a:t>2010-2015</a:t>
                      </a:r>
                    </a:p>
                  </a:txBody>
                  <a:tcPr anchor="ctr">
                    <a:solidFill>
                      <a:schemeClr val="accent2"/>
                    </a:solid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2010 Titre du poste  - Société – Ville (CP)</a:t>
                      </a:r>
                    </a:p>
                  </a:txBody>
                  <a:tcPr anchor="ctr">
                    <a:solidFill>
                      <a:schemeClr val="bg1">
                        <a:lumMod val="95000"/>
                      </a:schemeClr>
                    </a:solidFill>
                  </a:tcPr>
                </a:tc>
                <a:extLst>
                  <a:ext uri="{0D108BD9-81ED-4DB2-BD59-A6C34878D82A}">
                    <a16:rowId xmlns:a16="http://schemas.microsoft.com/office/drawing/2014/main" val="10000"/>
                  </a:ext>
                </a:extLst>
              </a:tr>
              <a:tr h="370840">
                <a:tc vMerge="1">
                  <a:txBody>
                    <a:bodyPr/>
                    <a:lstStyle/>
                    <a:p>
                      <a:pPr algn="l">
                        <a:spcBef>
                          <a:spcPts val="600"/>
                        </a:spcBef>
                        <a:spcAft>
                          <a:spcPts val="600"/>
                        </a:spcAft>
                      </a:pPr>
                      <a:endParaRPr lang="fr-FR" sz="1200" dirty="0"/>
                    </a:p>
                  </a:txBody>
                  <a:tcPr>
                    <a:noFill/>
                  </a:tcPr>
                </a:tc>
                <a:tc>
                  <a:txBody>
                    <a:bodyPr/>
                    <a:lstStyle/>
                    <a:p>
                      <a:pPr algn="ctr">
                        <a:spcBef>
                          <a:spcPts val="600"/>
                        </a:spcBef>
                        <a:spcAft>
                          <a:spcPts val="600"/>
                        </a:spcAft>
                      </a:pPr>
                      <a:endParaRPr lang="fr-FR" sz="1200" dirty="0"/>
                    </a:p>
                  </a:txBody>
                  <a:tcPr anchor="ctr">
                    <a:no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dirty="0"/>
                        <a:t>Décrivez ici les fonctions que vous avez occupé. Décrivez également vos missions, le nombre de personne que vous avez encadrez et si vous le pouvez essayé d’inscrire les résultats que vous avez obtenus, n’hésitez pas à les quantifier. </a:t>
                      </a:r>
                      <a:endParaRPr lang="fr-FR" sz="1200" b="0" dirty="0">
                        <a:solidFill>
                          <a:schemeClr val="tx1"/>
                        </a:solidFill>
                      </a:endParaRPr>
                    </a:p>
                  </a:txBody>
                  <a:tcPr anchor="ctr">
                    <a:solidFill>
                      <a:schemeClr val="bg1"/>
                    </a:solidFill>
                  </a:tcPr>
                </a:tc>
                <a:extLst>
                  <a:ext uri="{0D108BD9-81ED-4DB2-BD59-A6C34878D82A}">
                    <a16:rowId xmlns:a16="http://schemas.microsoft.com/office/drawing/2014/main" val="10001"/>
                  </a:ext>
                </a:extLst>
              </a:tr>
              <a:tr h="370840">
                <a:tc vMerge="1">
                  <a:txBody>
                    <a:bodyPr/>
                    <a:lstStyle/>
                    <a:p>
                      <a:pPr algn="l">
                        <a:spcBef>
                          <a:spcPts val="600"/>
                        </a:spcBef>
                        <a:spcAft>
                          <a:spcPts val="600"/>
                        </a:spcAft>
                      </a:pPr>
                      <a:endParaRPr lang="fr-FR" sz="1200" b="0" dirty="0">
                        <a:solidFill>
                          <a:schemeClr val="bg1"/>
                        </a:solidFill>
                      </a:endParaRPr>
                    </a:p>
                  </a:txBody>
                  <a:tcPr>
                    <a:solidFill>
                      <a:schemeClr val="accent2"/>
                    </a:solidFill>
                  </a:tcPr>
                </a:tc>
                <a:tc>
                  <a:txBody>
                    <a:bodyPr/>
                    <a:lstStyle/>
                    <a:p>
                      <a:pPr algn="ctr">
                        <a:spcBef>
                          <a:spcPts val="600"/>
                        </a:spcBef>
                        <a:spcAft>
                          <a:spcPts val="600"/>
                        </a:spcAft>
                      </a:pPr>
                      <a:r>
                        <a:rPr lang="fr-FR" sz="1200" b="0" dirty="0">
                          <a:solidFill>
                            <a:schemeClr val="bg1"/>
                          </a:solidFill>
                        </a:rPr>
                        <a:t>2010-2015</a:t>
                      </a:r>
                    </a:p>
                  </a:txBody>
                  <a:tcPr anchor="ctr">
                    <a:solidFill>
                      <a:schemeClr val="accent2"/>
                    </a:solid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2010 Titre du poste  - Société – Ville (CP)</a:t>
                      </a:r>
                    </a:p>
                  </a:txBody>
                  <a:tcPr anchor="ctr">
                    <a:solidFill>
                      <a:schemeClr val="bg1">
                        <a:lumMod val="95000"/>
                      </a:schemeClr>
                    </a:solidFill>
                  </a:tcPr>
                </a:tc>
                <a:extLst>
                  <a:ext uri="{0D108BD9-81ED-4DB2-BD59-A6C34878D82A}">
                    <a16:rowId xmlns:a16="http://schemas.microsoft.com/office/drawing/2014/main" val="10002"/>
                  </a:ext>
                </a:extLst>
              </a:tr>
              <a:tr h="370840">
                <a:tc vMerge="1">
                  <a:txBody>
                    <a:bodyPr/>
                    <a:lstStyle/>
                    <a:p>
                      <a:pPr algn="l">
                        <a:spcBef>
                          <a:spcPts val="600"/>
                        </a:spcBef>
                        <a:spcAft>
                          <a:spcPts val="600"/>
                        </a:spcAft>
                      </a:pPr>
                      <a:endParaRPr lang="fr-FR" sz="1200" dirty="0"/>
                    </a:p>
                  </a:txBody>
                  <a:tcPr>
                    <a:noFill/>
                  </a:tcPr>
                </a:tc>
                <a:tc>
                  <a:txBody>
                    <a:bodyPr/>
                    <a:lstStyle/>
                    <a:p>
                      <a:pPr algn="ctr">
                        <a:spcBef>
                          <a:spcPts val="600"/>
                        </a:spcBef>
                        <a:spcAft>
                          <a:spcPts val="600"/>
                        </a:spcAft>
                      </a:pPr>
                      <a:endParaRPr lang="fr-FR" sz="1200" dirty="0"/>
                    </a:p>
                  </a:txBody>
                  <a:tcPr anchor="ctr">
                    <a:no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dirty="0"/>
                        <a:t>Décrivez ici les fonctions que vous avez occupé. Décrivez également vos missions, le nombre de personne que vous avez encadrez et si vous le pouvez essayé d’inscrire les résultats que vous avez obtenus, n’hésitez pas à les quantifier. </a:t>
                      </a:r>
                      <a:endParaRPr lang="fr-FR" sz="1200" b="0" dirty="0">
                        <a:solidFill>
                          <a:schemeClr val="tx1"/>
                        </a:solidFill>
                      </a:endParaRPr>
                    </a:p>
                  </a:txBody>
                  <a:tcPr anchor="ctr">
                    <a:solidFill>
                      <a:schemeClr val="bg1"/>
                    </a:solidFill>
                  </a:tcPr>
                </a:tc>
                <a:extLst>
                  <a:ext uri="{0D108BD9-81ED-4DB2-BD59-A6C34878D82A}">
                    <a16:rowId xmlns:a16="http://schemas.microsoft.com/office/drawing/2014/main" val="10003"/>
                  </a:ext>
                </a:extLst>
              </a:tr>
              <a:tr h="370840">
                <a:tc vMerge="1">
                  <a:txBody>
                    <a:bodyPr/>
                    <a:lstStyle/>
                    <a:p>
                      <a:pPr algn="l">
                        <a:spcBef>
                          <a:spcPts val="600"/>
                        </a:spcBef>
                        <a:spcAft>
                          <a:spcPts val="600"/>
                        </a:spcAft>
                      </a:pPr>
                      <a:endParaRPr lang="fr-FR" sz="1200" b="0" dirty="0">
                        <a:solidFill>
                          <a:schemeClr val="bg1"/>
                        </a:solidFill>
                      </a:endParaRPr>
                    </a:p>
                  </a:txBody>
                  <a:tcPr>
                    <a:solidFill>
                      <a:schemeClr val="accent2"/>
                    </a:solidFill>
                  </a:tcPr>
                </a:tc>
                <a:tc>
                  <a:txBody>
                    <a:bodyPr/>
                    <a:lstStyle/>
                    <a:p>
                      <a:pPr algn="ctr">
                        <a:spcBef>
                          <a:spcPts val="600"/>
                        </a:spcBef>
                        <a:spcAft>
                          <a:spcPts val="600"/>
                        </a:spcAft>
                      </a:pPr>
                      <a:r>
                        <a:rPr lang="fr-FR" sz="1200" b="0" dirty="0">
                          <a:solidFill>
                            <a:schemeClr val="bg1"/>
                          </a:solidFill>
                        </a:rPr>
                        <a:t>2010-2015</a:t>
                      </a:r>
                    </a:p>
                  </a:txBody>
                  <a:tcPr anchor="ctr">
                    <a:solidFill>
                      <a:schemeClr val="accent2"/>
                    </a:solid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2010 Titre du poste  - Société – Ville (CP)</a:t>
                      </a:r>
                    </a:p>
                  </a:txBody>
                  <a:tcPr anchor="ctr">
                    <a:solidFill>
                      <a:schemeClr val="bg1">
                        <a:lumMod val="95000"/>
                      </a:schemeClr>
                    </a:solidFill>
                  </a:tcPr>
                </a:tc>
                <a:extLst>
                  <a:ext uri="{0D108BD9-81ED-4DB2-BD59-A6C34878D82A}">
                    <a16:rowId xmlns:a16="http://schemas.microsoft.com/office/drawing/2014/main" val="10004"/>
                  </a:ext>
                </a:extLst>
              </a:tr>
              <a:tr h="370840">
                <a:tc vMerge="1">
                  <a:txBody>
                    <a:bodyPr/>
                    <a:lstStyle/>
                    <a:p>
                      <a:pPr algn="l">
                        <a:spcBef>
                          <a:spcPts val="600"/>
                        </a:spcBef>
                        <a:spcAft>
                          <a:spcPts val="600"/>
                        </a:spcAft>
                      </a:pPr>
                      <a:endParaRPr lang="fr-FR" sz="1200" b="0" dirty="0">
                        <a:solidFill>
                          <a:schemeClr val="bg1"/>
                        </a:solidFill>
                      </a:endParaRPr>
                    </a:p>
                  </a:txBody>
                  <a:tcPr>
                    <a:noFill/>
                  </a:tcPr>
                </a:tc>
                <a:tc>
                  <a:txBody>
                    <a:bodyPr/>
                    <a:lstStyle/>
                    <a:p>
                      <a:pPr algn="l">
                        <a:spcBef>
                          <a:spcPts val="600"/>
                        </a:spcBef>
                        <a:spcAft>
                          <a:spcPts val="600"/>
                        </a:spcAft>
                      </a:pPr>
                      <a:endParaRPr lang="fr-FR" sz="1200" b="0" dirty="0">
                        <a:solidFill>
                          <a:schemeClr val="bg1"/>
                        </a:solidFill>
                      </a:endParaRPr>
                    </a:p>
                  </a:txBody>
                  <a:tcPr anchor="ctr">
                    <a:no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dirty="0"/>
                        <a:t>Décrivez ici les fonctions que vous avez occupé. Décrivez également vos missions, le nombre de personne que vous avez encadrez et si vous le pouvez essayé d’inscrire les résultats que vous avez obtenus, n’hésitez pas à les quantifier. </a:t>
                      </a:r>
                      <a:endParaRPr lang="fr-FR" sz="1200" b="0" dirty="0">
                        <a:solidFill>
                          <a:schemeClr val="tx1"/>
                        </a:solidFill>
                      </a:endParaRPr>
                    </a:p>
                  </a:txBody>
                  <a:tcPr anchor="ctr">
                    <a:solidFill>
                      <a:schemeClr val="bg1"/>
                    </a:solidFill>
                  </a:tcPr>
                </a:tc>
                <a:extLst>
                  <a:ext uri="{0D108BD9-81ED-4DB2-BD59-A6C34878D82A}">
                    <a16:rowId xmlns:a16="http://schemas.microsoft.com/office/drawing/2014/main" val="10005"/>
                  </a:ext>
                </a:extLst>
              </a:tr>
            </a:tbl>
          </a:graphicData>
        </a:graphic>
      </p:graphicFrame>
      <p:cxnSp>
        <p:nvCxnSpPr>
          <p:cNvPr id="76" name="Connecteur droit 75"/>
          <p:cNvCxnSpPr/>
          <p:nvPr/>
        </p:nvCxnSpPr>
        <p:spPr>
          <a:xfrm>
            <a:off x="139230" y="6419704"/>
            <a:ext cx="7175969"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77" name="Tableau 76"/>
          <p:cNvGraphicFramePr>
            <a:graphicFrameLocks noGrp="1"/>
          </p:cNvGraphicFramePr>
          <p:nvPr>
            <p:extLst>
              <p:ext uri="{D42A27DB-BD31-4B8C-83A1-F6EECF244321}">
                <p14:modId xmlns:p14="http://schemas.microsoft.com/office/powerpoint/2010/main" val="1615899832"/>
              </p:ext>
            </p:extLst>
          </p:nvPr>
        </p:nvGraphicFramePr>
        <p:xfrm>
          <a:off x="139229" y="6586246"/>
          <a:ext cx="7175971" cy="1656080"/>
        </p:xfrm>
        <a:graphic>
          <a:graphicData uri="http://schemas.openxmlformats.org/drawingml/2006/table">
            <a:tbl>
              <a:tblPr firstRow="1" bandRow="1">
                <a:tableStyleId>{5C22544A-7EE6-4342-B048-85BDC9FD1C3A}</a:tableStyleId>
              </a:tblPr>
              <a:tblGrid>
                <a:gridCol w="915862">
                  <a:extLst>
                    <a:ext uri="{9D8B030D-6E8A-4147-A177-3AD203B41FA5}">
                      <a16:colId xmlns:a16="http://schemas.microsoft.com/office/drawing/2014/main" val="20000"/>
                    </a:ext>
                  </a:extLst>
                </a:gridCol>
                <a:gridCol w="1382873">
                  <a:extLst>
                    <a:ext uri="{9D8B030D-6E8A-4147-A177-3AD203B41FA5}">
                      <a16:colId xmlns:a16="http://schemas.microsoft.com/office/drawing/2014/main" val="20001"/>
                    </a:ext>
                  </a:extLst>
                </a:gridCol>
                <a:gridCol w="4877236">
                  <a:extLst>
                    <a:ext uri="{9D8B030D-6E8A-4147-A177-3AD203B41FA5}">
                      <a16:colId xmlns:a16="http://schemas.microsoft.com/office/drawing/2014/main" val="20002"/>
                    </a:ext>
                  </a:extLst>
                </a:gridCol>
              </a:tblGrid>
              <a:tr h="370840">
                <a:tc rowSpan="4">
                  <a:txBody>
                    <a:bodyPr/>
                    <a:lstStyle/>
                    <a:p>
                      <a:pPr algn="ctr">
                        <a:spcBef>
                          <a:spcPts val="600"/>
                        </a:spcBef>
                        <a:spcAft>
                          <a:spcPts val="600"/>
                        </a:spcAft>
                      </a:pPr>
                      <a:r>
                        <a:rPr lang="fr-FR" sz="2000" b="0" dirty="0">
                          <a:solidFill>
                            <a:schemeClr val="tx1"/>
                          </a:solidFill>
                        </a:rPr>
                        <a:t>FORMATION</a:t>
                      </a:r>
                    </a:p>
                  </a:txBody>
                  <a:tcPr vert="vert270" anchor="ctr">
                    <a:noFill/>
                  </a:tcPr>
                </a:tc>
                <a:tc>
                  <a:txBody>
                    <a:bodyPr/>
                    <a:lstStyle/>
                    <a:p>
                      <a:pPr algn="ctr">
                        <a:spcBef>
                          <a:spcPts val="600"/>
                        </a:spcBef>
                        <a:spcAft>
                          <a:spcPts val="600"/>
                        </a:spcAft>
                      </a:pPr>
                      <a:r>
                        <a:rPr lang="fr-FR" sz="1200" b="0" dirty="0"/>
                        <a:t>2005</a:t>
                      </a:r>
                    </a:p>
                  </a:txBody>
                  <a:tcPr anchor="ctr">
                    <a:solidFill>
                      <a:schemeClr val="accent2"/>
                    </a:solid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Titre du diplôme – Nom de l’université / école</a:t>
                      </a:r>
                    </a:p>
                  </a:txBody>
                  <a:tcPr anchor="ctr">
                    <a:solidFill>
                      <a:schemeClr val="bg1">
                        <a:lumMod val="95000"/>
                      </a:schemeClr>
                    </a:solidFill>
                  </a:tcPr>
                </a:tc>
                <a:extLst>
                  <a:ext uri="{0D108BD9-81ED-4DB2-BD59-A6C34878D82A}">
                    <a16:rowId xmlns:a16="http://schemas.microsoft.com/office/drawing/2014/main" val="10000"/>
                  </a:ext>
                </a:extLst>
              </a:tr>
              <a:tr h="370840">
                <a:tc vMerge="1">
                  <a:txBody>
                    <a:bodyPr/>
                    <a:lstStyle/>
                    <a:p>
                      <a:pPr algn="l">
                        <a:spcBef>
                          <a:spcPts val="600"/>
                        </a:spcBef>
                        <a:spcAft>
                          <a:spcPts val="600"/>
                        </a:spcAft>
                      </a:pPr>
                      <a:endParaRPr lang="fr-FR" sz="1200" dirty="0"/>
                    </a:p>
                  </a:txBody>
                  <a:tcPr>
                    <a:noFill/>
                  </a:tcPr>
                </a:tc>
                <a:tc>
                  <a:txBody>
                    <a:bodyPr/>
                    <a:lstStyle/>
                    <a:p>
                      <a:pPr algn="ctr">
                        <a:spcBef>
                          <a:spcPts val="600"/>
                        </a:spcBef>
                        <a:spcAft>
                          <a:spcPts val="600"/>
                        </a:spcAft>
                      </a:pPr>
                      <a:endParaRPr lang="fr-FR" sz="1200" dirty="0"/>
                    </a:p>
                  </a:txBody>
                  <a:tcPr anchor="ctr">
                    <a:no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dirty="0"/>
                        <a:t>Décrivez en une ligne les objectifs et les spécialités de cette formation. Inscrivez votre mention si vous en avez eu une</a:t>
                      </a:r>
                      <a:endParaRPr lang="fr-FR" sz="1200" b="0" dirty="0">
                        <a:solidFill>
                          <a:schemeClr val="tx1"/>
                        </a:solidFill>
                      </a:endParaRPr>
                    </a:p>
                  </a:txBody>
                  <a:tcPr anchor="ctr">
                    <a:solidFill>
                      <a:schemeClr val="bg1"/>
                    </a:solidFill>
                  </a:tcPr>
                </a:tc>
                <a:extLst>
                  <a:ext uri="{0D108BD9-81ED-4DB2-BD59-A6C34878D82A}">
                    <a16:rowId xmlns:a16="http://schemas.microsoft.com/office/drawing/2014/main" val="10001"/>
                  </a:ext>
                </a:extLst>
              </a:tr>
              <a:tr h="370840">
                <a:tc vMerge="1">
                  <a:txBody>
                    <a:bodyPr/>
                    <a:lstStyle/>
                    <a:p>
                      <a:pPr algn="l">
                        <a:spcBef>
                          <a:spcPts val="600"/>
                        </a:spcBef>
                        <a:spcAft>
                          <a:spcPts val="600"/>
                        </a:spcAft>
                      </a:pPr>
                      <a:endParaRPr lang="fr-FR" sz="1200" b="0" dirty="0">
                        <a:solidFill>
                          <a:schemeClr val="bg1"/>
                        </a:solidFill>
                      </a:endParaRPr>
                    </a:p>
                  </a:txBody>
                  <a:tcPr>
                    <a:solidFill>
                      <a:schemeClr val="accent2"/>
                    </a:solidFill>
                  </a:tcPr>
                </a:tc>
                <a:tc>
                  <a:txBody>
                    <a:bodyPr/>
                    <a:lstStyle/>
                    <a:p>
                      <a:pPr algn="ctr">
                        <a:spcBef>
                          <a:spcPts val="600"/>
                        </a:spcBef>
                        <a:spcAft>
                          <a:spcPts val="600"/>
                        </a:spcAft>
                      </a:pPr>
                      <a:r>
                        <a:rPr lang="fr-FR" sz="1200" b="0" dirty="0">
                          <a:solidFill>
                            <a:schemeClr val="bg1"/>
                          </a:solidFill>
                        </a:rPr>
                        <a:t>2004</a:t>
                      </a:r>
                    </a:p>
                  </a:txBody>
                  <a:tcPr anchor="ctr">
                    <a:solidFill>
                      <a:schemeClr val="accent2"/>
                    </a:solid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b="0" dirty="0">
                          <a:solidFill>
                            <a:schemeClr val="tx1"/>
                          </a:solidFill>
                        </a:rPr>
                        <a:t>Titre du diplôme – Nom de l’université / école</a:t>
                      </a:r>
                    </a:p>
                  </a:txBody>
                  <a:tcPr anchor="ctr">
                    <a:solidFill>
                      <a:schemeClr val="bg1">
                        <a:lumMod val="95000"/>
                      </a:schemeClr>
                    </a:solidFill>
                  </a:tcPr>
                </a:tc>
                <a:extLst>
                  <a:ext uri="{0D108BD9-81ED-4DB2-BD59-A6C34878D82A}">
                    <a16:rowId xmlns:a16="http://schemas.microsoft.com/office/drawing/2014/main" val="10002"/>
                  </a:ext>
                </a:extLst>
              </a:tr>
              <a:tr h="370840">
                <a:tc vMerge="1">
                  <a:txBody>
                    <a:bodyPr/>
                    <a:lstStyle/>
                    <a:p>
                      <a:pPr algn="l">
                        <a:spcBef>
                          <a:spcPts val="600"/>
                        </a:spcBef>
                        <a:spcAft>
                          <a:spcPts val="600"/>
                        </a:spcAft>
                      </a:pPr>
                      <a:endParaRPr lang="fr-FR" sz="1200" dirty="0"/>
                    </a:p>
                  </a:txBody>
                  <a:tcPr>
                    <a:noFill/>
                  </a:tcPr>
                </a:tc>
                <a:tc>
                  <a:txBody>
                    <a:bodyPr/>
                    <a:lstStyle/>
                    <a:p>
                      <a:pPr algn="ctr">
                        <a:spcBef>
                          <a:spcPts val="600"/>
                        </a:spcBef>
                        <a:spcAft>
                          <a:spcPts val="600"/>
                        </a:spcAft>
                      </a:pPr>
                      <a:endParaRPr lang="fr-FR" sz="1200" dirty="0"/>
                    </a:p>
                  </a:txBody>
                  <a:tcPr anchor="ctr">
                    <a:noFill/>
                  </a:tcPr>
                </a:tc>
                <a:tc>
                  <a:txBody>
                    <a:bodyPr/>
                    <a:lstStyle/>
                    <a:p>
                      <a:pPr marL="0" marR="0" indent="0" algn="l" defTabSz="755934" rtl="0" eaLnBrk="1" fontAlgn="auto" latinLnBrk="0" hangingPunct="1">
                        <a:lnSpc>
                          <a:spcPct val="100000"/>
                        </a:lnSpc>
                        <a:spcBef>
                          <a:spcPts val="600"/>
                        </a:spcBef>
                        <a:spcAft>
                          <a:spcPts val="600"/>
                        </a:spcAft>
                        <a:buClrTx/>
                        <a:buSzTx/>
                        <a:buFontTx/>
                        <a:buNone/>
                        <a:tabLst/>
                        <a:defRPr/>
                      </a:pPr>
                      <a:r>
                        <a:rPr lang="fr-FR" sz="1200" dirty="0"/>
                        <a:t>Décrivez en une ligne les objectifs et les spécialités de cette formation. Inscrivez votre mention si vous en avez eu une</a:t>
                      </a:r>
                      <a:endParaRPr lang="fr-FR" sz="1200" b="0" dirty="0">
                        <a:solidFill>
                          <a:schemeClr val="tx1"/>
                        </a:solidFill>
                      </a:endParaRPr>
                    </a:p>
                  </a:txBody>
                  <a:tcPr anchor="ctr">
                    <a:solidFill>
                      <a:schemeClr val="bg1"/>
                    </a:solidFill>
                  </a:tcPr>
                </a:tc>
                <a:extLst>
                  <a:ext uri="{0D108BD9-81ED-4DB2-BD59-A6C34878D82A}">
                    <a16:rowId xmlns:a16="http://schemas.microsoft.com/office/drawing/2014/main" val="10003"/>
                  </a:ext>
                </a:extLst>
              </a:tr>
            </a:tbl>
          </a:graphicData>
        </a:graphic>
      </p:graphicFrame>
      <p:graphicFrame>
        <p:nvGraphicFramePr>
          <p:cNvPr id="79" name="Tableau 78"/>
          <p:cNvGraphicFramePr>
            <a:graphicFrameLocks noGrp="1"/>
          </p:cNvGraphicFramePr>
          <p:nvPr>
            <p:extLst>
              <p:ext uri="{D42A27DB-BD31-4B8C-83A1-F6EECF244321}">
                <p14:modId xmlns:p14="http://schemas.microsoft.com/office/powerpoint/2010/main" val="932422012"/>
              </p:ext>
            </p:extLst>
          </p:nvPr>
        </p:nvGraphicFramePr>
        <p:xfrm>
          <a:off x="160419" y="8408867"/>
          <a:ext cx="3636545" cy="1402080"/>
        </p:xfrm>
        <a:graphic>
          <a:graphicData uri="http://schemas.openxmlformats.org/drawingml/2006/table">
            <a:tbl>
              <a:tblPr firstRow="1" bandRow="1">
                <a:tableStyleId>{2D5ABB26-0587-4C30-8999-92F81FD0307C}</a:tableStyleId>
              </a:tblPr>
              <a:tblGrid>
                <a:gridCol w="3636545">
                  <a:extLst>
                    <a:ext uri="{9D8B030D-6E8A-4147-A177-3AD203B41FA5}">
                      <a16:colId xmlns:a16="http://schemas.microsoft.com/office/drawing/2014/main" val="20000"/>
                    </a:ext>
                  </a:extLst>
                </a:gridCol>
              </a:tblGrid>
              <a:tr h="130305">
                <a:tc>
                  <a:txBody>
                    <a:bodyPr/>
                    <a:lstStyle/>
                    <a:p>
                      <a:pPr algn="l"/>
                      <a:r>
                        <a:rPr lang="fr-FR" sz="1800" kern="1200" dirty="0">
                          <a:solidFill>
                            <a:schemeClr val="tx1"/>
                          </a:solidFill>
                          <a:latin typeface="+mn-lt"/>
                          <a:ea typeface="Times New Roman" charset="0"/>
                          <a:cs typeface="Times New Roman" charset="0"/>
                        </a:rPr>
                        <a:t>Compétences clés</a:t>
                      </a:r>
                    </a:p>
                  </a:txBody>
                  <a:tcPr anchor="ctr">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0"/>
                  </a:ext>
                </a:extLst>
              </a:tr>
              <a:tr h="130305">
                <a:tc>
                  <a:txBody>
                    <a:bodyPr/>
                    <a:lstStyle/>
                    <a:p>
                      <a:pPr algn="l"/>
                      <a:r>
                        <a:rPr lang="fr-FR" sz="1100" kern="1200" dirty="0">
                          <a:solidFill>
                            <a:schemeClr val="tx1">
                              <a:lumMod val="65000"/>
                              <a:lumOff val="35000"/>
                            </a:schemeClr>
                          </a:solidFill>
                          <a:effectLst/>
                          <a:latin typeface="+mn-lt"/>
                          <a:ea typeface="+mn-ea"/>
                          <a:cs typeface="+mn-cs"/>
                        </a:rPr>
                        <a:t>Management</a:t>
                      </a:r>
                    </a:p>
                  </a:txBody>
                  <a:tcPr anchor="ctr">
                    <a:lnT w="12700" cap="flat" cmpd="sng" algn="ctr">
                      <a:solidFill>
                        <a:schemeClr val="accent2"/>
                      </a:solidFill>
                      <a:prstDash val="solid"/>
                      <a:round/>
                      <a:headEnd type="none" w="med" len="med"/>
                      <a:tailEnd type="none" w="med" len="med"/>
                    </a:lnT>
                    <a:noFill/>
                  </a:tcPr>
                </a:tc>
                <a:extLst>
                  <a:ext uri="{0D108BD9-81ED-4DB2-BD59-A6C34878D82A}">
                    <a16:rowId xmlns:a16="http://schemas.microsoft.com/office/drawing/2014/main" val="10001"/>
                  </a:ext>
                </a:extLst>
              </a:tr>
              <a:tr h="130305">
                <a:tc>
                  <a:txBody>
                    <a:bodyPr/>
                    <a:lstStyle/>
                    <a:p>
                      <a:pPr algn="l"/>
                      <a:r>
                        <a:rPr lang="fr-FR" sz="1100" kern="1200" dirty="0">
                          <a:solidFill>
                            <a:schemeClr val="tx1">
                              <a:lumMod val="65000"/>
                              <a:lumOff val="35000"/>
                            </a:schemeClr>
                          </a:solidFill>
                          <a:effectLst/>
                          <a:latin typeface="+mn-lt"/>
                          <a:ea typeface="+mn-ea"/>
                          <a:cs typeface="+mn-cs"/>
                        </a:rPr>
                        <a:t>Gestion de projet</a:t>
                      </a:r>
                    </a:p>
                  </a:txBody>
                  <a:tcPr anchor="ctr">
                    <a:noFill/>
                  </a:tcPr>
                </a:tc>
                <a:extLst>
                  <a:ext uri="{0D108BD9-81ED-4DB2-BD59-A6C34878D82A}">
                    <a16:rowId xmlns:a16="http://schemas.microsoft.com/office/drawing/2014/main" val="10002"/>
                  </a:ext>
                </a:extLst>
              </a:tr>
              <a:tr h="130305">
                <a:tc>
                  <a:txBody>
                    <a:bodyPr/>
                    <a:lstStyle/>
                    <a:p>
                      <a:pPr algn="l"/>
                      <a:r>
                        <a:rPr lang="fr-FR" sz="1100" kern="1200" dirty="0">
                          <a:solidFill>
                            <a:schemeClr val="tx1">
                              <a:lumMod val="65000"/>
                              <a:lumOff val="35000"/>
                            </a:schemeClr>
                          </a:solidFill>
                          <a:effectLst/>
                          <a:latin typeface="+mn-lt"/>
                          <a:ea typeface="+mn-ea"/>
                          <a:cs typeface="+mn-cs"/>
                        </a:rPr>
                        <a:t>Comptabilité / Gestion</a:t>
                      </a:r>
                    </a:p>
                  </a:txBody>
                  <a:tcPr anchor="ctr">
                    <a:noFill/>
                  </a:tcPr>
                </a:tc>
                <a:extLst>
                  <a:ext uri="{0D108BD9-81ED-4DB2-BD59-A6C34878D82A}">
                    <a16:rowId xmlns:a16="http://schemas.microsoft.com/office/drawing/2014/main" val="10003"/>
                  </a:ext>
                </a:extLst>
              </a:tr>
              <a:tr h="127409">
                <a:tc>
                  <a:txBody>
                    <a:bodyPr/>
                    <a:lstStyle/>
                    <a:p>
                      <a:pPr algn="l"/>
                      <a:r>
                        <a:rPr lang="fr-FR" sz="1100" kern="1200" dirty="0">
                          <a:solidFill>
                            <a:schemeClr val="tx1">
                              <a:lumMod val="65000"/>
                              <a:lumOff val="35000"/>
                            </a:schemeClr>
                          </a:solidFill>
                          <a:effectLst/>
                          <a:latin typeface="+mn-lt"/>
                          <a:ea typeface="+mn-ea"/>
                          <a:cs typeface="+mn-cs"/>
                        </a:rPr>
                        <a:t>Conduite de changement</a:t>
                      </a:r>
                    </a:p>
                  </a:txBody>
                  <a:tcPr anchor="ctr">
                    <a:noFill/>
                  </a:tcPr>
                </a:tc>
                <a:extLst>
                  <a:ext uri="{0D108BD9-81ED-4DB2-BD59-A6C34878D82A}">
                    <a16:rowId xmlns:a16="http://schemas.microsoft.com/office/drawing/2014/main" val="10004"/>
                  </a:ext>
                </a:extLst>
              </a:tr>
            </a:tbl>
          </a:graphicData>
        </a:graphic>
      </p:graphicFrame>
      <p:graphicFrame>
        <p:nvGraphicFramePr>
          <p:cNvPr id="80" name="Tableau 79"/>
          <p:cNvGraphicFramePr>
            <a:graphicFrameLocks noGrp="1"/>
          </p:cNvGraphicFramePr>
          <p:nvPr>
            <p:extLst>
              <p:ext uri="{D42A27DB-BD31-4B8C-83A1-F6EECF244321}">
                <p14:modId xmlns:p14="http://schemas.microsoft.com/office/powerpoint/2010/main" val="1058333338"/>
              </p:ext>
            </p:extLst>
          </p:nvPr>
        </p:nvGraphicFramePr>
        <p:xfrm>
          <a:off x="3949187" y="8408867"/>
          <a:ext cx="3366012" cy="1402080"/>
        </p:xfrm>
        <a:graphic>
          <a:graphicData uri="http://schemas.openxmlformats.org/drawingml/2006/table">
            <a:tbl>
              <a:tblPr firstRow="1" bandRow="1">
                <a:tableStyleId>{2D5ABB26-0587-4C30-8999-92F81FD0307C}</a:tableStyleId>
              </a:tblPr>
              <a:tblGrid>
                <a:gridCol w="3366012">
                  <a:extLst>
                    <a:ext uri="{9D8B030D-6E8A-4147-A177-3AD203B41FA5}">
                      <a16:colId xmlns:a16="http://schemas.microsoft.com/office/drawing/2014/main" val="20000"/>
                    </a:ext>
                  </a:extLst>
                </a:gridCol>
              </a:tblGrid>
              <a:tr h="130305">
                <a:tc>
                  <a:txBody>
                    <a:bodyPr/>
                    <a:lstStyle/>
                    <a:p>
                      <a:pPr algn="l"/>
                      <a:r>
                        <a:rPr lang="fr-FR" sz="1800" kern="1200" dirty="0">
                          <a:solidFill>
                            <a:schemeClr val="tx1"/>
                          </a:solidFill>
                          <a:latin typeface="+mn-lt"/>
                          <a:ea typeface="Times New Roman" charset="0"/>
                          <a:cs typeface="Times New Roman" charset="0"/>
                        </a:rPr>
                        <a:t>Personnalité</a:t>
                      </a:r>
                    </a:p>
                  </a:txBody>
                  <a:tcPr anchor="ctr">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0"/>
                  </a:ext>
                </a:extLst>
              </a:tr>
              <a:tr h="130305">
                <a:tc>
                  <a:txBody>
                    <a:bodyPr/>
                    <a:lstStyle/>
                    <a:p>
                      <a:pPr algn="l"/>
                      <a:r>
                        <a:rPr lang="fr-FR" sz="1100" kern="1200" dirty="0">
                          <a:solidFill>
                            <a:schemeClr val="tx1">
                              <a:lumMod val="65000"/>
                              <a:lumOff val="35000"/>
                            </a:schemeClr>
                          </a:solidFill>
                          <a:effectLst/>
                          <a:latin typeface="+mn-lt"/>
                          <a:ea typeface="+mn-ea"/>
                          <a:cs typeface="+mn-cs"/>
                        </a:rPr>
                        <a:t>Leader </a:t>
                      </a:r>
                      <a:r>
                        <a:rPr lang="fr-FR" sz="1100" kern="1200" dirty="0" err="1">
                          <a:solidFill>
                            <a:schemeClr val="tx1">
                              <a:lumMod val="65000"/>
                              <a:lumOff val="35000"/>
                            </a:schemeClr>
                          </a:solidFill>
                          <a:effectLst/>
                          <a:latin typeface="+mn-lt"/>
                          <a:ea typeface="+mn-ea"/>
                          <a:cs typeface="+mn-cs"/>
                        </a:rPr>
                        <a:t>Ship</a:t>
                      </a:r>
                      <a:endParaRPr lang="fr-FR" sz="1100" kern="1200" dirty="0">
                        <a:solidFill>
                          <a:schemeClr val="tx1">
                            <a:lumMod val="65000"/>
                            <a:lumOff val="35000"/>
                          </a:schemeClr>
                        </a:solidFill>
                        <a:effectLst/>
                        <a:latin typeface="+mn-lt"/>
                        <a:ea typeface="+mn-ea"/>
                        <a:cs typeface="+mn-cs"/>
                      </a:endParaRPr>
                    </a:p>
                  </a:txBody>
                  <a:tcPr anchor="ctr">
                    <a:lnT w="12700" cap="flat" cmpd="sng" algn="ctr">
                      <a:solidFill>
                        <a:schemeClr val="accent2"/>
                      </a:solidFill>
                      <a:prstDash val="solid"/>
                      <a:round/>
                      <a:headEnd type="none" w="med" len="med"/>
                      <a:tailEnd type="none" w="med" len="med"/>
                    </a:lnT>
                    <a:noFill/>
                  </a:tcPr>
                </a:tc>
                <a:extLst>
                  <a:ext uri="{0D108BD9-81ED-4DB2-BD59-A6C34878D82A}">
                    <a16:rowId xmlns:a16="http://schemas.microsoft.com/office/drawing/2014/main" val="10001"/>
                  </a:ext>
                </a:extLst>
              </a:tr>
              <a:tr h="130305">
                <a:tc>
                  <a:txBody>
                    <a:bodyPr/>
                    <a:lstStyle/>
                    <a:p>
                      <a:pPr algn="l"/>
                      <a:r>
                        <a:rPr lang="fr-FR" sz="1100" kern="1200" dirty="0">
                          <a:solidFill>
                            <a:schemeClr val="tx1">
                              <a:lumMod val="65000"/>
                              <a:lumOff val="35000"/>
                            </a:schemeClr>
                          </a:solidFill>
                          <a:effectLst/>
                          <a:latin typeface="+mn-lt"/>
                          <a:ea typeface="+mn-ea"/>
                          <a:cs typeface="+mn-cs"/>
                        </a:rPr>
                        <a:t>Créatif</a:t>
                      </a:r>
                    </a:p>
                  </a:txBody>
                  <a:tcPr anchor="ctr">
                    <a:noFill/>
                  </a:tcPr>
                </a:tc>
                <a:extLst>
                  <a:ext uri="{0D108BD9-81ED-4DB2-BD59-A6C34878D82A}">
                    <a16:rowId xmlns:a16="http://schemas.microsoft.com/office/drawing/2014/main" val="10002"/>
                  </a:ext>
                </a:extLst>
              </a:tr>
              <a:tr h="130305">
                <a:tc>
                  <a:txBody>
                    <a:bodyPr/>
                    <a:lstStyle/>
                    <a:p>
                      <a:pPr algn="l"/>
                      <a:r>
                        <a:rPr lang="fr-FR" sz="1100" kern="1200" dirty="0">
                          <a:solidFill>
                            <a:schemeClr val="tx1">
                              <a:lumMod val="65000"/>
                              <a:lumOff val="35000"/>
                            </a:schemeClr>
                          </a:solidFill>
                          <a:effectLst/>
                          <a:latin typeface="+mn-lt"/>
                          <a:ea typeface="+mn-ea"/>
                          <a:cs typeface="+mn-cs"/>
                        </a:rPr>
                        <a:t>Sens de l’écoute</a:t>
                      </a:r>
                    </a:p>
                  </a:txBody>
                  <a:tcPr anchor="ctr">
                    <a:noFill/>
                  </a:tcPr>
                </a:tc>
                <a:extLst>
                  <a:ext uri="{0D108BD9-81ED-4DB2-BD59-A6C34878D82A}">
                    <a16:rowId xmlns:a16="http://schemas.microsoft.com/office/drawing/2014/main" val="10003"/>
                  </a:ext>
                </a:extLst>
              </a:tr>
              <a:tr h="127409">
                <a:tc>
                  <a:txBody>
                    <a:bodyPr/>
                    <a:lstStyle/>
                    <a:p>
                      <a:pPr algn="l"/>
                      <a:r>
                        <a:rPr lang="fr-FR" sz="1100" kern="1200" dirty="0">
                          <a:solidFill>
                            <a:schemeClr val="tx1">
                              <a:lumMod val="65000"/>
                              <a:lumOff val="35000"/>
                            </a:schemeClr>
                          </a:solidFill>
                          <a:effectLst/>
                          <a:latin typeface="+mn-lt"/>
                          <a:ea typeface="+mn-ea"/>
                          <a:cs typeface="+mn-cs"/>
                        </a:rPr>
                        <a:t>Sérieux</a:t>
                      </a:r>
                    </a:p>
                  </a:txBody>
                  <a:tcPr anchor="ctr">
                    <a:noFill/>
                  </a:tcPr>
                </a:tc>
                <a:extLst>
                  <a:ext uri="{0D108BD9-81ED-4DB2-BD59-A6C34878D82A}">
                    <a16:rowId xmlns:a16="http://schemas.microsoft.com/office/drawing/2014/main" val="10004"/>
                  </a:ext>
                </a:extLst>
              </a:tr>
            </a:tbl>
          </a:graphicData>
        </a:graphic>
      </p:graphicFrame>
      <p:sp>
        <p:nvSpPr>
          <p:cNvPr id="9" name="Rectangle à coins arrondis 8"/>
          <p:cNvSpPr/>
          <p:nvPr/>
        </p:nvSpPr>
        <p:spPr>
          <a:xfrm>
            <a:off x="5709367" y="8841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à coins arrondis 118"/>
          <p:cNvSpPr/>
          <p:nvPr/>
        </p:nvSpPr>
        <p:spPr>
          <a:xfrm>
            <a:off x="5922864" y="8841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0" name="Rectangle à coins arrondis 119"/>
          <p:cNvSpPr/>
          <p:nvPr/>
        </p:nvSpPr>
        <p:spPr>
          <a:xfrm>
            <a:off x="6136361" y="8841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1" name="Rectangle à coins arrondis 120"/>
          <p:cNvSpPr/>
          <p:nvPr/>
        </p:nvSpPr>
        <p:spPr>
          <a:xfrm>
            <a:off x="6349858" y="8841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2" name="Rectangle à coins arrondis 121"/>
          <p:cNvSpPr/>
          <p:nvPr/>
        </p:nvSpPr>
        <p:spPr>
          <a:xfrm>
            <a:off x="6565866" y="8841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3" name="Rectangle à coins arrondis 122"/>
          <p:cNvSpPr/>
          <p:nvPr/>
        </p:nvSpPr>
        <p:spPr>
          <a:xfrm>
            <a:off x="6779363" y="8841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4" name="Rectangle à coins arrondis 123"/>
          <p:cNvSpPr/>
          <p:nvPr/>
        </p:nvSpPr>
        <p:spPr>
          <a:xfrm>
            <a:off x="6986006" y="8841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5" name="Rectangle à coins arrondis 124"/>
          <p:cNvSpPr/>
          <p:nvPr/>
        </p:nvSpPr>
        <p:spPr>
          <a:xfrm>
            <a:off x="7173423" y="884160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6" name="Rectangle à coins arrondis 125"/>
          <p:cNvSpPr/>
          <p:nvPr/>
        </p:nvSpPr>
        <p:spPr>
          <a:xfrm>
            <a:off x="5709367" y="9082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Rectangle à coins arrondis 166"/>
          <p:cNvSpPr/>
          <p:nvPr/>
        </p:nvSpPr>
        <p:spPr>
          <a:xfrm>
            <a:off x="5922864" y="9082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Rectangle à coins arrondis 168"/>
          <p:cNvSpPr/>
          <p:nvPr/>
        </p:nvSpPr>
        <p:spPr>
          <a:xfrm>
            <a:off x="6136361" y="9082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Rectangle à coins arrondis 176"/>
          <p:cNvSpPr/>
          <p:nvPr/>
        </p:nvSpPr>
        <p:spPr>
          <a:xfrm>
            <a:off x="6349858" y="9082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Rectangle à coins arrondis 178"/>
          <p:cNvSpPr/>
          <p:nvPr/>
        </p:nvSpPr>
        <p:spPr>
          <a:xfrm>
            <a:off x="6565866" y="9082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0" name="Rectangle à coins arrondis 179"/>
          <p:cNvSpPr/>
          <p:nvPr/>
        </p:nvSpPr>
        <p:spPr>
          <a:xfrm>
            <a:off x="6779363" y="9082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1" name="Rectangle à coins arrondis 180"/>
          <p:cNvSpPr/>
          <p:nvPr/>
        </p:nvSpPr>
        <p:spPr>
          <a:xfrm>
            <a:off x="6986006" y="9082582"/>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2" name="Rectangle à coins arrondis 181"/>
          <p:cNvSpPr/>
          <p:nvPr/>
        </p:nvSpPr>
        <p:spPr>
          <a:xfrm>
            <a:off x="7173423" y="9082582"/>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3" name="Rectangle à coins arrondis 182"/>
          <p:cNvSpPr/>
          <p:nvPr/>
        </p:nvSpPr>
        <p:spPr>
          <a:xfrm>
            <a:off x="5709367" y="9341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4" name="Rectangle à coins arrondis 183"/>
          <p:cNvSpPr/>
          <p:nvPr/>
        </p:nvSpPr>
        <p:spPr>
          <a:xfrm>
            <a:off x="5922864" y="9341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 name="Rectangle à coins arrondis 184"/>
          <p:cNvSpPr/>
          <p:nvPr/>
        </p:nvSpPr>
        <p:spPr>
          <a:xfrm>
            <a:off x="6136361" y="9341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6" name="Rectangle à coins arrondis 185"/>
          <p:cNvSpPr/>
          <p:nvPr/>
        </p:nvSpPr>
        <p:spPr>
          <a:xfrm>
            <a:off x="6349858" y="9341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7" name="Rectangle à coins arrondis 186"/>
          <p:cNvSpPr/>
          <p:nvPr/>
        </p:nvSpPr>
        <p:spPr>
          <a:xfrm>
            <a:off x="6565866" y="9341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8" name="Rectangle à coins arrondis 187"/>
          <p:cNvSpPr/>
          <p:nvPr/>
        </p:nvSpPr>
        <p:spPr>
          <a:xfrm>
            <a:off x="6779363" y="934111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9" name="Rectangle à coins arrondis 188"/>
          <p:cNvSpPr/>
          <p:nvPr/>
        </p:nvSpPr>
        <p:spPr>
          <a:xfrm>
            <a:off x="6986006" y="934111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0" name="Rectangle à coins arrondis 189"/>
          <p:cNvSpPr/>
          <p:nvPr/>
        </p:nvSpPr>
        <p:spPr>
          <a:xfrm>
            <a:off x="7173423" y="934111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1" name="Rectangle à coins arrondis 190"/>
          <p:cNvSpPr/>
          <p:nvPr/>
        </p:nvSpPr>
        <p:spPr>
          <a:xfrm>
            <a:off x="5709367"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2" name="Rectangle à coins arrondis 191"/>
          <p:cNvSpPr/>
          <p:nvPr/>
        </p:nvSpPr>
        <p:spPr>
          <a:xfrm>
            <a:off x="5922864"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3" name="Rectangle à coins arrondis 192"/>
          <p:cNvSpPr/>
          <p:nvPr/>
        </p:nvSpPr>
        <p:spPr>
          <a:xfrm>
            <a:off x="6136361"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4" name="Rectangle à coins arrondis 193"/>
          <p:cNvSpPr/>
          <p:nvPr/>
        </p:nvSpPr>
        <p:spPr>
          <a:xfrm>
            <a:off x="6349858"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5" name="Rectangle à coins arrondis 194"/>
          <p:cNvSpPr/>
          <p:nvPr/>
        </p:nvSpPr>
        <p:spPr>
          <a:xfrm>
            <a:off x="6565866"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6" name="Rectangle à coins arrondis 195"/>
          <p:cNvSpPr/>
          <p:nvPr/>
        </p:nvSpPr>
        <p:spPr>
          <a:xfrm>
            <a:off x="6779363"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7" name="Rectangle à coins arrondis 196"/>
          <p:cNvSpPr/>
          <p:nvPr/>
        </p:nvSpPr>
        <p:spPr>
          <a:xfrm>
            <a:off x="6986006"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8" name="Rectangle à coins arrondis 197"/>
          <p:cNvSpPr/>
          <p:nvPr/>
        </p:nvSpPr>
        <p:spPr>
          <a:xfrm>
            <a:off x="7173423" y="9597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9" name="Rectangle à coins arrondis 198"/>
          <p:cNvSpPr/>
          <p:nvPr/>
        </p:nvSpPr>
        <p:spPr>
          <a:xfrm>
            <a:off x="2153246" y="8869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0" name="Rectangle à coins arrondis 199"/>
          <p:cNvSpPr/>
          <p:nvPr/>
        </p:nvSpPr>
        <p:spPr>
          <a:xfrm>
            <a:off x="2366743" y="8869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1" name="Rectangle à coins arrondis 200"/>
          <p:cNvSpPr/>
          <p:nvPr/>
        </p:nvSpPr>
        <p:spPr>
          <a:xfrm>
            <a:off x="2580240" y="8869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2" name="Rectangle à coins arrondis 201"/>
          <p:cNvSpPr/>
          <p:nvPr/>
        </p:nvSpPr>
        <p:spPr>
          <a:xfrm>
            <a:off x="2793737" y="8869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3" name="Rectangle à coins arrondis 202"/>
          <p:cNvSpPr/>
          <p:nvPr/>
        </p:nvSpPr>
        <p:spPr>
          <a:xfrm>
            <a:off x="3009745" y="8869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 name="Rectangle à coins arrondis 203"/>
          <p:cNvSpPr/>
          <p:nvPr/>
        </p:nvSpPr>
        <p:spPr>
          <a:xfrm>
            <a:off x="3223242" y="8869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5" name="Rectangle à coins arrondis 204"/>
          <p:cNvSpPr/>
          <p:nvPr/>
        </p:nvSpPr>
        <p:spPr>
          <a:xfrm>
            <a:off x="3429885" y="886960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6" name="Rectangle à coins arrondis 205"/>
          <p:cNvSpPr/>
          <p:nvPr/>
        </p:nvSpPr>
        <p:spPr>
          <a:xfrm>
            <a:off x="3617302" y="886960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7" name="Rectangle à coins arrondis 206"/>
          <p:cNvSpPr/>
          <p:nvPr/>
        </p:nvSpPr>
        <p:spPr>
          <a:xfrm>
            <a:off x="2153246" y="9110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8" name="Rectangle à coins arrondis 207"/>
          <p:cNvSpPr/>
          <p:nvPr/>
        </p:nvSpPr>
        <p:spPr>
          <a:xfrm>
            <a:off x="2366743" y="9110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9" name="Rectangle à coins arrondis 208"/>
          <p:cNvSpPr/>
          <p:nvPr/>
        </p:nvSpPr>
        <p:spPr>
          <a:xfrm>
            <a:off x="2580240" y="9110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0" name="Rectangle à coins arrondis 209"/>
          <p:cNvSpPr/>
          <p:nvPr/>
        </p:nvSpPr>
        <p:spPr>
          <a:xfrm>
            <a:off x="2793737" y="9110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1" name="Rectangle à coins arrondis 210"/>
          <p:cNvSpPr/>
          <p:nvPr/>
        </p:nvSpPr>
        <p:spPr>
          <a:xfrm>
            <a:off x="3009745" y="9110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2" name="Rectangle à coins arrondis 211"/>
          <p:cNvSpPr/>
          <p:nvPr/>
        </p:nvSpPr>
        <p:spPr>
          <a:xfrm>
            <a:off x="3223242" y="9110582"/>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3" name="Rectangle à coins arrondis 212"/>
          <p:cNvSpPr/>
          <p:nvPr/>
        </p:nvSpPr>
        <p:spPr>
          <a:xfrm>
            <a:off x="3429885" y="9110582"/>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4" name="Rectangle à coins arrondis 213"/>
          <p:cNvSpPr/>
          <p:nvPr/>
        </p:nvSpPr>
        <p:spPr>
          <a:xfrm>
            <a:off x="3617302" y="9110582"/>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5" name="Rectangle à coins arrondis 214"/>
          <p:cNvSpPr/>
          <p:nvPr/>
        </p:nvSpPr>
        <p:spPr>
          <a:xfrm>
            <a:off x="2153246" y="9369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6" name="Rectangle à coins arrondis 215"/>
          <p:cNvSpPr/>
          <p:nvPr/>
        </p:nvSpPr>
        <p:spPr>
          <a:xfrm>
            <a:off x="2366743" y="9369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7" name="Rectangle à coins arrondis 216"/>
          <p:cNvSpPr/>
          <p:nvPr/>
        </p:nvSpPr>
        <p:spPr>
          <a:xfrm>
            <a:off x="2580240" y="9369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8" name="Rectangle à coins arrondis 217"/>
          <p:cNvSpPr/>
          <p:nvPr/>
        </p:nvSpPr>
        <p:spPr>
          <a:xfrm>
            <a:off x="2793737" y="9369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9" name="Rectangle à coins arrondis 218"/>
          <p:cNvSpPr/>
          <p:nvPr/>
        </p:nvSpPr>
        <p:spPr>
          <a:xfrm>
            <a:off x="3009745" y="9369111"/>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0" name="Rectangle à coins arrondis 219"/>
          <p:cNvSpPr/>
          <p:nvPr/>
        </p:nvSpPr>
        <p:spPr>
          <a:xfrm>
            <a:off x="3223242" y="936911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1" name="Rectangle à coins arrondis 220"/>
          <p:cNvSpPr/>
          <p:nvPr/>
        </p:nvSpPr>
        <p:spPr>
          <a:xfrm>
            <a:off x="3429885" y="936911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2" name="Rectangle à coins arrondis 221"/>
          <p:cNvSpPr/>
          <p:nvPr/>
        </p:nvSpPr>
        <p:spPr>
          <a:xfrm>
            <a:off x="3617302" y="9369111"/>
            <a:ext cx="122549" cy="141402"/>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3" name="Rectangle à coins arrondis 222"/>
          <p:cNvSpPr/>
          <p:nvPr/>
        </p:nvSpPr>
        <p:spPr>
          <a:xfrm>
            <a:off x="2153246"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4" name="Rectangle à coins arrondis 223"/>
          <p:cNvSpPr/>
          <p:nvPr/>
        </p:nvSpPr>
        <p:spPr>
          <a:xfrm>
            <a:off x="2366743"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5" name="Rectangle à coins arrondis 224"/>
          <p:cNvSpPr/>
          <p:nvPr/>
        </p:nvSpPr>
        <p:spPr>
          <a:xfrm>
            <a:off x="2580240"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6" name="Rectangle à coins arrondis 225"/>
          <p:cNvSpPr/>
          <p:nvPr/>
        </p:nvSpPr>
        <p:spPr>
          <a:xfrm>
            <a:off x="2793737"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7" name="Rectangle à coins arrondis 226"/>
          <p:cNvSpPr/>
          <p:nvPr/>
        </p:nvSpPr>
        <p:spPr>
          <a:xfrm>
            <a:off x="3009745"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8" name="Rectangle à coins arrondis 227"/>
          <p:cNvSpPr/>
          <p:nvPr/>
        </p:nvSpPr>
        <p:spPr>
          <a:xfrm>
            <a:off x="3223242"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9" name="Rectangle à coins arrondis 228"/>
          <p:cNvSpPr/>
          <p:nvPr/>
        </p:nvSpPr>
        <p:spPr>
          <a:xfrm>
            <a:off x="3429885"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0" name="Rectangle à coins arrondis 229"/>
          <p:cNvSpPr/>
          <p:nvPr/>
        </p:nvSpPr>
        <p:spPr>
          <a:xfrm>
            <a:off x="3617302" y="9625966"/>
            <a:ext cx="122549" cy="141402"/>
          </a:xfrm>
          <a:prstGeom prst="round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0" name="Tableau 9"/>
          <p:cNvGraphicFramePr>
            <a:graphicFrameLocks noGrp="1"/>
          </p:cNvGraphicFramePr>
          <p:nvPr>
            <p:extLst>
              <p:ext uri="{D42A27DB-BD31-4B8C-83A1-F6EECF244321}">
                <p14:modId xmlns:p14="http://schemas.microsoft.com/office/powerpoint/2010/main" val="856188740"/>
              </p:ext>
            </p:extLst>
          </p:nvPr>
        </p:nvGraphicFramePr>
        <p:xfrm>
          <a:off x="182897" y="10086261"/>
          <a:ext cx="7132306" cy="372189"/>
        </p:xfrm>
        <a:graphic>
          <a:graphicData uri="http://schemas.openxmlformats.org/drawingml/2006/table">
            <a:tbl>
              <a:tblPr firstRow="1" bandRow="1">
                <a:tableStyleId>{5C22544A-7EE6-4342-B048-85BDC9FD1C3A}</a:tableStyleId>
              </a:tblPr>
              <a:tblGrid>
                <a:gridCol w="1060116">
                  <a:extLst>
                    <a:ext uri="{9D8B030D-6E8A-4147-A177-3AD203B41FA5}">
                      <a16:colId xmlns:a16="http://schemas.microsoft.com/office/drawing/2014/main" val="20000"/>
                    </a:ext>
                  </a:extLst>
                </a:gridCol>
                <a:gridCol w="885825">
                  <a:extLst>
                    <a:ext uri="{9D8B030D-6E8A-4147-A177-3AD203B41FA5}">
                      <a16:colId xmlns:a16="http://schemas.microsoft.com/office/drawing/2014/main" val="20001"/>
                    </a:ext>
                  </a:extLst>
                </a:gridCol>
                <a:gridCol w="1785937">
                  <a:extLst>
                    <a:ext uri="{9D8B030D-6E8A-4147-A177-3AD203B41FA5}">
                      <a16:colId xmlns:a16="http://schemas.microsoft.com/office/drawing/2014/main" val="20002"/>
                    </a:ext>
                  </a:extLst>
                </a:gridCol>
                <a:gridCol w="3400428">
                  <a:extLst>
                    <a:ext uri="{9D8B030D-6E8A-4147-A177-3AD203B41FA5}">
                      <a16:colId xmlns:a16="http://schemas.microsoft.com/office/drawing/2014/main" val="20003"/>
                    </a:ext>
                  </a:extLst>
                </a:gridCol>
              </a:tblGrid>
              <a:tr h="372189">
                <a:tc>
                  <a:txBody>
                    <a:bodyPr/>
                    <a:lstStyle/>
                    <a:p>
                      <a:r>
                        <a:rPr lang="fr-FR" sz="1800" b="0" kern="1200" dirty="0">
                          <a:solidFill>
                            <a:schemeClr val="tx1"/>
                          </a:solidFill>
                          <a:latin typeface="+mn-lt"/>
                          <a:ea typeface="Times New Roman" charset="0"/>
                          <a:cs typeface="Times New Roman" charset="0"/>
                        </a:rPr>
                        <a:t>Langues</a:t>
                      </a:r>
                    </a:p>
                  </a:txBody>
                  <a:tcPr>
                    <a:lnR w="12700" cap="flat" cmpd="sng" algn="ctr">
                      <a:solidFill>
                        <a:schemeClr val="accent2"/>
                      </a:solidFill>
                      <a:prstDash val="solid"/>
                      <a:round/>
                      <a:headEnd type="none" w="med" len="med"/>
                      <a:tailEnd type="none" w="med" len="med"/>
                    </a:lnR>
                    <a:noFill/>
                  </a:tcPr>
                </a:tc>
                <a:tc>
                  <a:txBody>
                    <a:bodyPr/>
                    <a:lstStyle/>
                    <a:p>
                      <a:r>
                        <a:rPr lang="fr-FR" sz="1100" b="0" kern="1200" dirty="0">
                          <a:solidFill>
                            <a:schemeClr val="tx1">
                              <a:lumMod val="65000"/>
                              <a:lumOff val="35000"/>
                            </a:schemeClr>
                          </a:solidFill>
                          <a:effectLst/>
                          <a:latin typeface="+mn-lt"/>
                          <a:ea typeface="+mn-ea"/>
                          <a:cs typeface="+mn-cs"/>
                        </a:rPr>
                        <a:t> Anglais</a:t>
                      </a:r>
                    </a:p>
                  </a:txBody>
                  <a:tcPr anchor="ctr">
                    <a:lnL w="12700" cap="flat" cmpd="sng" algn="ctr">
                      <a:solidFill>
                        <a:schemeClr val="accent2"/>
                      </a:solidFill>
                      <a:prstDash val="solid"/>
                      <a:round/>
                      <a:headEnd type="none" w="med" len="med"/>
                      <a:tailEnd type="none" w="med" len="med"/>
                    </a:lnL>
                    <a:noFill/>
                  </a:tcPr>
                </a:tc>
                <a:tc>
                  <a:txBody>
                    <a:bodyPr/>
                    <a:lstStyle/>
                    <a:p>
                      <a:endParaRPr lang="fr-FR" sz="1100" b="0" kern="1200" dirty="0">
                        <a:solidFill>
                          <a:schemeClr val="tx1">
                            <a:lumMod val="65000"/>
                            <a:lumOff val="35000"/>
                          </a:schemeClr>
                        </a:solidFill>
                        <a:effectLst/>
                        <a:latin typeface="+mn-lt"/>
                        <a:ea typeface="+mn-ea"/>
                        <a:cs typeface="+mn-cs"/>
                      </a:endParaRPr>
                    </a:p>
                  </a:txBody>
                  <a:tcPr anchor="ctr">
                    <a:noFill/>
                  </a:tcPr>
                </a:tc>
                <a:tc>
                  <a:txBody>
                    <a:bodyPr/>
                    <a:lstStyle/>
                    <a:p>
                      <a:r>
                        <a:rPr lang="fr-FR" sz="1100" b="0" kern="1200" dirty="0">
                          <a:solidFill>
                            <a:schemeClr val="tx1">
                              <a:lumMod val="65000"/>
                              <a:lumOff val="35000"/>
                            </a:schemeClr>
                          </a:solidFill>
                          <a:effectLst/>
                          <a:latin typeface="+mn-lt"/>
                          <a:ea typeface="+mn-ea"/>
                          <a:cs typeface="+mn-cs"/>
                        </a:rPr>
                        <a:t>Allemand</a:t>
                      </a:r>
                    </a:p>
                  </a:txBody>
                  <a:tcPr anchor="ctr">
                    <a:noFill/>
                  </a:tcPr>
                </a:tc>
                <a:extLst>
                  <a:ext uri="{0D108BD9-81ED-4DB2-BD59-A6C34878D82A}">
                    <a16:rowId xmlns:a16="http://schemas.microsoft.com/office/drawing/2014/main" val="10000"/>
                  </a:ext>
                </a:extLst>
              </a:tr>
            </a:tbl>
          </a:graphicData>
        </a:graphic>
      </p:graphicFrame>
      <p:sp>
        <p:nvSpPr>
          <p:cNvPr id="11" name="Rectangle 10"/>
          <p:cNvSpPr/>
          <p:nvPr/>
        </p:nvSpPr>
        <p:spPr>
          <a:xfrm>
            <a:off x="1904214" y="10190375"/>
            <a:ext cx="1835637" cy="169683"/>
          </a:xfrm>
          <a:prstGeom prst="rect">
            <a:avLst/>
          </a:prstGeom>
          <a:solidFill>
            <a:schemeClr val="bg1">
              <a:lumMod val="95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1" name="Rectangle 230"/>
          <p:cNvSpPr/>
          <p:nvPr/>
        </p:nvSpPr>
        <p:spPr>
          <a:xfrm>
            <a:off x="4636770" y="10187513"/>
            <a:ext cx="1835637" cy="169683"/>
          </a:xfrm>
          <a:prstGeom prst="rect">
            <a:avLst/>
          </a:prstGeom>
          <a:solidFill>
            <a:schemeClr val="bg1">
              <a:lumMod val="95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2" name="Rectangle 231"/>
          <p:cNvSpPr/>
          <p:nvPr/>
        </p:nvSpPr>
        <p:spPr>
          <a:xfrm>
            <a:off x="1904214" y="10187513"/>
            <a:ext cx="1525671" cy="169683"/>
          </a:xfrm>
          <a:prstGeom prst="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3" name="Rectangle 232"/>
          <p:cNvSpPr/>
          <p:nvPr/>
        </p:nvSpPr>
        <p:spPr>
          <a:xfrm>
            <a:off x="4636770" y="10187513"/>
            <a:ext cx="1713088" cy="169683"/>
          </a:xfrm>
          <a:prstGeom prst="rect">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05303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1582479257"/>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625</Words>
  <Application>Microsoft Macintosh PowerPoint</Application>
  <PresentationFormat>Personnalisé</PresentationFormat>
  <Paragraphs>72</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46</cp:revision>
  <dcterms:created xsi:type="dcterms:W3CDTF">2017-01-23T13:13:08Z</dcterms:created>
  <dcterms:modified xsi:type="dcterms:W3CDTF">2020-11-18T15:22:39Z</dcterms:modified>
</cp:coreProperties>
</file>