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6858000" cy="9906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8FA1"/>
    <a:srgbClr val="86C4D9"/>
    <a:srgbClr val="A1BD51"/>
    <a:srgbClr val="B4D4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49"/>
    <p:restoredTop sz="94586"/>
  </p:normalViewPr>
  <p:slideViewPr>
    <p:cSldViewPr snapToGrid="0" snapToObjects="1">
      <p:cViewPr varScale="1">
        <p:scale>
          <a:sx n="86" d="100"/>
          <a:sy n="86" d="100"/>
        </p:scale>
        <p:origin x="345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Cliquez et modifiez le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1F8BFB57-431E-274B-A0AA-E5A1012118D8}" type="datetimeFigureOut">
              <a:rPr lang="fr-FR" smtClean="0"/>
              <a:t>25/07/2022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189AAA2-AA0F-6249-BAE7-880FDE7AF66A}" type="slidenum">
              <a:rPr lang="fr-FR" smtClean="0"/>
              <a:t>‹N°›</a:t>
            </a:fld>
            <a:endParaRPr lang="fr-FR"/>
          </a:p>
        </p:txBody>
      </p:sp>
    </p:spTree>
    <p:extLst>
      <p:ext uri="{BB962C8B-B14F-4D97-AF65-F5344CB8AC3E}">
        <p14:creationId xmlns:p14="http://schemas.microsoft.com/office/powerpoint/2010/main" val="53214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F8BFB57-431E-274B-A0AA-E5A1012118D8}" type="datetimeFigureOut">
              <a:rPr lang="fr-FR" smtClean="0"/>
              <a:t>25/07/2022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189AAA2-AA0F-6249-BAE7-880FDE7AF66A}" type="slidenum">
              <a:rPr lang="fr-FR" smtClean="0"/>
              <a:t>‹N°›</a:t>
            </a:fld>
            <a:endParaRPr lang="fr-FR"/>
          </a:p>
        </p:txBody>
      </p:sp>
    </p:spTree>
    <p:extLst>
      <p:ext uri="{BB962C8B-B14F-4D97-AF65-F5344CB8AC3E}">
        <p14:creationId xmlns:p14="http://schemas.microsoft.com/office/powerpoint/2010/main" val="304621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F8BFB57-431E-274B-A0AA-E5A1012118D8}" type="datetimeFigureOut">
              <a:rPr lang="fr-FR" smtClean="0"/>
              <a:t>25/07/2022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189AAA2-AA0F-6249-BAE7-880FDE7AF66A}" type="slidenum">
              <a:rPr lang="fr-FR" smtClean="0"/>
              <a:t>‹N°›</a:t>
            </a:fld>
            <a:endParaRPr lang="fr-FR"/>
          </a:p>
        </p:txBody>
      </p:sp>
    </p:spTree>
    <p:extLst>
      <p:ext uri="{BB962C8B-B14F-4D97-AF65-F5344CB8AC3E}">
        <p14:creationId xmlns:p14="http://schemas.microsoft.com/office/powerpoint/2010/main" val="168082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F8BFB57-431E-274B-A0AA-E5A1012118D8}" type="datetimeFigureOut">
              <a:rPr lang="fr-FR" smtClean="0"/>
              <a:t>25/07/2022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189AAA2-AA0F-6249-BAE7-880FDE7AF66A}" type="slidenum">
              <a:rPr lang="fr-FR" smtClean="0"/>
              <a:t>‹N°›</a:t>
            </a:fld>
            <a:endParaRPr lang="fr-FR"/>
          </a:p>
        </p:txBody>
      </p:sp>
    </p:spTree>
    <p:extLst>
      <p:ext uri="{BB962C8B-B14F-4D97-AF65-F5344CB8AC3E}">
        <p14:creationId xmlns:p14="http://schemas.microsoft.com/office/powerpoint/2010/main" val="1024971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Cliquez et modifiez le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F8BFB57-431E-274B-A0AA-E5A1012118D8}" type="datetimeFigureOut">
              <a:rPr lang="fr-FR" smtClean="0"/>
              <a:t>25/07/2022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189AAA2-AA0F-6249-BAE7-880FDE7AF66A}" type="slidenum">
              <a:rPr lang="fr-FR" smtClean="0"/>
              <a:t>‹N°›</a:t>
            </a:fld>
            <a:endParaRPr lang="fr-FR"/>
          </a:p>
        </p:txBody>
      </p:sp>
    </p:spTree>
    <p:extLst>
      <p:ext uri="{BB962C8B-B14F-4D97-AF65-F5344CB8AC3E}">
        <p14:creationId xmlns:p14="http://schemas.microsoft.com/office/powerpoint/2010/main" val="1731499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F8BFB57-431E-274B-A0AA-E5A1012118D8}" type="datetimeFigureOut">
              <a:rPr lang="fr-FR" smtClean="0"/>
              <a:t>25/07/2022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189AAA2-AA0F-6249-BAE7-880FDE7AF66A}" type="slidenum">
              <a:rPr lang="fr-FR" smtClean="0"/>
              <a:t>‹N°›</a:t>
            </a:fld>
            <a:endParaRPr lang="fr-FR"/>
          </a:p>
        </p:txBody>
      </p:sp>
    </p:spTree>
    <p:extLst>
      <p:ext uri="{BB962C8B-B14F-4D97-AF65-F5344CB8AC3E}">
        <p14:creationId xmlns:p14="http://schemas.microsoft.com/office/powerpoint/2010/main" val="767515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Cliquez et modifiez le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F8BFB57-431E-274B-A0AA-E5A1012118D8}" type="datetimeFigureOut">
              <a:rPr lang="fr-FR" smtClean="0"/>
              <a:t>25/07/2022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189AAA2-AA0F-6249-BAE7-880FDE7AF66A}" type="slidenum">
              <a:rPr lang="fr-FR" smtClean="0"/>
              <a:t>‹N°›</a:t>
            </a:fld>
            <a:endParaRPr lang="fr-FR"/>
          </a:p>
        </p:txBody>
      </p:sp>
    </p:spTree>
    <p:extLst>
      <p:ext uri="{BB962C8B-B14F-4D97-AF65-F5344CB8AC3E}">
        <p14:creationId xmlns:p14="http://schemas.microsoft.com/office/powerpoint/2010/main" val="1845132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1F8BFB57-431E-274B-A0AA-E5A1012118D8}" type="datetimeFigureOut">
              <a:rPr lang="fr-FR" smtClean="0"/>
              <a:t>25/07/2022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189AAA2-AA0F-6249-BAE7-880FDE7AF66A}" type="slidenum">
              <a:rPr lang="fr-FR" smtClean="0"/>
              <a:t>‹N°›</a:t>
            </a:fld>
            <a:endParaRPr lang="fr-FR"/>
          </a:p>
        </p:txBody>
      </p:sp>
    </p:spTree>
    <p:extLst>
      <p:ext uri="{BB962C8B-B14F-4D97-AF65-F5344CB8AC3E}">
        <p14:creationId xmlns:p14="http://schemas.microsoft.com/office/powerpoint/2010/main" val="1472400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8BFB57-431E-274B-A0AA-E5A1012118D8}" type="datetimeFigureOut">
              <a:rPr lang="fr-FR" smtClean="0"/>
              <a:t>25/07/2022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189AAA2-AA0F-6249-BAE7-880FDE7AF66A}" type="slidenum">
              <a:rPr lang="fr-FR" smtClean="0"/>
              <a:t>‹N°›</a:t>
            </a:fld>
            <a:endParaRPr lang="fr-FR"/>
          </a:p>
        </p:txBody>
      </p:sp>
    </p:spTree>
    <p:extLst>
      <p:ext uri="{BB962C8B-B14F-4D97-AF65-F5344CB8AC3E}">
        <p14:creationId xmlns:p14="http://schemas.microsoft.com/office/powerpoint/2010/main" val="1187206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Cliquez et modifiez le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F8BFB57-431E-274B-A0AA-E5A1012118D8}" type="datetimeFigureOut">
              <a:rPr lang="fr-FR" smtClean="0"/>
              <a:t>25/07/2022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189AAA2-AA0F-6249-BAE7-880FDE7AF66A}" type="slidenum">
              <a:rPr lang="fr-FR" smtClean="0"/>
              <a:t>‹N°›</a:t>
            </a:fld>
            <a:endParaRPr lang="fr-FR"/>
          </a:p>
        </p:txBody>
      </p:sp>
    </p:spTree>
    <p:extLst>
      <p:ext uri="{BB962C8B-B14F-4D97-AF65-F5344CB8AC3E}">
        <p14:creationId xmlns:p14="http://schemas.microsoft.com/office/powerpoint/2010/main" val="1108173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Cliquez et modifiez le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F8BFB57-431E-274B-A0AA-E5A1012118D8}" type="datetimeFigureOut">
              <a:rPr lang="fr-FR" smtClean="0"/>
              <a:t>25/07/2022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189AAA2-AA0F-6249-BAE7-880FDE7AF66A}" type="slidenum">
              <a:rPr lang="fr-FR" smtClean="0"/>
              <a:t>‹N°›</a:t>
            </a:fld>
            <a:endParaRPr lang="fr-FR"/>
          </a:p>
        </p:txBody>
      </p:sp>
    </p:spTree>
    <p:extLst>
      <p:ext uri="{BB962C8B-B14F-4D97-AF65-F5344CB8AC3E}">
        <p14:creationId xmlns:p14="http://schemas.microsoft.com/office/powerpoint/2010/main" val="2096264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F8BFB57-431E-274B-A0AA-E5A1012118D8}" type="datetimeFigureOut">
              <a:rPr lang="fr-FR" smtClean="0"/>
              <a:t>25/07/2022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189AAA2-AA0F-6249-BAE7-880FDE7AF66A}" type="slidenum">
              <a:rPr lang="fr-FR" smtClean="0"/>
              <a:t>‹N°›</a:t>
            </a:fld>
            <a:endParaRPr lang="fr-FR"/>
          </a:p>
        </p:txBody>
      </p:sp>
    </p:spTree>
    <p:extLst>
      <p:ext uri="{BB962C8B-B14F-4D97-AF65-F5344CB8AC3E}">
        <p14:creationId xmlns:p14="http://schemas.microsoft.com/office/powerpoint/2010/main" val="16922310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Rectangle 71"/>
          <p:cNvSpPr/>
          <p:nvPr/>
        </p:nvSpPr>
        <p:spPr>
          <a:xfrm>
            <a:off x="2681406" y="7141304"/>
            <a:ext cx="4205934" cy="399998"/>
          </a:xfrm>
          <a:prstGeom prst="rect">
            <a:avLst/>
          </a:prstGeom>
          <a:solidFill>
            <a:srgbClr val="86C4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1" name="Rectangle 70"/>
          <p:cNvSpPr/>
          <p:nvPr/>
        </p:nvSpPr>
        <p:spPr>
          <a:xfrm>
            <a:off x="2661945" y="3298159"/>
            <a:ext cx="4205934" cy="399998"/>
          </a:xfrm>
          <a:prstGeom prst="rect">
            <a:avLst/>
          </a:prstGeom>
          <a:solidFill>
            <a:srgbClr val="86C4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0" name="Rectangle 69"/>
          <p:cNvSpPr/>
          <p:nvPr/>
        </p:nvSpPr>
        <p:spPr>
          <a:xfrm>
            <a:off x="2667368" y="1524053"/>
            <a:ext cx="4205934" cy="399998"/>
          </a:xfrm>
          <a:prstGeom prst="rect">
            <a:avLst/>
          </a:prstGeom>
          <a:solidFill>
            <a:srgbClr val="86C4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1" y="0"/>
            <a:ext cx="2681407" cy="9906000"/>
          </a:xfrm>
          <a:prstGeom prst="rect">
            <a:avLst/>
          </a:prstGeom>
          <a:solidFill>
            <a:srgbClr val="438F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41" y="1525686"/>
            <a:ext cx="2652066" cy="1770129"/>
          </a:xfrm>
          <a:prstGeom prst="rect">
            <a:avLst/>
          </a:prstGeom>
        </p:spPr>
      </p:pic>
      <p:sp>
        <p:nvSpPr>
          <p:cNvPr id="7" name="Rectangle 6"/>
          <p:cNvSpPr/>
          <p:nvPr/>
        </p:nvSpPr>
        <p:spPr>
          <a:xfrm>
            <a:off x="2652066" y="1467"/>
            <a:ext cx="4205934" cy="1524219"/>
          </a:xfrm>
          <a:prstGeom prst="rect">
            <a:avLst/>
          </a:prstGeom>
          <a:solidFill>
            <a:srgbClr val="438F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1061969" y="195156"/>
            <a:ext cx="4755148" cy="584775"/>
          </a:xfrm>
          <a:prstGeom prst="rect">
            <a:avLst/>
          </a:prstGeom>
          <a:noFill/>
        </p:spPr>
        <p:txBody>
          <a:bodyPr wrap="none" rtlCol="0">
            <a:spAutoFit/>
          </a:bodyPr>
          <a:lstStyle/>
          <a:p>
            <a:r>
              <a:rPr lang="fr-FR" sz="3200" b="1" dirty="0">
                <a:solidFill>
                  <a:schemeClr val="bg1"/>
                </a:solidFill>
                <a:latin typeface="Avenir Book" charset="0"/>
                <a:ea typeface="Avenir Book" charset="0"/>
                <a:cs typeface="Avenir Book" charset="0"/>
              </a:rPr>
              <a:t>CHRISTOPHE DELAVINE</a:t>
            </a:r>
          </a:p>
        </p:txBody>
      </p:sp>
      <p:sp>
        <p:nvSpPr>
          <p:cNvPr id="10" name="ZoneTexte 9"/>
          <p:cNvSpPr txBox="1"/>
          <p:nvPr/>
        </p:nvSpPr>
        <p:spPr>
          <a:xfrm>
            <a:off x="1987023" y="801663"/>
            <a:ext cx="2700098" cy="369332"/>
          </a:xfrm>
          <a:prstGeom prst="rect">
            <a:avLst/>
          </a:prstGeom>
          <a:noFill/>
        </p:spPr>
        <p:txBody>
          <a:bodyPr wrap="none" rtlCol="0">
            <a:spAutoFit/>
          </a:bodyPr>
          <a:lstStyle/>
          <a:p>
            <a:r>
              <a:rPr lang="fr-FR" dirty="0">
                <a:solidFill>
                  <a:schemeClr val="bg1"/>
                </a:solidFill>
                <a:latin typeface="Avenir Book" charset="0"/>
                <a:ea typeface="Avenir Book" charset="0"/>
                <a:cs typeface="Avenir Book" charset="0"/>
              </a:rPr>
              <a:t>Titre du poste recherché</a:t>
            </a:r>
          </a:p>
        </p:txBody>
      </p:sp>
      <p:graphicFrame>
        <p:nvGraphicFramePr>
          <p:cNvPr id="13" name="Tableau 13"/>
          <p:cNvGraphicFramePr>
            <a:graphicFrameLocks noGrp="1"/>
          </p:cNvGraphicFramePr>
          <p:nvPr>
            <p:extLst>
              <p:ext uri="{D42A27DB-BD31-4B8C-83A1-F6EECF244321}">
                <p14:modId xmlns:p14="http://schemas.microsoft.com/office/powerpoint/2010/main" val="1835721457"/>
              </p:ext>
            </p:extLst>
          </p:nvPr>
        </p:nvGraphicFramePr>
        <p:xfrm>
          <a:off x="2781838" y="2104300"/>
          <a:ext cx="3694952" cy="924422"/>
        </p:xfrm>
        <a:graphic>
          <a:graphicData uri="http://schemas.openxmlformats.org/drawingml/2006/table">
            <a:tbl>
              <a:tblPr firstRow="1" bandRow="1">
                <a:tableStyleId>{5940675A-B579-460E-94D1-54222C63F5DA}</a:tableStyleId>
              </a:tblPr>
              <a:tblGrid>
                <a:gridCol w="3694952">
                  <a:extLst>
                    <a:ext uri="{9D8B030D-6E8A-4147-A177-3AD203B41FA5}">
                      <a16:colId xmlns:a16="http://schemas.microsoft.com/office/drawing/2014/main" val="20000"/>
                    </a:ext>
                  </a:extLst>
                </a:gridCol>
              </a:tblGrid>
              <a:tr h="816119">
                <a:tc>
                  <a:txBody>
                    <a:bodyPr/>
                    <a:lstStyle/>
                    <a:p>
                      <a:pPr defTabSz="685800">
                        <a:defRPr/>
                      </a:pPr>
                      <a:r>
                        <a:rPr kumimoji="0" lang="fr-FR" sz="1100" b="0" i="0" u="none" strike="noStrike" kern="1200" cap="none" spc="0" normalizeH="0" baseline="0" dirty="0">
                          <a:ln>
                            <a:noFill/>
                          </a:ln>
                          <a:solidFill>
                            <a:srgbClr val="7F7F7F"/>
                          </a:solidFill>
                          <a:effectLst/>
                          <a:uLnTx/>
                          <a:uFillTx/>
                          <a:latin typeface="Avenir Book" charset="0"/>
                          <a:ea typeface="Avenir Book" charset="0"/>
                          <a:cs typeface="Avenir Book" charset="0"/>
                        </a:rPr>
                        <a:t>Décrivez en quelques lignes vos compétences clés pour le poste et vos objectifs de carrière. Vous pouvez les mettre en forme à l’aide de puces ou les laisser sous forme de texte plein. Cet espace peut servir de début d’introduction à votre lettre de motivation .</a:t>
                      </a:r>
                    </a:p>
                  </a:txBody>
                  <a:tcPr marL="86222" marR="86222" marT="43111" marB="43111">
                    <a:lnL w="31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4" name="ZoneTexte 13"/>
          <p:cNvSpPr txBox="1"/>
          <p:nvPr/>
        </p:nvSpPr>
        <p:spPr>
          <a:xfrm>
            <a:off x="2781837" y="1563383"/>
            <a:ext cx="2217274" cy="369332"/>
          </a:xfrm>
          <a:prstGeom prst="rect">
            <a:avLst/>
          </a:prstGeom>
          <a:noFill/>
        </p:spPr>
        <p:txBody>
          <a:bodyPr wrap="none" rtlCol="0">
            <a:spAutoFit/>
          </a:bodyPr>
          <a:lstStyle/>
          <a:p>
            <a:r>
              <a:rPr lang="fr-FR" dirty="0">
                <a:solidFill>
                  <a:schemeClr val="bg1"/>
                </a:solidFill>
                <a:latin typeface="Avenir Book" charset="0"/>
                <a:ea typeface="Avenir Book" charset="0"/>
                <a:cs typeface="Avenir Book" charset="0"/>
              </a:rPr>
              <a:t>A PROPOS DE MOI</a:t>
            </a:r>
          </a:p>
        </p:txBody>
      </p:sp>
      <p:graphicFrame>
        <p:nvGraphicFramePr>
          <p:cNvPr id="15" name="Tableau 13"/>
          <p:cNvGraphicFramePr>
            <a:graphicFrameLocks noGrp="1"/>
          </p:cNvGraphicFramePr>
          <p:nvPr>
            <p:extLst>
              <p:ext uri="{D42A27DB-BD31-4B8C-83A1-F6EECF244321}">
                <p14:modId xmlns:p14="http://schemas.microsoft.com/office/powerpoint/2010/main" val="1683724825"/>
              </p:ext>
            </p:extLst>
          </p:nvPr>
        </p:nvGraphicFramePr>
        <p:xfrm>
          <a:off x="2781838" y="3787864"/>
          <a:ext cx="3842718" cy="3024726"/>
        </p:xfrm>
        <a:graphic>
          <a:graphicData uri="http://schemas.openxmlformats.org/drawingml/2006/table">
            <a:tbl>
              <a:tblPr firstRow="1" bandRow="1">
                <a:tableStyleId>{5940675A-B579-460E-94D1-54222C63F5DA}</a:tableStyleId>
              </a:tblPr>
              <a:tblGrid>
                <a:gridCol w="3842718">
                  <a:extLst>
                    <a:ext uri="{9D8B030D-6E8A-4147-A177-3AD203B41FA5}">
                      <a16:colId xmlns:a16="http://schemas.microsoft.com/office/drawing/2014/main" val="20000"/>
                    </a:ext>
                  </a:extLst>
                </a:gridCol>
              </a:tblGrid>
              <a:tr h="706109">
                <a:tc>
                  <a:txBody>
                    <a:bodyPr/>
                    <a:lstStyle/>
                    <a:p>
                      <a:pPr marL="0" indent="0">
                        <a:lnSpc>
                          <a:spcPct val="150000"/>
                        </a:lnSpc>
                        <a:buClr>
                          <a:srgbClr val="00B050"/>
                        </a:buClr>
                        <a:buSzPct val="100000"/>
                        <a:buFont typeface="Courier New" charset="0"/>
                        <a:buNone/>
                        <a:tabLst/>
                      </a:pPr>
                      <a:r>
                        <a:rPr lang="fr-FR" sz="1100" b="1" i="0" dirty="0">
                          <a:solidFill>
                            <a:schemeClr val="tx1">
                              <a:lumMod val="50000"/>
                              <a:lumOff val="50000"/>
                            </a:schemeClr>
                          </a:solidFill>
                          <a:latin typeface="Avenir Book" charset="0"/>
                          <a:ea typeface="Avenir Book" charset="0"/>
                          <a:cs typeface="Avenir Book" charset="0"/>
                        </a:rPr>
                        <a:t>2013-2014  SOCIETE – VILLE</a:t>
                      </a:r>
                      <a:r>
                        <a:rPr lang="fr-FR" sz="1100" b="0" i="0" baseline="0" dirty="0">
                          <a:solidFill>
                            <a:schemeClr val="tx1">
                              <a:lumMod val="50000"/>
                              <a:lumOff val="50000"/>
                            </a:schemeClr>
                          </a:solidFill>
                          <a:latin typeface="Avenir Book" charset="0"/>
                          <a:ea typeface="Avenir Book" charset="0"/>
                          <a:cs typeface="Avenir Book" charset="0"/>
                        </a:rPr>
                        <a:t> - </a:t>
                      </a:r>
                      <a:r>
                        <a:rPr lang="fr-FR" sz="1100" b="1" i="0" dirty="0">
                          <a:solidFill>
                            <a:schemeClr val="tx1">
                              <a:lumMod val="50000"/>
                              <a:lumOff val="50000"/>
                            </a:schemeClr>
                          </a:solidFill>
                          <a:latin typeface="Avenir Book" charset="0"/>
                          <a:ea typeface="Avenir Book" charset="0"/>
                          <a:cs typeface="Avenir Book" charset="0"/>
                        </a:rPr>
                        <a:t>Titre du poste</a:t>
                      </a:r>
                    </a:p>
                    <a:p>
                      <a:pPr marL="0" marR="0" indent="0" algn="l" defTabSz="457200" rtl="0" eaLnBrk="1" fontAlgn="auto" latinLnBrk="0" hangingPunct="1">
                        <a:lnSpc>
                          <a:spcPct val="100000"/>
                        </a:lnSpc>
                        <a:spcBef>
                          <a:spcPts val="0"/>
                        </a:spcBef>
                        <a:spcAft>
                          <a:spcPts val="0"/>
                        </a:spcAft>
                        <a:buClr>
                          <a:srgbClr val="00B050"/>
                        </a:buClr>
                        <a:buSzPct val="100000"/>
                        <a:buFont typeface="Courier New" charset="0"/>
                        <a:buNone/>
                        <a:tabLst/>
                        <a:defRPr/>
                      </a:pPr>
                      <a:r>
                        <a:rPr kumimoji="0" lang="fr-FR" sz="1100" b="0" i="0" u="none" strike="noStrike" kern="1200" cap="none" spc="0" normalizeH="0" baseline="0" dirty="0">
                          <a:ln>
                            <a:noFill/>
                          </a:ln>
                          <a:solidFill>
                            <a:srgbClr val="7F7F7F"/>
                          </a:solidFill>
                          <a:effectLst/>
                          <a:uLnTx/>
                          <a:uFillTx/>
                          <a:latin typeface="Avenir Book" charset="0"/>
                          <a:ea typeface="Avenir Book" charset="0"/>
                          <a:cs typeface="Avenir Book" charset="0"/>
                        </a:rPr>
                        <a:t>Décrivez ici les fonctions que vous avez occupé. Décrivez également vos missions, le nombre de personne que vous avez encadrez et si vous le pouvez essayé d’inscrire les résultats que vous avez obtenus.</a:t>
                      </a:r>
                    </a:p>
                  </a:txBody>
                  <a:tcPr marL="86222" marR="86222" marT="43111" marB="43111">
                    <a:lnL w="31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706109">
                <a:tc>
                  <a:txBody>
                    <a:bodyPr/>
                    <a:lstStyle/>
                    <a:p>
                      <a:pPr marL="0" indent="0">
                        <a:lnSpc>
                          <a:spcPct val="150000"/>
                        </a:lnSpc>
                        <a:buClr>
                          <a:srgbClr val="00B050"/>
                        </a:buClr>
                        <a:buSzPct val="100000"/>
                        <a:buFont typeface="Courier New" charset="0"/>
                        <a:buNone/>
                        <a:tabLst/>
                      </a:pPr>
                      <a:r>
                        <a:rPr lang="fr-FR" sz="1100" b="1" i="0" dirty="0">
                          <a:solidFill>
                            <a:schemeClr val="tx1">
                              <a:lumMod val="50000"/>
                              <a:lumOff val="50000"/>
                            </a:schemeClr>
                          </a:solidFill>
                          <a:latin typeface="Avenir Book" charset="0"/>
                          <a:ea typeface="Avenir Book" charset="0"/>
                          <a:cs typeface="Avenir Book" charset="0"/>
                        </a:rPr>
                        <a:t>2013-2014  SOCIETE – VILLE</a:t>
                      </a:r>
                      <a:r>
                        <a:rPr lang="fr-FR" sz="1100" b="0" i="0" baseline="0" dirty="0">
                          <a:solidFill>
                            <a:schemeClr val="tx1">
                              <a:lumMod val="50000"/>
                              <a:lumOff val="50000"/>
                            </a:schemeClr>
                          </a:solidFill>
                          <a:latin typeface="Avenir Book" charset="0"/>
                          <a:ea typeface="Avenir Book" charset="0"/>
                          <a:cs typeface="Avenir Book" charset="0"/>
                        </a:rPr>
                        <a:t> - </a:t>
                      </a:r>
                      <a:r>
                        <a:rPr lang="fr-FR" sz="1100" b="1" i="0" dirty="0">
                          <a:solidFill>
                            <a:schemeClr val="tx1">
                              <a:lumMod val="50000"/>
                              <a:lumOff val="50000"/>
                            </a:schemeClr>
                          </a:solidFill>
                          <a:latin typeface="Avenir Book" charset="0"/>
                          <a:ea typeface="Avenir Book" charset="0"/>
                          <a:cs typeface="Avenir Book" charset="0"/>
                        </a:rPr>
                        <a:t>Titre du poste</a:t>
                      </a:r>
                    </a:p>
                    <a:p>
                      <a:pPr marL="0" marR="0" indent="0" algn="l" defTabSz="457200" rtl="0" eaLnBrk="1" fontAlgn="auto" latinLnBrk="0" hangingPunct="1">
                        <a:lnSpc>
                          <a:spcPct val="100000"/>
                        </a:lnSpc>
                        <a:spcBef>
                          <a:spcPts val="0"/>
                        </a:spcBef>
                        <a:spcAft>
                          <a:spcPts val="0"/>
                        </a:spcAft>
                        <a:buClr>
                          <a:srgbClr val="00B050"/>
                        </a:buClr>
                        <a:buSzPct val="100000"/>
                        <a:buFont typeface="Courier New" charset="0"/>
                        <a:buNone/>
                        <a:tabLst/>
                        <a:defRPr/>
                      </a:pPr>
                      <a:r>
                        <a:rPr kumimoji="0" lang="fr-FR" sz="1100" b="0" i="0" u="none" strike="noStrike" kern="1200" cap="none" spc="0" normalizeH="0" baseline="0" dirty="0">
                          <a:ln>
                            <a:noFill/>
                          </a:ln>
                          <a:solidFill>
                            <a:srgbClr val="7F7F7F"/>
                          </a:solidFill>
                          <a:effectLst/>
                          <a:uLnTx/>
                          <a:uFillTx/>
                          <a:latin typeface="Avenir Book" charset="0"/>
                          <a:ea typeface="Avenir Book" charset="0"/>
                          <a:cs typeface="Avenir Book" charset="0"/>
                        </a:rPr>
                        <a:t>Décrivez ici les fonctions que vous avez occupé. Décrivez également vos missions, le nombre de personne que vous avez encadrez et si vous le pouvez essayé d’inscrire les résultats que vous avez obtenus.</a:t>
                      </a:r>
                    </a:p>
                  </a:txBody>
                  <a:tcPr marL="86222" marR="86222" marT="43111" marB="43111">
                    <a:lnL w="31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706109">
                <a:tc>
                  <a:txBody>
                    <a:bodyPr/>
                    <a:lstStyle/>
                    <a:p>
                      <a:pPr marL="0" indent="0">
                        <a:lnSpc>
                          <a:spcPct val="150000"/>
                        </a:lnSpc>
                        <a:buClr>
                          <a:srgbClr val="00B050"/>
                        </a:buClr>
                        <a:buSzPct val="100000"/>
                        <a:buFont typeface="Courier New" charset="0"/>
                        <a:buNone/>
                        <a:tabLst/>
                      </a:pPr>
                      <a:r>
                        <a:rPr lang="fr-FR" sz="1100" b="1" i="0" dirty="0">
                          <a:solidFill>
                            <a:schemeClr val="tx1">
                              <a:lumMod val="50000"/>
                              <a:lumOff val="50000"/>
                            </a:schemeClr>
                          </a:solidFill>
                          <a:latin typeface="Avenir Book" charset="0"/>
                          <a:ea typeface="Avenir Book" charset="0"/>
                          <a:cs typeface="Avenir Book" charset="0"/>
                        </a:rPr>
                        <a:t>2013-2014  SOCIETE – VILLE</a:t>
                      </a:r>
                      <a:r>
                        <a:rPr lang="fr-FR" sz="1100" b="0" i="0" baseline="0" dirty="0">
                          <a:solidFill>
                            <a:schemeClr val="tx1">
                              <a:lumMod val="50000"/>
                              <a:lumOff val="50000"/>
                            </a:schemeClr>
                          </a:solidFill>
                          <a:latin typeface="Avenir Book" charset="0"/>
                          <a:ea typeface="Avenir Book" charset="0"/>
                          <a:cs typeface="Avenir Book" charset="0"/>
                        </a:rPr>
                        <a:t> - </a:t>
                      </a:r>
                      <a:r>
                        <a:rPr lang="fr-FR" sz="1100" b="1" i="0" dirty="0">
                          <a:solidFill>
                            <a:schemeClr val="tx1">
                              <a:lumMod val="50000"/>
                              <a:lumOff val="50000"/>
                            </a:schemeClr>
                          </a:solidFill>
                          <a:latin typeface="Avenir Book" charset="0"/>
                          <a:ea typeface="Avenir Book" charset="0"/>
                          <a:cs typeface="Avenir Book" charset="0"/>
                        </a:rPr>
                        <a:t>Titre du poste</a:t>
                      </a:r>
                    </a:p>
                    <a:p>
                      <a:pPr marL="0" marR="0" indent="0" algn="l" defTabSz="457200" rtl="0" eaLnBrk="1" fontAlgn="auto" latinLnBrk="0" hangingPunct="1">
                        <a:lnSpc>
                          <a:spcPct val="100000"/>
                        </a:lnSpc>
                        <a:spcBef>
                          <a:spcPts val="0"/>
                        </a:spcBef>
                        <a:spcAft>
                          <a:spcPts val="0"/>
                        </a:spcAft>
                        <a:buClr>
                          <a:srgbClr val="00B050"/>
                        </a:buClr>
                        <a:buSzPct val="100000"/>
                        <a:buFont typeface="Courier New" charset="0"/>
                        <a:buNone/>
                        <a:tabLst/>
                        <a:defRPr/>
                      </a:pPr>
                      <a:r>
                        <a:rPr kumimoji="0" lang="fr-FR" sz="1100" b="0" i="0" u="none" strike="noStrike" kern="1200" cap="none" spc="0" normalizeH="0" baseline="0" dirty="0">
                          <a:ln>
                            <a:noFill/>
                          </a:ln>
                          <a:solidFill>
                            <a:srgbClr val="7F7F7F"/>
                          </a:solidFill>
                          <a:effectLst/>
                          <a:uLnTx/>
                          <a:uFillTx/>
                          <a:latin typeface="Avenir Book" charset="0"/>
                          <a:ea typeface="Avenir Book" charset="0"/>
                          <a:cs typeface="Avenir Book" charset="0"/>
                        </a:rPr>
                        <a:t>Décrivez ici les fonctions que vous avez occupé. Décrivez également vos missions, le nombre de personne que vous avez encadrez et si vous le pouvez essayé d’inscrire les résultats que vous avez obtenus.</a:t>
                      </a:r>
                    </a:p>
                  </a:txBody>
                  <a:tcPr marL="86222" marR="86222" marT="43111" marB="43111">
                    <a:lnL w="31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
        <p:nvSpPr>
          <p:cNvPr id="16" name="ZoneTexte 15"/>
          <p:cNvSpPr txBox="1"/>
          <p:nvPr/>
        </p:nvSpPr>
        <p:spPr>
          <a:xfrm>
            <a:off x="2781837" y="3354812"/>
            <a:ext cx="3966150" cy="369332"/>
          </a:xfrm>
          <a:prstGeom prst="rect">
            <a:avLst/>
          </a:prstGeom>
          <a:noFill/>
        </p:spPr>
        <p:txBody>
          <a:bodyPr wrap="none" rtlCol="0">
            <a:spAutoFit/>
          </a:bodyPr>
          <a:lstStyle/>
          <a:p>
            <a:r>
              <a:rPr lang="fr-FR" dirty="0">
                <a:solidFill>
                  <a:schemeClr val="bg1"/>
                </a:solidFill>
                <a:latin typeface="Avenir Book" charset="0"/>
                <a:ea typeface="Avenir Book" charset="0"/>
                <a:cs typeface="Avenir Book" charset="0"/>
              </a:rPr>
              <a:t>EXPERIENCES PROFESSIONNELLES</a:t>
            </a:r>
          </a:p>
        </p:txBody>
      </p:sp>
      <p:graphicFrame>
        <p:nvGraphicFramePr>
          <p:cNvPr id="18" name="Tableau 13"/>
          <p:cNvGraphicFramePr>
            <a:graphicFrameLocks noGrp="1"/>
          </p:cNvGraphicFramePr>
          <p:nvPr>
            <p:extLst>
              <p:ext uri="{D42A27DB-BD31-4B8C-83A1-F6EECF244321}">
                <p14:modId xmlns:p14="http://schemas.microsoft.com/office/powerpoint/2010/main" val="1389540755"/>
              </p:ext>
            </p:extLst>
          </p:nvPr>
        </p:nvGraphicFramePr>
        <p:xfrm>
          <a:off x="2781837" y="7649160"/>
          <a:ext cx="3842719" cy="1597384"/>
        </p:xfrm>
        <a:graphic>
          <a:graphicData uri="http://schemas.openxmlformats.org/drawingml/2006/table">
            <a:tbl>
              <a:tblPr firstRow="1" bandRow="1">
                <a:tableStyleId>{5940675A-B579-460E-94D1-54222C63F5DA}</a:tableStyleId>
              </a:tblPr>
              <a:tblGrid>
                <a:gridCol w="3842719">
                  <a:extLst>
                    <a:ext uri="{9D8B030D-6E8A-4147-A177-3AD203B41FA5}">
                      <a16:colId xmlns:a16="http://schemas.microsoft.com/office/drawing/2014/main" val="20000"/>
                    </a:ext>
                  </a:extLst>
                </a:gridCol>
              </a:tblGrid>
              <a:tr h="447687">
                <a:tc>
                  <a:txBody>
                    <a:bodyPr/>
                    <a:lstStyle/>
                    <a:p>
                      <a:pPr marL="0" indent="0">
                        <a:lnSpc>
                          <a:spcPct val="125000"/>
                        </a:lnSpc>
                        <a:buClr>
                          <a:srgbClr val="00B050"/>
                        </a:buClr>
                        <a:buSzPct val="100000"/>
                        <a:buFont typeface="Courier New" charset="0"/>
                        <a:buNone/>
                        <a:tabLst/>
                      </a:pPr>
                      <a:r>
                        <a:rPr lang="fr-FR" sz="1100" b="1" i="0" dirty="0">
                          <a:solidFill>
                            <a:schemeClr val="tx1">
                              <a:lumMod val="50000"/>
                              <a:lumOff val="50000"/>
                            </a:schemeClr>
                          </a:solidFill>
                          <a:latin typeface="Avenir Book" charset="0"/>
                          <a:ea typeface="Avenir Book" charset="0"/>
                          <a:cs typeface="Avenir Book" charset="0"/>
                        </a:rPr>
                        <a:t>2013-2014  UNIVERSITE</a:t>
                      </a:r>
                      <a:r>
                        <a:rPr lang="fr-FR" sz="1100" b="0" i="0" baseline="0" dirty="0">
                          <a:solidFill>
                            <a:schemeClr val="tx1">
                              <a:lumMod val="50000"/>
                              <a:lumOff val="50000"/>
                            </a:schemeClr>
                          </a:solidFill>
                          <a:latin typeface="Avenir Book" charset="0"/>
                          <a:ea typeface="Avenir Book" charset="0"/>
                          <a:cs typeface="Avenir Book" charset="0"/>
                        </a:rPr>
                        <a:t> - </a:t>
                      </a:r>
                      <a:r>
                        <a:rPr lang="fr-FR" sz="1100" b="1" i="0" dirty="0">
                          <a:solidFill>
                            <a:schemeClr val="tx1">
                              <a:lumMod val="50000"/>
                              <a:lumOff val="50000"/>
                            </a:schemeClr>
                          </a:solidFill>
                          <a:latin typeface="Avenir Book" charset="0"/>
                          <a:ea typeface="Avenir Book" charset="0"/>
                          <a:cs typeface="Avenir Book" charset="0"/>
                        </a:rPr>
                        <a:t>Titre du diplôme</a:t>
                      </a:r>
                    </a:p>
                    <a:p>
                      <a:pPr marL="0" marR="0" indent="0" algn="l" defTabSz="6858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dirty="0">
                          <a:ln>
                            <a:noFill/>
                          </a:ln>
                          <a:solidFill>
                            <a:srgbClr val="7F7F7F"/>
                          </a:solidFill>
                          <a:effectLst/>
                          <a:uLnTx/>
                          <a:uFillTx/>
                          <a:latin typeface="Avenir Book" charset="0"/>
                          <a:ea typeface="Avenir Book" charset="0"/>
                          <a:cs typeface="Avenir Book" charset="0"/>
                        </a:rPr>
                        <a:t>Décrivez en une ligne les objectifs et les spécialités de cette formation. Inscrivez votre mention si vous en avez eu une.</a:t>
                      </a:r>
                    </a:p>
                  </a:txBody>
                  <a:tcPr marL="86222" marR="86222" marT="43111" marB="43111">
                    <a:lnL w="31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572370">
                <a:tc>
                  <a:txBody>
                    <a:bodyPr/>
                    <a:lstStyle/>
                    <a:p>
                      <a:pPr marL="0" indent="0">
                        <a:lnSpc>
                          <a:spcPct val="125000"/>
                        </a:lnSpc>
                        <a:buClr>
                          <a:srgbClr val="00B050"/>
                        </a:buClr>
                        <a:buSzPct val="100000"/>
                        <a:buFont typeface="Courier New" charset="0"/>
                        <a:buNone/>
                        <a:tabLst/>
                      </a:pPr>
                      <a:r>
                        <a:rPr lang="fr-FR" sz="1100" b="1" i="0" dirty="0">
                          <a:solidFill>
                            <a:schemeClr val="tx1">
                              <a:lumMod val="50000"/>
                              <a:lumOff val="50000"/>
                            </a:schemeClr>
                          </a:solidFill>
                          <a:latin typeface="Avenir Book" charset="0"/>
                          <a:ea typeface="Avenir Book" charset="0"/>
                          <a:cs typeface="Avenir Book" charset="0"/>
                        </a:rPr>
                        <a:t>2013-2014  UNIVERSITE</a:t>
                      </a:r>
                      <a:r>
                        <a:rPr lang="fr-FR" sz="1100" b="0" i="0" baseline="0" dirty="0">
                          <a:solidFill>
                            <a:schemeClr val="tx1">
                              <a:lumMod val="50000"/>
                              <a:lumOff val="50000"/>
                            </a:schemeClr>
                          </a:solidFill>
                          <a:latin typeface="Avenir Book" charset="0"/>
                          <a:ea typeface="Avenir Book" charset="0"/>
                          <a:cs typeface="Avenir Book" charset="0"/>
                        </a:rPr>
                        <a:t> - </a:t>
                      </a:r>
                      <a:r>
                        <a:rPr lang="fr-FR" sz="1100" b="1" i="0" dirty="0">
                          <a:solidFill>
                            <a:schemeClr val="tx1">
                              <a:lumMod val="50000"/>
                              <a:lumOff val="50000"/>
                            </a:schemeClr>
                          </a:solidFill>
                          <a:latin typeface="Avenir Book" charset="0"/>
                          <a:ea typeface="Avenir Book" charset="0"/>
                          <a:cs typeface="Avenir Book" charset="0"/>
                        </a:rPr>
                        <a:t>Titre du diplôme</a:t>
                      </a:r>
                    </a:p>
                    <a:p>
                      <a:pPr marL="0" marR="0" indent="0" algn="l" defTabSz="6858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dirty="0">
                          <a:ln>
                            <a:noFill/>
                          </a:ln>
                          <a:solidFill>
                            <a:srgbClr val="7F7F7F"/>
                          </a:solidFill>
                          <a:effectLst/>
                          <a:uLnTx/>
                          <a:uFillTx/>
                          <a:latin typeface="Avenir Book" charset="0"/>
                          <a:ea typeface="Avenir Book" charset="0"/>
                          <a:cs typeface="Avenir Book" charset="0"/>
                        </a:rPr>
                        <a:t>Décrivez en une ligne les objectifs et les spécialités de cette formation. Inscrivez votre mention si vous en avez eu une.</a:t>
                      </a:r>
                    </a:p>
                  </a:txBody>
                  <a:tcPr marL="86222" marR="86222" marT="43111" marB="43111">
                    <a:lnL w="31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sp>
        <p:nvSpPr>
          <p:cNvPr id="19" name="ZoneTexte 18"/>
          <p:cNvSpPr txBox="1"/>
          <p:nvPr/>
        </p:nvSpPr>
        <p:spPr>
          <a:xfrm>
            <a:off x="2779650" y="7195508"/>
            <a:ext cx="1555554" cy="369332"/>
          </a:xfrm>
          <a:prstGeom prst="rect">
            <a:avLst/>
          </a:prstGeom>
          <a:noFill/>
        </p:spPr>
        <p:txBody>
          <a:bodyPr wrap="none" rtlCol="0">
            <a:spAutoFit/>
          </a:bodyPr>
          <a:lstStyle/>
          <a:p>
            <a:r>
              <a:rPr lang="fr-FR" dirty="0">
                <a:solidFill>
                  <a:schemeClr val="bg1"/>
                </a:solidFill>
                <a:latin typeface="Avenir Book" charset="0"/>
                <a:ea typeface="Avenir Book" charset="0"/>
                <a:cs typeface="Avenir Book" charset="0"/>
              </a:rPr>
              <a:t>FORMATION</a:t>
            </a:r>
          </a:p>
        </p:txBody>
      </p:sp>
      <p:sp>
        <p:nvSpPr>
          <p:cNvPr id="24" name="ZoneTexte 9"/>
          <p:cNvSpPr txBox="1"/>
          <p:nvPr/>
        </p:nvSpPr>
        <p:spPr>
          <a:xfrm>
            <a:off x="209305" y="3539478"/>
            <a:ext cx="2264943" cy="400110"/>
          </a:xfrm>
          <a:prstGeom prst="rect">
            <a:avLst/>
          </a:prstGeom>
          <a:noFill/>
        </p:spPr>
        <p:txBody>
          <a:bodyPr wrap="square" rtlCol="0">
            <a:spAutoFit/>
          </a:bodyPr>
          <a:lstStyle/>
          <a:p>
            <a:r>
              <a:rPr lang="fr-FR" sz="2000" dirty="0">
                <a:solidFill>
                  <a:schemeClr val="bg1"/>
                </a:solidFill>
                <a:latin typeface="Calibri Light" charset="0"/>
                <a:ea typeface="Calibri Light" charset="0"/>
                <a:cs typeface="Calibri Light" charset="0"/>
              </a:rPr>
              <a:t>COMPETENCES</a:t>
            </a:r>
          </a:p>
        </p:txBody>
      </p:sp>
      <p:sp>
        <p:nvSpPr>
          <p:cNvPr id="25" name="ZoneTexte 9"/>
          <p:cNvSpPr txBox="1"/>
          <p:nvPr/>
        </p:nvSpPr>
        <p:spPr>
          <a:xfrm>
            <a:off x="180114" y="6146126"/>
            <a:ext cx="2264943" cy="400110"/>
          </a:xfrm>
          <a:prstGeom prst="rect">
            <a:avLst/>
          </a:prstGeom>
          <a:noFill/>
        </p:spPr>
        <p:txBody>
          <a:bodyPr wrap="square" rtlCol="0">
            <a:spAutoFit/>
          </a:bodyPr>
          <a:lstStyle/>
          <a:p>
            <a:r>
              <a:rPr lang="fr-FR" sz="2000" dirty="0">
                <a:solidFill>
                  <a:schemeClr val="bg1"/>
                </a:solidFill>
                <a:latin typeface="Calibri Light" charset="0"/>
                <a:ea typeface="Calibri Light" charset="0"/>
                <a:cs typeface="Calibri Light" charset="0"/>
              </a:rPr>
              <a:t>HOBBIES</a:t>
            </a:r>
          </a:p>
        </p:txBody>
      </p:sp>
      <p:graphicFrame>
        <p:nvGraphicFramePr>
          <p:cNvPr id="26" name="Tableau 19"/>
          <p:cNvGraphicFramePr>
            <a:graphicFrameLocks noGrp="1"/>
          </p:cNvGraphicFramePr>
          <p:nvPr>
            <p:extLst>
              <p:ext uri="{D42A27DB-BD31-4B8C-83A1-F6EECF244321}">
                <p14:modId xmlns:p14="http://schemas.microsoft.com/office/powerpoint/2010/main" val="1767722687"/>
              </p:ext>
            </p:extLst>
          </p:nvPr>
        </p:nvGraphicFramePr>
        <p:xfrm>
          <a:off x="208219" y="3966418"/>
          <a:ext cx="2329082" cy="1782000"/>
        </p:xfrm>
        <a:graphic>
          <a:graphicData uri="http://schemas.openxmlformats.org/drawingml/2006/table">
            <a:tbl>
              <a:tblPr firstRow="1" bandRow="1">
                <a:tableStyleId>{2D5ABB26-0587-4C30-8999-92F81FD0307C}</a:tableStyleId>
              </a:tblPr>
              <a:tblGrid>
                <a:gridCol w="2329082">
                  <a:extLst>
                    <a:ext uri="{9D8B030D-6E8A-4147-A177-3AD203B41FA5}">
                      <a16:colId xmlns:a16="http://schemas.microsoft.com/office/drawing/2014/main" val="20000"/>
                    </a:ext>
                  </a:extLst>
                </a:gridCol>
              </a:tblGrid>
              <a:tr h="356400">
                <a:tc>
                  <a:txBody>
                    <a:bodyPr/>
                    <a:lstStyle/>
                    <a:p>
                      <a:pPr marL="7938" indent="0">
                        <a:lnSpc>
                          <a:spcPct val="100000"/>
                        </a:lnSpc>
                        <a:buFont typeface="Courier New" charset="0"/>
                        <a:buNone/>
                        <a:tabLst/>
                      </a:pPr>
                      <a:r>
                        <a:rPr lang="fr-FR" sz="1200" b="0" i="0" dirty="0">
                          <a:solidFill>
                            <a:schemeClr val="bg1"/>
                          </a:solidFill>
                          <a:latin typeface="Calibri" charset="0"/>
                          <a:ea typeface="Calibri" charset="0"/>
                          <a:cs typeface="Calibri" charset="0"/>
                        </a:rPr>
                        <a:t>Logiciel de  comptabilité</a:t>
                      </a:r>
                    </a:p>
                  </a:txBody>
                  <a:tcPr anchor="ctr"/>
                </a:tc>
                <a:extLst>
                  <a:ext uri="{0D108BD9-81ED-4DB2-BD59-A6C34878D82A}">
                    <a16:rowId xmlns:a16="http://schemas.microsoft.com/office/drawing/2014/main" val="10000"/>
                  </a:ext>
                </a:extLst>
              </a:tr>
              <a:tr h="356400">
                <a:tc>
                  <a:txBody>
                    <a:bodyPr/>
                    <a:lstStyle/>
                    <a:p>
                      <a:pPr marL="7938" indent="0">
                        <a:lnSpc>
                          <a:spcPct val="100000"/>
                        </a:lnSpc>
                        <a:buFont typeface="Courier New" charset="0"/>
                        <a:buNone/>
                        <a:tabLst/>
                      </a:pPr>
                      <a:r>
                        <a:rPr lang="fr-FR" sz="1200" b="0" i="0" dirty="0">
                          <a:solidFill>
                            <a:schemeClr val="bg1"/>
                          </a:solidFill>
                          <a:latin typeface="Calibri" charset="0"/>
                          <a:ea typeface="Calibri" charset="0"/>
                          <a:cs typeface="Calibri" charset="0"/>
                        </a:rPr>
                        <a:t>Bing ADS</a:t>
                      </a:r>
                    </a:p>
                  </a:txBody>
                  <a:tcPr anchor="ctr"/>
                </a:tc>
                <a:extLst>
                  <a:ext uri="{0D108BD9-81ED-4DB2-BD59-A6C34878D82A}">
                    <a16:rowId xmlns:a16="http://schemas.microsoft.com/office/drawing/2014/main" val="10001"/>
                  </a:ext>
                </a:extLst>
              </a:tr>
              <a:tr h="356400">
                <a:tc>
                  <a:txBody>
                    <a:bodyPr/>
                    <a:lstStyle/>
                    <a:p>
                      <a:pPr marL="7938" indent="0">
                        <a:lnSpc>
                          <a:spcPct val="100000"/>
                        </a:lnSpc>
                        <a:buFont typeface="Courier New" charset="0"/>
                        <a:buNone/>
                        <a:tabLst/>
                      </a:pPr>
                      <a:r>
                        <a:rPr lang="fr-FR" sz="1200" b="0" i="0" dirty="0">
                          <a:solidFill>
                            <a:schemeClr val="bg1"/>
                          </a:solidFill>
                          <a:latin typeface="Calibri" charset="0"/>
                          <a:ea typeface="Calibri" charset="0"/>
                          <a:cs typeface="Calibri" charset="0"/>
                        </a:rPr>
                        <a:t>Microsoft</a:t>
                      </a:r>
                      <a:r>
                        <a:rPr lang="fr-FR" sz="1200" b="0" i="0" baseline="0" dirty="0">
                          <a:solidFill>
                            <a:schemeClr val="bg1"/>
                          </a:solidFill>
                          <a:latin typeface="Calibri" charset="0"/>
                          <a:ea typeface="Calibri" charset="0"/>
                          <a:cs typeface="Calibri" charset="0"/>
                        </a:rPr>
                        <a:t> </a:t>
                      </a:r>
                      <a:r>
                        <a:rPr lang="fr-FR" sz="1200" b="0" i="0" dirty="0">
                          <a:solidFill>
                            <a:schemeClr val="bg1"/>
                          </a:solidFill>
                          <a:latin typeface="Calibri" charset="0"/>
                          <a:ea typeface="Calibri" charset="0"/>
                          <a:cs typeface="Calibri" charset="0"/>
                        </a:rPr>
                        <a:t>Office</a:t>
                      </a:r>
                    </a:p>
                  </a:txBody>
                  <a:tcPr anchor="ctr"/>
                </a:tc>
                <a:extLst>
                  <a:ext uri="{0D108BD9-81ED-4DB2-BD59-A6C34878D82A}">
                    <a16:rowId xmlns:a16="http://schemas.microsoft.com/office/drawing/2014/main" val="10002"/>
                  </a:ext>
                </a:extLst>
              </a:tr>
              <a:tr h="356400">
                <a:tc>
                  <a:txBody>
                    <a:bodyPr/>
                    <a:lstStyle/>
                    <a:p>
                      <a:pPr marL="7938" indent="0">
                        <a:lnSpc>
                          <a:spcPct val="100000"/>
                        </a:lnSpc>
                        <a:buFont typeface="Courier New" charset="0"/>
                        <a:buNone/>
                        <a:tabLst/>
                      </a:pPr>
                      <a:r>
                        <a:rPr lang="fr-FR" sz="1200" b="0" i="0" dirty="0">
                          <a:solidFill>
                            <a:schemeClr val="bg1"/>
                          </a:solidFill>
                          <a:latin typeface="Calibri" charset="0"/>
                          <a:ea typeface="Calibri" charset="0"/>
                          <a:cs typeface="Calibri" charset="0"/>
                        </a:rPr>
                        <a:t>Google </a:t>
                      </a:r>
                      <a:r>
                        <a:rPr lang="fr-FR" sz="1200" b="0" i="0" dirty="0" err="1">
                          <a:solidFill>
                            <a:schemeClr val="bg1"/>
                          </a:solidFill>
                          <a:latin typeface="Calibri" charset="0"/>
                          <a:ea typeface="Calibri" charset="0"/>
                          <a:cs typeface="Calibri" charset="0"/>
                        </a:rPr>
                        <a:t>Adwords</a:t>
                      </a:r>
                      <a:endParaRPr lang="fr-FR" sz="1200" b="0" i="0" dirty="0">
                        <a:solidFill>
                          <a:schemeClr val="bg1"/>
                        </a:solidFill>
                        <a:latin typeface="Calibri" charset="0"/>
                        <a:ea typeface="Calibri" charset="0"/>
                        <a:cs typeface="Calibri" charset="0"/>
                      </a:endParaRPr>
                    </a:p>
                  </a:txBody>
                  <a:tcPr anchor="ctr"/>
                </a:tc>
                <a:extLst>
                  <a:ext uri="{0D108BD9-81ED-4DB2-BD59-A6C34878D82A}">
                    <a16:rowId xmlns:a16="http://schemas.microsoft.com/office/drawing/2014/main" val="10003"/>
                  </a:ext>
                </a:extLst>
              </a:tr>
              <a:tr h="356400">
                <a:tc>
                  <a:txBody>
                    <a:bodyPr/>
                    <a:lstStyle/>
                    <a:p>
                      <a:pPr marL="7938" indent="0">
                        <a:lnSpc>
                          <a:spcPct val="100000"/>
                        </a:lnSpc>
                        <a:buFont typeface="Courier New" charset="0"/>
                        <a:buNone/>
                        <a:tabLst/>
                      </a:pPr>
                      <a:r>
                        <a:rPr lang="fr-FR" sz="1200" b="0" i="0" dirty="0">
                          <a:solidFill>
                            <a:schemeClr val="bg1"/>
                          </a:solidFill>
                          <a:latin typeface="Calibri" charset="0"/>
                          <a:ea typeface="Calibri" charset="0"/>
                          <a:cs typeface="Calibri" charset="0"/>
                        </a:rPr>
                        <a:t>Créativité</a:t>
                      </a:r>
                    </a:p>
                  </a:txBody>
                  <a:tcPr anchor="ctr"/>
                </a:tc>
                <a:extLst>
                  <a:ext uri="{0D108BD9-81ED-4DB2-BD59-A6C34878D82A}">
                    <a16:rowId xmlns:a16="http://schemas.microsoft.com/office/drawing/2014/main" val="10004"/>
                  </a:ext>
                </a:extLst>
              </a:tr>
            </a:tbl>
          </a:graphicData>
        </a:graphic>
      </p:graphicFrame>
      <p:graphicFrame>
        <p:nvGraphicFramePr>
          <p:cNvPr id="27" name="Tableau 19"/>
          <p:cNvGraphicFramePr>
            <a:graphicFrameLocks noGrp="1"/>
          </p:cNvGraphicFramePr>
          <p:nvPr>
            <p:extLst>
              <p:ext uri="{D42A27DB-BD31-4B8C-83A1-F6EECF244321}">
                <p14:modId xmlns:p14="http://schemas.microsoft.com/office/powerpoint/2010/main" val="1826427811"/>
              </p:ext>
            </p:extLst>
          </p:nvPr>
        </p:nvGraphicFramePr>
        <p:xfrm>
          <a:off x="138371" y="6579594"/>
          <a:ext cx="2329082" cy="1069200"/>
        </p:xfrm>
        <a:graphic>
          <a:graphicData uri="http://schemas.openxmlformats.org/drawingml/2006/table">
            <a:tbl>
              <a:tblPr firstRow="1" bandRow="1">
                <a:tableStyleId>{2D5ABB26-0587-4C30-8999-92F81FD0307C}</a:tableStyleId>
              </a:tblPr>
              <a:tblGrid>
                <a:gridCol w="2329082">
                  <a:extLst>
                    <a:ext uri="{9D8B030D-6E8A-4147-A177-3AD203B41FA5}">
                      <a16:colId xmlns:a16="http://schemas.microsoft.com/office/drawing/2014/main" val="20000"/>
                    </a:ext>
                  </a:extLst>
                </a:gridCol>
              </a:tblGrid>
              <a:tr h="356400">
                <a:tc>
                  <a:txBody>
                    <a:bodyPr/>
                    <a:lstStyle/>
                    <a:p>
                      <a:pPr marL="7938" indent="0">
                        <a:lnSpc>
                          <a:spcPct val="100000"/>
                        </a:lnSpc>
                        <a:buFont typeface="Courier New" charset="0"/>
                        <a:buNone/>
                        <a:tabLst/>
                      </a:pPr>
                      <a:r>
                        <a:rPr lang="fr-FR" sz="1200" b="0" i="0" dirty="0">
                          <a:solidFill>
                            <a:schemeClr val="bg1"/>
                          </a:solidFill>
                          <a:latin typeface="Calibri" charset="0"/>
                          <a:ea typeface="Calibri" charset="0"/>
                          <a:cs typeface="Calibri" charset="0"/>
                        </a:rPr>
                        <a:t>Sport</a:t>
                      </a:r>
                    </a:p>
                  </a:txBody>
                  <a:tcPr anchor="ctr"/>
                </a:tc>
                <a:extLst>
                  <a:ext uri="{0D108BD9-81ED-4DB2-BD59-A6C34878D82A}">
                    <a16:rowId xmlns:a16="http://schemas.microsoft.com/office/drawing/2014/main" val="10000"/>
                  </a:ext>
                </a:extLst>
              </a:tr>
              <a:tr h="356400">
                <a:tc>
                  <a:txBody>
                    <a:bodyPr/>
                    <a:lstStyle/>
                    <a:p>
                      <a:pPr marL="7938" indent="0">
                        <a:lnSpc>
                          <a:spcPct val="100000"/>
                        </a:lnSpc>
                        <a:buFont typeface="Courier New" charset="0"/>
                        <a:buNone/>
                        <a:tabLst/>
                      </a:pPr>
                      <a:r>
                        <a:rPr lang="fr-FR" sz="1200" b="0" i="0" dirty="0">
                          <a:solidFill>
                            <a:schemeClr val="bg1"/>
                          </a:solidFill>
                          <a:latin typeface="Calibri" charset="0"/>
                          <a:ea typeface="Calibri" charset="0"/>
                          <a:cs typeface="Calibri" charset="0"/>
                        </a:rPr>
                        <a:t>Lecture</a:t>
                      </a:r>
                    </a:p>
                  </a:txBody>
                  <a:tcPr anchor="ctr"/>
                </a:tc>
                <a:extLst>
                  <a:ext uri="{0D108BD9-81ED-4DB2-BD59-A6C34878D82A}">
                    <a16:rowId xmlns:a16="http://schemas.microsoft.com/office/drawing/2014/main" val="10001"/>
                  </a:ext>
                </a:extLst>
              </a:tr>
              <a:tr h="356400">
                <a:tc>
                  <a:txBody>
                    <a:bodyPr/>
                    <a:lstStyle/>
                    <a:p>
                      <a:pPr marL="7938" indent="0">
                        <a:lnSpc>
                          <a:spcPct val="100000"/>
                        </a:lnSpc>
                        <a:buFont typeface="Courier New" charset="0"/>
                        <a:buNone/>
                        <a:tabLst/>
                      </a:pPr>
                      <a:r>
                        <a:rPr lang="fr-FR" sz="1200" b="0" i="0" dirty="0">
                          <a:solidFill>
                            <a:schemeClr val="bg1"/>
                          </a:solidFill>
                          <a:latin typeface="Calibri" charset="0"/>
                          <a:ea typeface="Calibri" charset="0"/>
                          <a:cs typeface="Calibri" charset="0"/>
                        </a:rPr>
                        <a:t>Cinéma</a:t>
                      </a:r>
                    </a:p>
                  </a:txBody>
                  <a:tcPr anchor="ctr"/>
                </a:tc>
                <a:extLst>
                  <a:ext uri="{0D108BD9-81ED-4DB2-BD59-A6C34878D82A}">
                    <a16:rowId xmlns:a16="http://schemas.microsoft.com/office/drawing/2014/main" val="10002"/>
                  </a:ext>
                </a:extLst>
              </a:tr>
            </a:tbl>
          </a:graphicData>
        </a:graphic>
      </p:graphicFrame>
      <p:sp>
        <p:nvSpPr>
          <p:cNvPr id="28" name="Rectangle 27"/>
          <p:cNvSpPr/>
          <p:nvPr/>
        </p:nvSpPr>
        <p:spPr>
          <a:xfrm>
            <a:off x="272029" y="4269767"/>
            <a:ext cx="2026920" cy="55880"/>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bg1"/>
              </a:solidFill>
            </a:endParaRPr>
          </a:p>
        </p:txBody>
      </p:sp>
      <p:sp>
        <p:nvSpPr>
          <p:cNvPr id="29" name="Rectangle 28"/>
          <p:cNvSpPr/>
          <p:nvPr/>
        </p:nvSpPr>
        <p:spPr>
          <a:xfrm>
            <a:off x="272029" y="4270046"/>
            <a:ext cx="1815546" cy="5532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bg1"/>
              </a:solidFill>
            </a:endParaRPr>
          </a:p>
        </p:txBody>
      </p:sp>
      <p:sp>
        <p:nvSpPr>
          <p:cNvPr id="30" name="Rectangle 29"/>
          <p:cNvSpPr/>
          <p:nvPr/>
        </p:nvSpPr>
        <p:spPr>
          <a:xfrm>
            <a:off x="272029" y="4648422"/>
            <a:ext cx="2026920" cy="55880"/>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bg1"/>
              </a:solidFill>
            </a:endParaRPr>
          </a:p>
        </p:txBody>
      </p:sp>
      <p:sp>
        <p:nvSpPr>
          <p:cNvPr id="31" name="Rectangle 30"/>
          <p:cNvSpPr/>
          <p:nvPr/>
        </p:nvSpPr>
        <p:spPr>
          <a:xfrm>
            <a:off x="272029" y="4648701"/>
            <a:ext cx="1061720" cy="5532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bg1"/>
              </a:solidFill>
            </a:endParaRPr>
          </a:p>
        </p:txBody>
      </p:sp>
      <p:sp>
        <p:nvSpPr>
          <p:cNvPr id="32" name="Rectangle 31"/>
          <p:cNvSpPr/>
          <p:nvPr/>
        </p:nvSpPr>
        <p:spPr>
          <a:xfrm>
            <a:off x="272029" y="5010858"/>
            <a:ext cx="2026920" cy="55880"/>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bg1"/>
              </a:solidFill>
            </a:endParaRPr>
          </a:p>
        </p:txBody>
      </p:sp>
      <p:sp>
        <p:nvSpPr>
          <p:cNvPr id="33" name="Rectangle 32"/>
          <p:cNvSpPr/>
          <p:nvPr/>
        </p:nvSpPr>
        <p:spPr>
          <a:xfrm>
            <a:off x="272029" y="5011137"/>
            <a:ext cx="1579880" cy="5532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bg1"/>
              </a:solidFill>
            </a:endParaRPr>
          </a:p>
        </p:txBody>
      </p:sp>
      <p:sp>
        <p:nvSpPr>
          <p:cNvPr id="34" name="Rectangle 33"/>
          <p:cNvSpPr/>
          <p:nvPr/>
        </p:nvSpPr>
        <p:spPr>
          <a:xfrm>
            <a:off x="272029" y="5357574"/>
            <a:ext cx="2026920" cy="55880"/>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bg1"/>
              </a:solidFill>
            </a:endParaRPr>
          </a:p>
        </p:txBody>
      </p:sp>
      <p:sp>
        <p:nvSpPr>
          <p:cNvPr id="35" name="Rectangle 34"/>
          <p:cNvSpPr/>
          <p:nvPr/>
        </p:nvSpPr>
        <p:spPr>
          <a:xfrm>
            <a:off x="272029" y="5357853"/>
            <a:ext cx="1366520" cy="5532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bg1"/>
              </a:solidFill>
            </a:endParaRPr>
          </a:p>
        </p:txBody>
      </p:sp>
      <p:sp>
        <p:nvSpPr>
          <p:cNvPr id="36" name="Rectangle 35"/>
          <p:cNvSpPr/>
          <p:nvPr/>
        </p:nvSpPr>
        <p:spPr>
          <a:xfrm>
            <a:off x="272029" y="5686101"/>
            <a:ext cx="2026920" cy="55880"/>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bg1"/>
              </a:solidFill>
            </a:endParaRPr>
          </a:p>
        </p:txBody>
      </p:sp>
      <p:sp>
        <p:nvSpPr>
          <p:cNvPr id="37" name="Rectangle 36"/>
          <p:cNvSpPr/>
          <p:nvPr/>
        </p:nvSpPr>
        <p:spPr>
          <a:xfrm>
            <a:off x="272029" y="5686380"/>
            <a:ext cx="1815546" cy="5532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bg1"/>
              </a:solidFill>
            </a:endParaRPr>
          </a:p>
        </p:txBody>
      </p:sp>
      <p:sp>
        <p:nvSpPr>
          <p:cNvPr id="38" name="Rectangle 37"/>
          <p:cNvSpPr/>
          <p:nvPr/>
        </p:nvSpPr>
        <p:spPr>
          <a:xfrm>
            <a:off x="236615" y="6893809"/>
            <a:ext cx="2026920" cy="55880"/>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9" name="Rectangle 38"/>
          <p:cNvSpPr/>
          <p:nvPr/>
        </p:nvSpPr>
        <p:spPr>
          <a:xfrm>
            <a:off x="236615" y="6894088"/>
            <a:ext cx="1097280" cy="5532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0" name="Rectangle 39"/>
          <p:cNvSpPr/>
          <p:nvPr/>
        </p:nvSpPr>
        <p:spPr>
          <a:xfrm>
            <a:off x="236615" y="7262735"/>
            <a:ext cx="2026920" cy="55880"/>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1" name="Rectangle 40"/>
          <p:cNvSpPr/>
          <p:nvPr/>
        </p:nvSpPr>
        <p:spPr>
          <a:xfrm>
            <a:off x="236615" y="7263014"/>
            <a:ext cx="1815546" cy="5532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2" name="Rectangle 41"/>
          <p:cNvSpPr/>
          <p:nvPr/>
        </p:nvSpPr>
        <p:spPr>
          <a:xfrm>
            <a:off x="236615" y="7656357"/>
            <a:ext cx="2026920" cy="55880"/>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3" name="Rectangle 42"/>
          <p:cNvSpPr/>
          <p:nvPr/>
        </p:nvSpPr>
        <p:spPr>
          <a:xfrm>
            <a:off x="236615" y="7656636"/>
            <a:ext cx="1366520" cy="5532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6" name="ZoneTexte 9"/>
          <p:cNvSpPr txBox="1"/>
          <p:nvPr/>
        </p:nvSpPr>
        <p:spPr>
          <a:xfrm>
            <a:off x="222903" y="8074713"/>
            <a:ext cx="2264943" cy="400110"/>
          </a:xfrm>
          <a:prstGeom prst="rect">
            <a:avLst/>
          </a:prstGeom>
          <a:noFill/>
        </p:spPr>
        <p:txBody>
          <a:bodyPr wrap="square" rtlCol="0">
            <a:spAutoFit/>
          </a:bodyPr>
          <a:lstStyle/>
          <a:p>
            <a:r>
              <a:rPr lang="fr-FR" sz="2000" dirty="0">
                <a:solidFill>
                  <a:schemeClr val="bg1"/>
                </a:solidFill>
                <a:latin typeface="Calibri Light" charset="0"/>
                <a:ea typeface="Calibri Light" charset="0"/>
                <a:cs typeface="Calibri Light" charset="0"/>
              </a:rPr>
              <a:t>LANGUES</a:t>
            </a:r>
          </a:p>
        </p:txBody>
      </p:sp>
      <p:graphicFrame>
        <p:nvGraphicFramePr>
          <p:cNvPr id="47" name="Tableau 19"/>
          <p:cNvGraphicFramePr>
            <a:graphicFrameLocks noGrp="1"/>
          </p:cNvGraphicFramePr>
          <p:nvPr>
            <p:extLst>
              <p:ext uri="{D42A27DB-BD31-4B8C-83A1-F6EECF244321}">
                <p14:modId xmlns:p14="http://schemas.microsoft.com/office/powerpoint/2010/main" val="640969259"/>
              </p:ext>
            </p:extLst>
          </p:nvPr>
        </p:nvGraphicFramePr>
        <p:xfrm>
          <a:off x="177236" y="8510516"/>
          <a:ext cx="2329082" cy="1069200"/>
        </p:xfrm>
        <a:graphic>
          <a:graphicData uri="http://schemas.openxmlformats.org/drawingml/2006/table">
            <a:tbl>
              <a:tblPr firstRow="1" bandRow="1">
                <a:tableStyleId>{2D5ABB26-0587-4C30-8999-92F81FD0307C}</a:tableStyleId>
              </a:tblPr>
              <a:tblGrid>
                <a:gridCol w="2329082">
                  <a:extLst>
                    <a:ext uri="{9D8B030D-6E8A-4147-A177-3AD203B41FA5}">
                      <a16:colId xmlns:a16="http://schemas.microsoft.com/office/drawing/2014/main" val="20000"/>
                    </a:ext>
                  </a:extLst>
                </a:gridCol>
              </a:tblGrid>
              <a:tr h="356400">
                <a:tc>
                  <a:txBody>
                    <a:bodyPr/>
                    <a:lstStyle/>
                    <a:p>
                      <a:pPr marL="7938" indent="0">
                        <a:lnSpc>
                          <a:spcPct val="100000"/>
                        </a:lnSpc>
                        <a:buFont typeface="Courier New" charset="0"/>
                        <a:buNone/>
                        <a:tabLst/>
                      </a:pPr>
                      <a:r>
                        <a:rPr lang="fr-FR" sz="1200" b="0" i="0" dirty="0">
                          <a:solidFill>
                            <a:schemeClr val="bg1"/>
                          </a:solidFill>
                          <a:latin typeface="Calibri" charset="0"/>
                          <a:ea typeface="Calibri" charset="0"/>
                          <a:cs typeface="Calibri" charset="0"/>
                        </a:rPr>
                        <a:t>Anglais</a:t>
                      </a:r>
                    </a:p>
                  </a:txBody>
                  <a:tcPr anchor="ctr"/>
                </a:tc>
                <a:extLst>
                  <a:ext uri="{0D108BD9-81ED-4DB2-BD59-A6C34878D82A}">
                    <a16:rowId xmlns:a16="http://schemas.microsoft.com/office/drawing/2014/main" val="10000"/>
                  </a:ext>
                </a:extLst>
              </a:tr>
              <a:tr h="356400">
                <a:tc>
                  <a:txBody>
                    <a:bodyPr/>
                    <a:lstStyle/>
                    <a:p>
                      <a:pPr marL="7938" indent="0">
                        <a:lnSpc>
                          <a:spcPct val="100000"/>
                        </a:lnSpc>
                        <a:buFont typeface="Courier New" charset="0"/>
                        <a:buNone/>
                        <a:tabLst/>
                      </a:pPr>
                      <a:r>
                        <a:rPr lang="fr-FR" sz="1200" b="0" i="0" dirty="0">
                          <a:solidFill>
                            <a:schemeClr val="bg1"/>
                          </a:solidFill>
                          <a:latin typeface="Calibri" charset="0"/>
                          <a:ea typeface="Calibri" charset="0"/>
                          <a:cs typeface="Calibri" charset="0"/>
                        </a:rPr>
                        <a:t>Italien</a:t>
                      </a:r>
                    </a:p>
                  </a:txBody>
                  <a:tcPr anchor="ctr"/>
                </a:tc>
                <a:extLst>
                  <a:ext uri="{0D108BD9-81ED-4DB2-BD59-A6C34878D82A}">
                    <a16:rowId xmlns:a16="http://schemas.microsoft.com/office/drawing/2014/main" val="10001"/>
                  </a:ext>
                </a:extLst>
              </a:tr>
              <a:tr h="356400">
                <a:tc>
                  <a:txBody>
                    <a:bodyPr/>
                    <a:lstStyle/>
                    <a:p>
                      <a:pPr marL="7938" indent="0">
                        <a:lnSpc>
                          <a:spcPct val="100000"/>
                        </a:lnSpc>
                        <a:buFont typeface="Courier New" charset="0"/>
                        <a:buNone/>
                        <a:tabLst/>
                      </a:pPr>
                      <a:r>
                        <a:rPr lang="fr-FR" sz="1200" b="0" i="0" dirty="0">
                          <a:solidFill>
                            <a:schemeClr val="bg1"/>
                          </a:solidFill>
                          <a:latin typeface="Calibri" charset="0"/>
                          <a:ea typeface="Calibri" charset="0"/>
                          <a:cs typeface="Calibri" charset="0"/>
                        </a:rPr>
                        <a:t>Allemand</a:t>
                      </a:r>
                    </a:p>
                  </a:txBody>
                  <a:tcPr anchor="ctr"/>
                </a:tc>
                <a:extLst>
                  <a:ext uri="{0D108BD9-81ED-4DB2-BD59-A6C34878D82A}">
                    <a16:rowId xmlns:a16="http://schemas.microsoft.com/office/drawing/2014/main" val="10002"/>
                  </a:ext>
                </a:extLst>
              </a:tr>
            </a:tbl>
          </a:graphicData>
        </a:graphic>
      </p:graphicFrame>
      <p:sp>
        <p:nvSpPr>
          <p:cNvPr id="48" name="Rectangle 47"/>
          <p:cNvSpPr/>
          <p:nvPr/>
        </p:nvSpPr>
        <p:spPr>
          <a:xfrm>
            <a:off x="275480" y="8824731"/>
            <a:ext cx="2026920" cy="55880"/>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9" name="Rectangle 48"/>
          <p:cNvSpPr/>
          <p:nvPr/>
        </p:nvSpPr>
        <p:spPr>
          <a:xfrm>
            <a:off x="275480" y="8825010"/>
            <a:ext cx="1097280" cy="5532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0" name="Rectangle 49"/>
          <p:cNvSpPr/>
          <p:nvPr/>
        </p:nvSpPr>
        <p:spPr>
          <a:xfrm>
            <a:off x="275480" y="9193657"/>
            <a:ext cx="2026920" cy="55880"/>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1" name="Rectangle 50"/>
          <p:cNvSpPr/>
          <p:nvPr/>
        </p:nvSpPr>
        <p:spPr>
          <a:xfrm>
            <a:off x="275480" y="9193936"/>
            <a:ext cx="1815546" cy="5532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2" name="Rectangle 51"/>
          <p:cNvSpPr/>
          <p:nvPr/>
        </p:nvSpPr>
        <p:spPr>
          <a:xfrm>
            <a:off x="275480" y="9587279"/>
            <a:ext cx="2026920" cy="55880"/>
          </a:xfrm>
          <a:prstGeom prst="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3" name="Rectangle 52"/>
          <p:cNvSpPr/>
          <p:nvPr/>
        </p:nvSpPr>
        <p:spPr>
          <a:xfrm>
            <a:off x="275480" y="9587558"/>
            <a:ext cx="1366520" cy="5532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3" name="Connecteur droit 2"/>
          <p:cNvCxnSpPr/>
          <p:nvPr/>
        </p:nvCxnSpPr>
        <p:spPr>
          <a:xfrm>
            <a:off x="1179802" y="794100"/>
            <a:ext cx="4572349"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4" name="TextBox 325"/>
          <p:cNvSpPr txBox="1"/>
          <p:nvPr/>
        </p:nvSpPr>
        <p:spPr>
          <a:xfrm>
            <a:off x="5304131" y="1209595"/>
            <a:ext cx="1508746" cy="246221"/>
          </a:xfrm>
          <a:prstGeom prst="rect">
            <a:avLst/>
          </a:prstGeom>
          <a:noFill/>
        </p:spPr>
        <p:txBody>
          <a:bodyPr wrap="none" rtlCol="0">
            <a:spAutoFit/>
          </a:bodyPr>
          <a:lstStyle/>
          <a:p>
            <a:r>
              <a:rPr lang="en-US" sz="1000" b="1" dirty="0" err="1">
                <a:solidFill>
                  <a:schemeClr val="bg1"/>
                </a:solidFill>
                <a:latin typeface="Avenir Book" charset="0"/>
                <a:ea typeface="Avenir Book" charset="0"/>
                <a:cs typeface="Avenir Book" charset="0"/>
              </a:rPr>
              <a:t>nomprenom@mail.com</a:t>
            </a:r>
            <a:endParaRPr lang="ru-RU" sz="1000" b="1" dirty="0">
              <a:solidFill>
                <a:schemeClr val="bg1"/>
              </a:solidFill>
              <a:latin typeface="Avenir Book" charset="0"/>
              <a:ea typeface="Avenir Book" charset="0"/>
              <a:cs typeface="Avenir Book" charset="0"/>
            </a:endParaRPr>
          </a:p>
        </p:txBody>
      </p:sp>
      <p:sp>
        <p:nvSpPr>
          <p:cNvPr id="55" name="TextBox 326"/>
          <p:cNvSpPr txBox="1"/>
          <p:nvPr/>
        </p:nvSpPr>
        <p:spPr>
          <a:xfrm>
            <a:off x="2320122" y="1211176"/>
            <a:ext cx="2092239" cy="246221"/>
          </a:xfrm>
          <a:prstGeom prst="rect">
            <a:avLst/>
          </a:prstGeom>
          <a:noFill/>
        </p:spPr>
        <p:txBody>
          <a:bodyPr wrap="none" rtlCol="0">
            <a:spAutoFit/>
          </a:bodyPr>
          <a:lstStyle/>
          <a:p>
            <a:r>
              <a:rPr lang="en-US" sz="1000" b="1" dirty="0">
                <a:solidFill>
                  <a:schemeClr val="bg1"/>
                </a:solidFill>
                <a:latin typeface="Avenir Book" charset="0"/>
                <a:ea typeface="Avenir Book" charset="0"/>
                <a:cs typeface="Avenir Book" charset="0"/>
              </a:rPr>
              <a:t>12 Rue de la </a:t>
            </a:r>
            <a:r>
              <a:rPr lang="en-US" sz="1000" b="1" dirty="0" err="1">
                <a:solidFill>
                  <a:schemeClr val="bg1"/>
                </a:solidFill>
                <a:latin typeface="Avenir Book" charset="0"/>
                <a:ea typeface="Avenir Book" charset="0"/>
                <a:cs typeface="Avenir Book" charset="0"/>
              </a:rPr>
              <a:t>Réussite</a:t>
            </a:r>
            <a:r>
              <a:rPr lang="en-US" sz="1000" b="1" dirty="0">
                <a:solidFill>
                  <a:schemeClr val="bg1"/>
                </a:solidFill>
                <a:latin typeface="Avenir Book" charset="0"/>
                <a:ea typeface="Avenir Book" charset="0"/>
                <a:cs typeface="Avenir Book" charset="0"/>
              </a:rPr>
              <a:t> 75012 Paris</a:t>
            </a:r>
            <a:endParaRPr lang="ru-RU" sz="1000" b="1" dirty="0">
              <a:solidFill>
                <a:schemeClr val="bg1"/>
              </a:solidFill>
              <a:latin typeface="Avenir Book" charset="0"/>
              <a:ea typeface="Avenir Book" charset="0"/>
              <a:cs typeface="Avenir Book" charset="0"/>
            </a:endParaRPr>
          </a:p>
        </p:txBody>
      </p:sp>
      <p:sp>
        <p:nvSpPr>
          <p:cNvPr id="56" name="TextBox 327"/>
          <p:cNvSpPr txBox="1"/>
          <p:nvPr/>
        </p:nvSpPr>
        <p:spPr>
          <a:xfrm>
            <a:off x="468193" y="1194850"/>
            <a:ext cx="1031051" cy="246221"/>
          </a:xfrm>
          <a:prstGeom prst="rect">
            <a:avLst/>
          </a:prstGeom>
          <a:noFill/>
        </p:spPr>
        <p:txBody>
          <a:bodyPr wrap="none" rtlCol="0">
            <a:spAutoFit/>
          </a:bodyPr>
          <a:lstStyle/>
          <a:p>
            <a:r>
              <a:rPr lang="en-US" sz="1000" b="1" dirty="0">
                <a:solidFill>
                  <a:schemeClr val="bg1"/>
                </a:solidFill>
                <a:latin typeface="Avenir Book" charset="0"/>
                <a:ea typeface="Avenir Book" charset="0"/>
                <a:cs typeface="Avenir Book" charset="0"/>
              </a:rPr>
              <a:t>01 02 03 04 05</a:t>
            </a:r>
            <a:endParaRPr lang="ru-RU" sz="1000" b="1" dirty="0">
              <a:solidFill>
                <a:schemeClr val="bg1"/>
              </a:solidFill>
              <a:latin typeface="Avenir Book" charset="0"/>
              <a:ea typeface="Avenir Book" charset="0"/>
              <a:cs typeface="Avenir Book" charset="0"/>
            </a:endParaRPr>
          </a:p>
        </p:txBody>
      </p:sp>
      <p:pic>
        <p:nvPicPr>
          <p:cNvPr id="57" name="Рисунок 3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75449" y="1258405"/>
            <a:ext cx="216024" cy="161424"/>
          </a:xfrm>
          <a:prstGeom prst="rect">
            <a:avLst/>
          </a:prstGeom>
        </p:spPr>
      </p:pic>
      <p:pic>
        <p:nvPicPr>
          <p:cNvPr id="58" name="Рисунок 3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0450" y="1237016"/>
            <a:ext cx="190102" cy="190102"/>
          </a:xfrm>
          <a:prstGeom prst="rect">
            <a:avLst/>
          </a:prstGeom>
        </p:spPr>
      </p:pic>
      <p:sp>
        <p:nvSpPr>
          <p:cNvPr id="59" name="Прямоугольник 331"/>
          <p:cNvSpPr/>
          <p:nvPr/>
        </p:nvSpPr>
        <p:spPr>
          <a:xfrm>
            <a:off x="1778994" y="1305977"/>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00">
              <a:latin typeface="Avenir Book" charset="0"/>
              <a:ea typeface="Avenir Book" charset="0"/>
              <a:cs typeface="Avenir Book" charset="0"/>
            </a:endParaRPr>
          </a:p>
        </p:txBody>
      </p:sp>
      <p:sp>
        <p:nvSpPr>
          <p:cNvPr id="60" name="Прямоугольник 332"/>
          <p:cNvSpPr/>
          <p:nvPr/>
        </p:nvSpPr>
        <p:spPr>
          <a:xfrm>
            <a:off x="4804398" y="1311769"/>
            <a:ext cx="72008"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00">
              <a:latin typeface="Avenir Book" charset="0"/>
              <a:ea typeface="Avenir Book" charset="0"/>
              <a:cs typeface="Avenir Book" charset="0"/>
            </a:endParaRPr>
          </a:p>
        </p:txBody>
      </p:sp>
      <p:pic>
        <p:nvPicPr>
          <p:cNvPr id="61" name="Рисунок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83185" y="1239380"/>
            <a:ext cx="128369" cy="205200"/>
          </a:xfrm>
          <a:prstGeom prst="rect">
            <a:avLst/>
          </a:prstGeom>
        </p:spPr>
      </p:pic>
    </p:spTree>
    <p:extLst>
      <p:ext uri="{BB962C8B-B14F-4D97-AF65-F5344CB8AC3E}">
        <p14:creationId xmlns:p14="http://schemas.microsoft.com/office/powerpoint/2010/main" val="448985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7259" y="689300"/>
            <a:ext cx="6043484" cy="8491464"/>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1905"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1905" dirty="0">
                <a:solidFill>
                  <a:schemeClr val="tx1">
                    <a:lumMod val="50000"/>
                    <a:lumOff val="50000"/>
                  </a:schemeClr>
                </a:solidFill>
              </a:rPr>
            </a:br>
            <a:r>
              <a:rPr lang="fr-FR" sz="1905" dirty="0" err="1">
                <a:solidFill>
                  <a:schemeClr val="tx1">
                    <a:lumMod val="50000"/>
                    <a:lumOff val="50000"/>
                  </a:schemeClr>
                </a:solidFill>
              </a:rPr>
              <a:t>Disclaimer</a:t>
            </a:r>
            <a:r>
              <a:rPr lang="fr-FR" sz="1905" dirty="0">
                <a:solidFill>
                  <a:schemeClr val="tx1">
                    <a:lumMod val="50000"/>
                    <a:lumOff val="50000"/>
                  </a:schemeClr>
                </a:solidFill>
              </a:rPr>
              <a:t> : Les modèles disponibles sur notre site fournis "en l'état" et sans garantie.</a:t>
            </a:r>
          </a:p>
          <a:p>
            <a:pPr marL="0" indent="0">
              <a:buNone/>
            </a:pPr>
            <a:endParaRPr lang="fr-FR" sz="2220" dirty="0">
              <a:solidFill>
                <a:schemeClr val="tx1">
                  <a:lumMod val="50000"/>
                  <a:lumOff val="50000"/>
                </a:schemeClr>
              </a:solidFill>
            </a:endParaRPr>
          </a:p>
          <a:p>
            <a:pPr marL="0" indent="0" algn="ctr">
              <a:buNone/>
            </a:pPr>
            <a:r>
              <a:rPr lang="fr-FR" sz="2220" dirty="0" err="1"/>
              <a:t>Créeruncv.com</a:t>
            </a:r>
            <a:r>
              <a:rPr lang="fr-FR" sz="2220" dirty="0"/>
              <a:t> est un site gratuit. </a:t>
            </a:r>
          </a:p>
        </p:txBody>
      </p:sp>
    </p:spTree>
    <p:extLst>
      <p:ext uri="{BB962C8B-B14F-4D97-AF65-F5344CB8AC3E}">
        <p14:creationId xmlns:p14="http://schemas.microsoft.com/office/powerpoint/2010/main" val="3983926258"/>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TotalTime>
  <Words>569</Words>
  <Application>Microsoft Macintosh PowerPoint</Application>
  <PresentationFormat>Format A4 (210 x 297 mm)</PresentationFormat>
  <Paragraphs>71</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Avenir Book</vt:lpstr>
      <vt:lpstr>Calibri</vt:lpstr>
      <vt:lpstr>Calibri Light</vt:lpstr>
      <vt:lpstr>Courier New</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6</cp:revision>
  <dcterms:created xsi:type="dcterms:W3CDTF">2016-07-29T13:47:43Z</dcterms:created>
  <dcterms:modified xsi:type="dcterms:W3CDTF">2022-07-25T16:31:29Z</dcterms:modified>
</cp:coreProperties>
</file>