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F5FE"/>
    <a:srgbClr val="EFECD7"/>
    <a:srgbClr val="90235A"/>
    <a:srgbClr val="DC234D"/>
    <a:srgbClr val="FFC0C8"/>
    <a:srgbClr val="C2D398"/>
    <a:srgbClr val="575757"/>
    <a:srgbClr val="8EB2D7"/>
    <a:srgbClr val="AC82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62"/>
    <p:restoredTop sz="94586"/>
  </p:normalViewPr>
  <p:slideViewPr>
    <p:cSldViewPr snapToGrid="0" snapToObjects="1">
      <p:cViewPr>
        <p:scale>
          <a:sx n="105" d="100"/>
          <a:sy n="105" d="100"/>
        </p:scale>
        <p:origin x="5920" y="-9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23/06/2022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3396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23/06/2022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26524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23/06/2022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96561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3B38A05-D9B2-104B-A6B2-7D8FDA8E02D1}" type="datetimeFigureOut">
              <a:rPr lang="fr-FR" smtClean="0"/>
              <a:t>23/06/2022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81422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3B38A05-D9B2-104B-A6B2-7D8FDA8E02D1}" type="datetimeFigureOut">
              <a:rPr lang="fr-FR" smtClean="0"/>
              <a:t>23/06/2022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66288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3B38A05-D9B2-104B-A6B2-7D8FDA8E02D1}" type="datetimeFigureOut">
              <a:rPr lang="fr-FR" smtClean="0"/>
              <a:t>23/06/2022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81692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3B38A05-D9B2-104B-A6B2-7D8FDA8E02D1}" type="datetimeFigureOut">
              <a:rPr lang="fr-FR" smtClean="0"/>
              <a:t>23/06/2022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13686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33B38A05-D9B2-104B-A6B2-7D8FDA8E02D1}" type="datetimeFigureOut">
              <a:rPr lang="fr-FR" smtClean="0"/>
              <a:t>23/06/2022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099458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38A05-D9B2-104B-A6B2-7D8FDA8E02D1}" type="datetimeFigureOut">
              <a:rPr lang="fr-FR" smtClean="0"/>
              <a:t>23/06/2022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657004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3B38A05-D9B2-104B-A6B2-7D8FDA8E02D1}" type="datetimeFigureOut">
              <a:rPr lang="fr-FR" smtClean="0"/>
              <a:t>23/06/2022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714260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3B38A05-D9B2-104B-A6B2-7D8FDA8E02D1}" type="datetimeFigureOut">
              <a:rPr lang="fr-FR" smtClean="0"/>
              <a:t>23/06/2022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035609-9528-8248-B371-62417466C791}" type="slidenum">
              <a:rPr lang="fr-FR" smtClean="0"/>
              <a:t>‹N°›</a:t>
            </a:fld>
            <a:endParaRPr lang="fr-FR"/>
          </a:p>
        </p:txBody>
      </p:sp>
    </p:spTree>
    <p:extLst>
      <p:ext uri="{BB962C8B-B14F-4D97-AF65-F5344CB8AC3E}">
        <p14:creationId xmlns:p14="http://schemas.microsoft.com/office/powerpoint/2010/main" val="140182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3B38A05-D9B2-104B-A6B2-7D8FDA8E02D1}" type="datetimeFigureOut">
              <a:rPr lang="fr-FR" smtClean="0"/>
              <a:t>23/06/2022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E035609-9528-8248-B371-62417466C791}" type="slidenum">
              <a:rPr lang="fr-FR" smtClean="0"/>
              <a:t>‹N°›</a:t>
            </a:fld>
            <a:endParaRPr lang="fr-FR"/>
          </a:p>
        </p:txBody>
      </p:sp>
    </p:spTree>
    <p:extLst>
      <p:ext uri="{BB962C8B-B14F-4D97-AF65-F5344CB8AC3E}">
        <p14:creationId xmlns:p14="http://schemas.microsoft.com/office/powerpoint/2010/main" val="458067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Parallélogramme 18"/>
          <p:cNvSpPr/>
          <p:nvPr/>
        </p:nvSpPr>
        <p:spPr>
          <a:xfrm>
            <a:off x="60769" y="-1"/>
            <a:ext cx="2322576" cy="389467"/>
          </a:xfrm>
          <a:prstGeom prst="parallelogram">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lumMod val="50000"/>
                  <a:lumOff val="50000"/>
                </a:schemeClr>
              </a:solidFill>
            </a:endParaRPr>
          </a:p>
        </p:txBody>
      </p:sp>
      <p:sp>
        <p:nvSpPr>
          <p:cNvPr id="35" name="Parallélogramme 34"/>
          <p:cNvSpPr/>
          <p:nvPr/>
        </p:nvSpPr>
        <p:spPr>
          <a:xfrm>
            <a:off x="2363152" y="0"/>
            <a:ext cx="2322576" cy="389467"/>
          </a:xfrm>
          <a:prstGeom prst="parallelogram">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lumMod val="50000"/>
                  <a:lumOff val="50000"/>
                </a:schemeClr>
              </a:solidFill>
            </a:endParaRPr>
          </a:p>
        </p:txBody>
      </p:sp>
      <p:sp>
        <p:nvSpPr>
          <p:cNvPr id="36" name="Parallélogramme 35"/>
          <p:cNvSpPr/>
          <p:nvPr/>
        </p:nvSpPr>
        <p:spPr>
          <a:xfrm>
            <a:off x="4645447" y="0"/>
            <a:ext cx="2212848" cy="389467"/>
          </a:xfrm>
          <a:prstGeom prst="parallelogram">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lumMod val="50000"/>
                  <a:lumOff val="50000"/>
                </a:schemeClr>
              </a:solidFill>
            </a:endParaRPr>
          </a:p>
        </p:txBody>
      </p:sp>
      <p:sp>
        <p:nvSpPr>
          <p:cNvPr id="20" name="Rectangle 19"/>
          <p:cNvSpPr/>
          <p:nvPr/>
        </p:nvSpPr>
        <p:spPr>
          <a:xfrm>
            <a:off x="6446520" y="14843"/>
            <a:ext cx="411480" cy="37462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37"/>
          <p:cNvSpPr/>
          <p:nvPr/>
        </p:nvSpPr>
        <p:spPr>
          <a:xfrm>
            <a:off x="-295" y="2481"/>
            <a:ext cx="411480" cy="38698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lumMod val="50000"/>
                  <a:lumOff val="50000"/>
                </a:schemeClr>
              </a:solidFill>
            </a:endParaRPr>
          </a:p>
        </p:txBody>
      </p:sp>
      <p:graphicFrame>
        <p:nvGraphicFramePr>
          <p:cNvPr id="41" name="Tableau 40"/>
          <p:cNvGraphicFramePr>
            <a:graphicFrameLocks noGrp="1"/>
          </p:cNvGraphicFramePr>
          <p:nvPr>
            <p:extLst>
              <p:ext uri="{D42A27DB-BD31-4B8C-83A1-F6EECF244321}">
                <p14:modId xmlns:p14="http://schemas.microsoft.com/office/powerpoint/2010/main" val="1997810884"/>
              </p:ext>
            </p:extLst>
          </p:nvPr>
        </p:nvGraphicFramePr>
        <p:xfrm>
          <a:off x="217170" y="2611487"/>
          <a:ext cx="6423660" cy="7033260"/>
        </p:xfrm>
        <a:graphic>
          <a:graphicData uri="http://schemas.openxmlformats.org/drawingml/2006/table">
            <a:tbl>
              <a:tblPr firstRow="1" bandRow="1">
                <a:tableStyleId>{5C22544A-7EE6-4342-B048-85BDC9FD1C3A}</a:tableStyleId>
              </a:tblPr>
              <a:tblGrid>
                <a:gridCol w="825698">
                  <a:extLst>
                    <a:ext uri="{9D8B030D-6E8A-4147-A177-3AD203B41FA5}">
                      <a16:colId xmlns:a16="http://schemas.microsoft.com/office/drawing/2014/main" val="20000"/>
                    </a:ext>
                  </a:extLst>
                </a:gridCol>
                <a:gridCol w="3765987">
                  <a:extLst>
                    <a:ext uri="{9D8B030D-6E8A-4147-A177-3AD203B41FA5}">
                      <a16:colId xmlns:a16="http://schemas.microsoft.com/office/drawing/2014/main" val="20001"/>
                    </a:ext>
                  </a:extLst>
                </a:gridCol>
                <a:gridCol w="1831975">
                  <a:extLst>
                    <a:ext uri="{9D8B030D-6E8A-4147-A177-3AD203B41FA5}">
                      <a16:colId xmlns:a16="http://schemas.microsoft.com/office/drawing/2014/main" val="20002"/>
                    </a:ext>
                  </a:extLst>
                </a:gridCol>
              </a:tblGrid>
              <a:tr h="0">
                <a:tc gridSpan="2">
                  <a:txBody>
                    <a:bodyPr/>
                    <a:lstStyle/>
                    <a:p>
                      <a:r>
                        <a:rPr lang="fr-FR" sz="1400" dirty="0">
                          <a:solidFill>
                            <a:schemeClr val="tx1">
                              <a:lumMod val="50000"/>
                              <a:lumOff val="50000"/>
                            </a:schemeClr>
                          </a:solidFill>
                          <a:latin typeface="Avenir Book" panose="02000503020000020003" pitchFamily="2" charset="0"/>
                        </a:rPr>
                        <a:t>FORMATION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pPr algn="l"/>
                      <a:r>
                        <a:rPr lang="fr-FR" sz="1400" b="0" i="0" dirty="0">
                          <a:solidFill>
                            <a:schemeClr val="tx1">
                              <a:lumMod val="50000"/>
                              <a:lumOff val="50000"/>
                            </a:schemeClr>
                          </a:solidFill>
                          <a:latin typeface="Avenir Medium" panose="02000503020000020003" pitchFamily="2" charset="0"/>
                          <a:cs typeface="Aldhabi" panose="020F0502020204030204" pitchFamily="34" charset="0"/>
                        </a:rPr>
                        <a:t>CONTACT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p>
                      <a:r>
                        <a:rPr lang="fr-FR" sz="1100" dirty="0">
                          <a:latin typeface="Avenir Book" panose="02000503020000020003" pitchFamily="2" charset="0"/>
                        </a:rPr>
                        <a:t>2011</a:t>
                      </a:r>
                    </a:p>
                  </a:txBody>
                  <a:tcPr>
                    <a:lnL w="12700" cmpd="sng">
                      <a:noFill/>
                    </a:lnL>
                    <a:lnR w="6350" cap="flat" cmpd="sng" algn="ctr">
                      <a:solidFill>
                        <a:schemeClr val="accent2"/>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chemeClr val="dk1"/>
                          </a:solidFill>
                          <a:effectLst/>
                          <a:latin typeface="Avenir Book" panose="02000503020000020003" pitchFamily="2" charset="0"/>
                          <a:ea typeface="+mn-ea"/>
                          <a:cs typeface="+mn-cs"/>
                        </a:rPr>
                        <a:t>Titre du diplôme – Nom de l’université / école</a:t>
                      </a:r>
                      <a:br>
                        <a:rPr lang="fr-FR" sz="1100" kern="1200" dirty="0">
                          <a:solidFill>
                            <a:schemeClr val="dk1"/>
                          </a:solidFill>
                          <a:effectLst/>
                          <a:latin typeface="Avenir Book" panose="02000503020000020003" pitchFamily="2" charset="0"/>
                          <a:ea typeface="+mn-ea"/>
                          <a:cs typeface="+mn-cs"/>
                        </a:rPr>
                      </a:br>
                      <a:r>
                        <a:rPr lang="fr-FR" sz="1000" kern="1200" dirty="0">
                          <a:solidFill>
                            <a:schemeClr val="dk1"/>
                          </a:solidFill>
                          <a:effectLst/>
                          <a:latin typeface="Avenir Book" panose="02000503020000020003" pitchFamily="2" charset="0"/>
                          <a:ea typeface="+mn-ea"/>
                          <a:cs typeface="+mn-cs"/>
                        </a:rPr>
                        <a:t>Décrivez en une ligne les objectifs et les spécialités de cette formation. Inscrivez votre mention si vous en avez eu une.</a:t>
                      </a:r>
                    </a:p>
                  </a:txBody>
                  <a:tcPr>
                    <a:lnL w="6350" cap="flat" cmpd="sng" algn="ctr">
                      <a:solidFill>
                        <a:schemeClr val="accent2"/>
                      </a:solidFill>
                      <a:prstDash val="sysDot"/>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171450" indent="-171450" algn="l">
                        <a:spcAft>
                          <a:spcPts val="0"/>
                        </a:spcAft>
                        <a:buFont typeface="Arial" panose="020B0604020202020204" pitchFamily="34" charset="0"/>
                        <a:buChar char="•"/>
                      </a:pPr>
                      <a:r>
                        <a:rPr lang="fr-FR" sz="1000" dirty="0">
                          <a:solidFill>
                            <a:schemeClr val="tx1"/>
                          </a:solidFill>
                          <a:effectLst/>
                          <a:latin typeface="Avenir Book" panose="02000503020000020003" pitchFamily="2" charset="0"/>
                          <a:ea typeface="Cambria" charset="0"/>
                          <a:cs typeface="Times New Roman" charset="0"/>
                        </a:rPr>
                        <a:t>17 rue de la Réussite 75012 Paris France</a:t>
                      </a:r>
                    </a:p>
                    <a:p>
                      <a:pPr algn="l">
                        <a:spcAft>
                          <a:spcPts val="0"/>
                        </a:spcAft>
                      </a:pPr>
                      <a:r>
                        <a:rPr lang="fr-FR" sz="1100" dirty="0">
                          <a:solidFill>
                            <a:schemeClr val="tx1"/>
                          </a:solidFill>
                          <a:effectLst/>
                          <a:latin typeface="Avenir Book" panose="02000503020000020003" pitchFamily="2" charset="0"/>
                          <a:ea typeface="Cambria" charset="0"/>
                          <a:cs typeface="Times New Roman" charset="0"/>
                        </a:rPr>
                        <a:t> </a:t>
                      </a: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r>
                        <a:rPr lang="fr-FR" sz="1100" dirty="0">
                          <a:latin typeface="Avenir Book" panose="02000503020000020003" pitchFamily="2" charset="0"/>
                        </a:rPr>
                        <a:t>2011</a:t>
                      </a:r>
                    </a:p>
                  </a:txBody>
                  <a:tcPr>
                    <a:lnL w="12700" cmpd="sng">
                      <a:noFill/>
                    </a:lnL>
                    <a:lnR w="6350" cap="flat" cmpd="sng" algn="ctr">
                      <a:solidFill>
                        <a:schemeClr val="accent2"/>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chemeClr val="dk1"/>
                          </a:solidFill>
                          <a:effectLst/>
                          <a:latin typeface="Avenir Book" panose="02000503020000020003" pitchFamily="2" charset="0"/>
                          <a:ea typeface="+mn-ea"/>
                          <a:cs typeface="+mn-cs"/>
                        </a:rPr>
                        <a:t>Titre du diplôme – Nom de l’université / école</a:t>
                      </a:r>
                      <a:br>
                        <a:rPr lang="fr-FR" sz="1100" kern="1200" dirty="0">
                          <a:solidFill>
                            <a:schemeClr val="dk1"/>
                          </a:solidFill>
                          <a:effectLst/>
                          <a:latin typeface="Avenir Book" panose="02000503020000020003" pitchFamily="2" charset="0"/>
                          <a:ea typeface="+mn-ea"/>
                          <a:cs typeface="+mn-cs"/>
                        </a:rPr>
                      </a:br>
                      <a:r>
                        <a:rPr lang="fr-FR" sz="1000" kern="1200" dirty="0">
                          <a:solidFill>
                            <a:schemeClr val="dk1"/>
                          </a:solidFill>
                          <a:effectLst/>
                          <a:latin typeface="Avenir Book" panose="02000503020000020003" pitchFamily="2" charset="0"/>
                          <a:ea typeface="+mn-ea"/>
                          <a:cs typeface="+mn-cs"/>
                        </a:rPr>
                        <a:t>Décrivez en une ligne les objectifs et les spécialités de cette formation. Inscrivez votre mention si vous en avez eu une.</a:t>
                      </a:r>
                    </a:p>
                  </a:txBody>
                  <a:tcPr>
                    <a:lnL w="6350" cap="flat" cmpd="sng" algn="ctr">
                      <a:solidFill>
                        <a:schemeClr val="accent2"/>
                      </a:solidFill>
                      <a:prstDash val="sysDot"/>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171450" indent="-171450" algn="l">
                        <a:spcAft>
                          <a:spcPts val="0"/>
                        </a:spcAft>
                        <a:buFont typeface="Arial" panose="020B0604020202020204" pitchFamily="34" charset="0"/>
                        <a:buChar char="•"/>
                      </a:pPr>
                      <a:r>
                        <a:rPr lang="fr-FR" sz="1000" dirty="0">
                          <a:solidFill>
                            <a:schemeClr val="tx1"/>
                          </a:solidFill>
                          <a:effectLst/>
                          <a:latin typeface="Avenir Book" panose="02000503020000020003" pitchFamily="2" charset="0"/>
                          <a:ea typeface="Cambria" charset="0"/>
                          <a:cs typeface="Times New Roman" charset="0"/>
                        </a:rPr>
                        <a:t>Tel : 06.06.06.06.06</a:t>
                      </a:r>
                    </a:p>
                    <a:p>
                      <a:pPr marL="171450" indent="-171450" algn="l">
                        <a:spcAft>
                          <a:spcPts val="0"/>
                        </a:spcAft>
                        <a:buFont typeface="Arial" panose="020B0604020202020204" pitchFamily="34" charset="0"/>
                        <a:buChar char="•"/>
                      </a:pPr>
                      <a:r>
                        <a:rPr lang="fr-FR" sz="1000" dirty="0">
                          <a:solidFill>
                            <a:schemeClr val="tx1"/>
                          </a:solidFill>
                          <a:effectLst/>
                          <a:latin typeface="Avenir Book" panose="02000503020000020003" pitchFamily="2" charset="0"/>
                          <a:ea typeface="Cambria" charset="0"/>
                          <a:cs typeface="Times New Roman" charset="0"/>
                        </a:rPr>
                        <a:t>Mob :06.06.06.06.06</a:t>
                      </a:r>
                    </a:p>
                    <a:p>
                      <a:pPr marL="171450" indent="-171450" algn="l">
                        <a:spcAft>
                          <a:spcPts val="0"/>
                        </a:spcAft>
                        <a:buFont typeface="Arial" panose="020B0604020202020204" pitchFamily="34" charset="0"/>
                        <a:buChar char="•"/>
                      </a:pPr>
                      <a:r>
                        <a:rPr lang="fr-FR" sz="1000" dirty="0">
                          <a:solidFill>
                            <a:schemeClr val="tx1"/>
                          </a:solidFill>
                          <a:effectLst/>
                          <a:latin typeface="Avenir Book" panose="02000503020000020003" pitchFamily="2" charset="0"/>
                          <a:ea typeface="Cambria" charset="0"/>
                          <a:cs typeface="Times New Roman" charset="0"/>
                        </a:rPr>
                        <a:t>Mail : </a:t>
                      </a:r>
                      <a:r>
                        <a:rPr lang="fr-FR" sz="1000" dirty="0" err="1">
                          <a:solidFill>
                            <a:schemeClr val="tx1"/>
                          </a:solidFill>
                          <a:effectLst/>
                          <a:latin typeface="Avenir Book" panose="02000503020000020003" pitchFamily="2" charset="0"/>
                          <a:ea typeface="Cambria" charset="0"/>
                          <a:cs typeface="Times New Roman" charset="0"/>
                        </a:rPr>
                        <a:t>mail@mail.com</a:t>
                      </a:r>
                      <a:endParaRPr lang="fr-FR" sz="1000" dirty="0">
                        <a:solidFill>
                          <a:schemeClr val="tx1"/>
                        </a:solidFill>
                        <a:effectLst/>
                        <a:latin typeface="Avenir Book" panose="02000503020000020003" pitchFamily="2" charset="0"/>
                        <a:ea typeface="Cambria" charset="0"/>
                        <a:cs typeface="Times New Roman"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0">
                <a:tc>
                  <a:txBody>
                    <a:bodyPr/>
                    <a:lstStyle/>
                    <a:p>
                      <a:endParaRPr lang="fr-FR"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fr-F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fr-FR"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0">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400" b="1" dirty="0">
                          <a:solidFill>
                            <a:schemeClr val="tx1">
                              <a:lumMod val="50000"/>
                              <a:lumOff val="50000"/>
                            </a:schemeClr>
                          </a:solidFill>
                          <a:latin typeface="Avenir Book" panose="02000503020000020003" pitchFamily="2" charset="0"/>
                        </a:rPr>
                        <a:t>EXPERIENCE PROFESSIONNELLE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pPr algn="l"/>
                      <a:r>
                        <a:rPr lang="fr-FR" sz="1400" b="1" dirty="0">
                          <a:solidFill>
                            <a:schemeClr val="tx1">
                              <a:lumMod val="50000"/>
                              <a:lumOff val="50000"/>
                            </a:schemeClr>
                          </a:solidFill>
                          <a:latin typeface="Avenir Book" panose="02000503020000020003" pitchFamily="2" charset="0"/>
                        </a:rPr>
                        <a:t>LANGUES</a:t>
                      </a:r>
                      <a:endParaRPr lang="fr-FR" b="1" dirty="0">
                        <a:solidFill>
                          <a:schemeClr val="tx1">
                            <a:lumMod val="50000"/>
                            <a:lumOff val="50000"/>
                          </a:schemeClr>
                        </a:solidFill>
                        <a:latin typeface="Avenir Book" panose="02000503020000020003" pitchFamily="2"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0">
                <a:tc>
                  <a:txBody>
                    <a:bodyPr/>
                    <a:lstStyle/>
                    <a:p>
                      <a:r>
                        <a:rPr lang="fr-FR" sz="1100" dirty="0">
                          <a:latin typeface="Avenir Book" panose="02000503020000020003" pitchFamily="2" charset="0"/>
                        </a:rPr>
                        <a:t>2015-Ajd</a:t>
                      </a:r>
                    </a:p>
                  </a:txBody>
                  <a:tcPr>
                    <a:lnL w="12700" cmpd="sng">
                      <a:noFill/>
                    </a:lnL>
                    <a:lnR w="6350" cap="flat" cmpd="sng" algn="ctr">
                      <a:solidFill>
                        <a:schemeClr val="accent2"/>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chemeClr val="dk1"/>
                          </a:solidFill>
                          <a:effectLst/>
                          <a:latin typeface="Avenir Book" panose="02000503020000020003" pitchFamily="2" charset="0"/>
                          <a:ea typeface="+mn-ea"/>
                          <a:cs typeface="+mn-cs"/>
                        </a:rPr>
                        <a:t>Titre du poste  - Société – Ville (CP)</a:t>
                      </a:r>
                      <a:br>
                        <a:rPr lang="fr-FR" sz="1100" kern="1200" dirty="0">
                          <a:solidFill>
                            <a:schemeClr val="dk1"/>
                          </a:solidFill>
                          <a:effectLst/>
                          <a:latin typeface="Avenir Book" panose="02000503020000020003" pitchFamily="2" charset="0"/>
                          <a:ea typeface="+mn-ea"/>
                          <a:cs typeface="+mn-cs"/>
                        </a:rPr>
                      </a:br>
                      <a:r>
                        <a:rPr lang="fr-FR" sz="1000" kern="1200" dirty="0">
                          <a:solidFill>
                            <a:schemeClr val="dk1"/>
                          </a:solidFill>
                          <a:effectLst/>
                          <a:latin typeface="Avenir Book" panose="02000503020000020003" pitchFamily="2" charset="0"/>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1000" dirty="0">
                          <a:effectLst/>
                          <a:latin typeface="Avenir Book" panose="02000503020000020003" pitchFamily="2" charset="0"/>
                        </a:rPr>
                        <a:t> </a:t>
                      </a:r>
                      <a:endParaRPr lang="fr-FR" sz="1000" kern="1200" dirty="0">
                        <a:solidFill>
                          <a:schemeClr val="dk1"/>
                        </a:solidFill>
                        <a:effectLst/>
                        <a:latin typeface="Avenir Book" panose="02000503020000020003" pitchFamily="2" charset="0"/>
                        <a:ea typeface="+mn-ea"/>
                        <a:cs typeface="+mn-cs"/>
                      </a:endParaRPr>
                    </a:p>
                  </a:txBody>
                  <a:tcPr>
                    <a:lnL w="6350" cap="flat" cmpd="sng" algn="ctr">
                      <a:solidFill>
                        <a:schemeClr val="accent2"/>
                      </a:solidFill>
                      <a:prstDash val="sysDot"/>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171450" indent="-171450" algn="l">
                        <a:buFont typeface="Arial" panose="020B0604020202020204" pitchFamily="34" charset="0"/>
                        <a:buChar char="•"/>
                      </a:pPr>
                      <a:r>
                        <a:rPr lang="fr-FR" sz="1000" b="1" kern="1200" dirty="0">
                          <a:solidFill>
                            <a:schemeClr val="dk1"/>
                          </a:solidFill>
                          <a:effectLst/>
                          <a:latin typeface="Avenir Book" panose="02000503020000020003" pitchFamily="2" charset="0"/>
                          <a:ea typeface="+mn-ea"/>
                          <a:cs typeface="+mn-cs"/>
                        </a:rPr>
                        <a:t>EN</a:t>
                      </a:r>
                      <a:r>
                        <a:rPr lang="fr-FR" sz="1000" kern="1200" dirty="0">
                          <a:solidFill>
                            <a:schemeClr val="dk1"/>
                          </a:solidFill>
                          <a:effectLst/>
                          <a:latin typeface="Avenir Book" panose="02000503020000020003" pitchFamily="2" charset="0"/>
                          <a:ea typeface="+mn-ea"/>
                          <a:cs typeface="+mn-cs"/>
                        </a:rPr>
                        <a:t> :  Lu, écrit, parlé</a:t>
                      </a:r>
                    </a:p>
                    <a:p>
                      <a:pPr marL="171450" indent="-171450" algn="l">
                        <a:buFont typeface="Arial" panose="020B0604020202020204" pitchFamily="34" charset="0"/>
                        <a:buChar char="•"/>
                      </a:pPr>
                      <a:r>
                        <a:rPr lang="fr-FR" sz="1000" b="1" kern="1200" dirty="0">
                          <a:solidFill>
                            <a:schemeClr val="dk1"/>
                          </a:solidFill>
                          <a:effectLst/>
                          <a:latin typeface="Avenir Book" panose="02000503020000020003" pitchFamily="2" charset="0"/>
                          <a:ea typeface="+mn-ea"/>
                          <a:cs typeface="+mn-cs"/>
                        </a:rPr>
                        <a:t>SP</a:t>
                      </a:r>
                      <a:r>
                        <a:rPr lang="fr-FR" sz="1000" kern="1200" dirty="0">
                          <a:solidFill>
                            <a:schemeClr val="dk1"/>
                          </a:solidFill>
                          <a:effectLst/>
                          <a:latin typeface="Avenir Book" panose="02000503020000020003" pitchFamily="2" charset="0"/>
                          <a:ea typeface="+mn-ea"/>
                          <a:cs typeface="+mn-cs"/>
                        </a:rPr>
                        <a:t> :  Lu, écrit, parlé</a:t>
                      </a:r>
                    </a:p>
                    <a:p>
                      <a:pPr marL="171450" indent="-171450" algn="l">
                        <a:buFont typeface="Arial" panose="020B0604020202020204" pitchFamily="34" charset="0"/>
                        <a:buChar char="•"/>
                      </a:pPr>
                      <a:r>
                        <a:rPr lang="fr-FR" sz="1000" b="1" kern="1200" dirty="0">
                          <a:solidFill>
                            <a:schemeClr val="dk1"/>
                          </a:solidFill>
                          <a:effectLst/>
                          <a:latin typeface="Avenir Book" panose="02000503020000020003" pitchFamily="2" charset="0"/>
                          <a:ea typeface="+mn-ea"/>
                          <a:cs typeface="+mn-cs"/>
                        </a:rPr>
                        <a:t>DE</a:t>
                      </a:r>
                      <a:r>
                        <a:rPr lang="fr-FR" sz="1000" kern="1200" dirty="0">
                          <a:solidFill>
                            <a:schemeClr val="dk1"/>
                          </a:solidFill>
                          <a:effectLst/>
                          <a:latin typeface="Avenir Book" panose="02000503020000020003" pitchFamily="2" charset="0"/>
                          <a:ea typeface="+mn-ea"/>
                          <a:cs typeface="+mn-cs"/>
                        </a:rPr>
                        <a:t> :  Lu, écrit, parlé</a:t>
                      </a:r>
                    </a:p>
                    <a:p>
                      <a:pPr marL="171450" indent="-171450" algn="l">
                        <a:buFont typeface="Arial" panose="020B0604020202020204" pitchFamily="34" charset="0"/>
                        <a:buChar char="•"/>
                      </a:pPr>
                      <a:r>
                        <a:rPr lang="fr-FR" sz="1000" b="1" kern="1200" dirty="0">
                          <a:solidFill>
                            <a:schemeClr val="dk1"/>
                          </a:solidFill>
                          <a:effectLst/>
                          <a:latin typeface="Avenir Book" panose="02000503020000020003" pitchFamily="2" charset="0"/>
                          <a:ea typeface="+mn-ea"/>
                          <a:cs typeface="+mn-cs"/>
                        </a:rPr>
                        <a:t>FR</a:t>
                      </a:r>
                      <a:r>
                        <a:rPr lang="fr-FR" sz="1000" kern="1200" dirty="0">
                          <a:solidFill>
                            <a:schemeClr val="dk1"/>
                          </a:solidFill>
                          <a:effectLst/>
                          <a:latin typeface="Avenir Book" panose="02000503020000020003" pitchFamily="2" charset="0"/>
                          <a:ea typeface="+mn-ea"/>
                          <a:cs typeface="+mn-cs"/>
                        </a:rPr>
                        <a:t> : Langue maternelle</a:t>
                      </a:r>
                      <a:r>
                        <a:rPr lang="fr-FR" sz="1000" dirty="0">
                          <a:effectLst/>
                          <a:latin typeface="Avenir Book" panose="02000503020000020003" pitchFamily="2" charset="0"/>
                        </a:rPr>
                        <a:t> </a:t>
                      </a:r>
                      <a:endParaRPr lang="fr-FR" sz="1000" dirty="0">
                        <a:latin typeface="Avenir Book" panose="02000503020000020003" pitchFamily="2"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0">
                <a:tc>
                  <a:txBody>
                    <a:bodyPr/>
                    <a:lstStyle/>
                    <a:p>
                      <a:r>
                        <a:rPr lang="fr-FR" sz="1100" dirty="0">
                          <a:latin typeface="Avenir Book" panose="02000503020000020003" pitchFamily="2" charset="0"/>
                        </a:rPr>
                        <a:t>2015-Ajd</a:t>
                      </a:r>
                    </a:p>
                  </a:txBody>
                  <a:tcPr>
                    <a:lnL w="12700" cmpd="sng">
                      <a:noFill/>
                    </a:lnL>
                    <a:lnR w="6350" cap="flat" cmpd="sng" algn="ctr">
                      <a:solidFill>
                        <a:schemeClr val="accent2"/>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chemeClr val="dk1"/>
                          </a:solidFill>
                          <a:effectLst/>
                          <a:latin typeface="Avenir Book" panose="02000503020000020003" pitchFamily="2" charset="0"/>
                          <a:ea typeface="+mn-ea"/>
                          <a:cs typeface="+mn-cs"/>
                        </a:rPr>
                        <a:t>Titre du poste  - Société – Ville (CP)</a:t>
                      </a:r>
                      <a:br>
                        <a:rPr lang="fr-FR" sz="1100" kern="1200" dirty="0">
                          <a:solidFill>
                            <a:schemeClr val="dk1"/>
                          </a:solidFill>
                          <a:effectLst/>
                          <a:latin typeface="Avenir Book" panose="02000503020000020003" pitchFamily="2" charset="0"/>
                          <a:ea typeface="+mn-ea"/>
                          <a:cs typeface="+mn-cs"/>
                        </a:rPr>
                      </a:br>
                      <a:r>
                        <a:rPr lang="fr-FR" sz="1000" kern="1200" dirty="0">
                          <a:solidFill>
                            <a:schemeClr val="dk1"/>
                          </a:solidFill>
                          <a:effectLst/>
                          <a:latin typeface="Avenir Book" panose="02000503020000020003" pitchFamily="2" charset="0"/>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1000" dirty="0">
                          <a:effectLst/>
                          <a:latin typeface="Avenir Book" panose="02000503020000020003" pitchFamily="2" charset="0"/>
                        </a:rPr>
                        <a:t> </a:t>
                      </a:r>
                      <a:endParaRPr lang="fr-FR" sz="1000" kern="1200" dirty="0">
                        <a:solidFill>
                          <a:schemeClr val="dk1"/>
                        </a:solidFill>
                        <a:effectLst/>
                        <a:latin typeface="Avenir Book" panose="02000503020000020003" pitchFamily="2" charset="0"/>
                        <a:ea typeface="+mn-ea"/>
                        <a:cs typeface="+mn-cs"/>
                      </a:endParaRPr>
                    </a:p>
                  </a:txBody>
                  <a:tcPr>
                    <a:lnL w="6350" cap="flat" cmpd="sng" algn="ctr">
                      <a:solidFill>
                        <a:schemeClr val="accent2"/>
                      </a:solidFill>
                      <a:prstDash val="sysDot"/>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400" b="1" dirty="0">
                          <a:solidFill>
                            <a:schemeClr val="tx1">
                              <a:lumMod val="50000"/>
                              <a:lumOff val="50000"/>
                            </a:schemeClr>
                          </a:solidFill>
                          <a:latin typeface="Avenir Book" panose="02000503020000020003" pitchFamily="2" charset="0"/>
                        </a:rPr>
                        <a:t>BUREAUTIQUE</a:t>
                      </a:r>
                      <a:endParaRPr lang="fr-FR" sz="1400" dirty="0">
                        <a:solidFill>
                          <a:schemeClr val="tx1">
                            <a:lumMod val="50000"/>
                            <a:lumOff val="50000"/>
                          </a:schemeClr>
                        </a:solidFill>
                        <a:effectLst/>
                        <a:latin typeface="Avenir Book" panose="02000503020000020003" pitchFamily="2" charset="0"/>
                        <a:ea typeface="Cambria" charset="0"/>
                        <a:cs typeface="Times New Roman" charset="0"/>
                      </a:endParaRPr>
                    </a:p>
                    <a:p>
                      <a:pPr marL="171450" indent="-171450" algn="l">
                        <a:spcAft>
                          <a:spcPts val="0"/>
                        </a:spcAft>
                        <a:buFont typeface="Arial" panose="020B0604020202020204" pitchFamily="34" charset="0"/>
                        <a:buChar char="•"/>
                      </a:pPr>
                      <a:r>
                        <a:rPr lang="fr-FR" sz="1000" b="0" kern="1200" dirty="0">
                          <a:solidFill>
                            <a:schemeClr val="tx1"/>
                          </a:solidFill>
                          <a:effectLst/>
                          <a:latin typeface="Avenir Book" panose="02000503020000020003" pitchFamily="2" charset="0"/>
                          <a:ea typeface="Cambria" charset="0"/>
                          <a:cs typeface="Times New Roman" charset="0"/>
                        </a:rPr>
                        <a:t>Word &amp; Excel</a:t>
                      </a:r>
                    </a:p>
                    <a:p>
                      <a:pPr marL="171450" indent="-171450" algn="l">
                        <a:spcAft>
                          <a:spcPts val="0"/>
                        </a:spcAft>
                        <a:buFont typeface="Arial" panose="020B0604020202020204" pitchFamily="34" charset="0"/>
                        <a:buChar char="•"/>
                      </a:pPr>
                      <a:r>
                        <a:rPr lang="fr-FR" sz="1000" b="0" kern="1200" dirty="0">
                          <a:solidFill>
                            <a:schemeClr val="tx1"/>
                          </a:solidFill>
                          <a:effectLst/>
                          <a:latin typeface="Avenir Book" panose="02000503020000020003" pitchFamily="2" charset="0"/>
                          <a:ea typeface="Cambria" charset="0"/>
                          <a:cs typeface="Times New Roman" charset="0"/>
                        </a:rPr>
                        <a:t>PowerPoint</a:t>
                      </a:r>
                    </a:p>
                    <a:p>
                      <a:pPr algn="l">
                        <a:spcAft>
                          <a:spcPts val="0"/>
                        </a:spcAft>
                      </a:pPr>
                      <a:endParaRPr lang="fr-FR" sz="1400" b="0" dirty="0">
                        <a:solidFill>
                          <a:schemeClr val="tx1"/>
                        </a:solidFill>
                        <a:effectLst/>
                        <a:latin typeface="Avenir Book" panose="02000503020000020003" pitchFamily="2" charset="0"/>
                        <a:ea typeface="Cambria" charset="0"/>
                        <a:cs typeface="Times New Roman"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0">
                <a:tc>
                  <a:txBody>
                    <a:bodyPr/>
                    <a:lstStyle/>
                    <a:p>
                      <a:r>
                        <a:rPr lang="fr-FR" sz="1100" dirty="0">
                          <a:latin typeface="Avenir Book" panose="02000503020000020003" pitchFamily="2" charset="0"/>
                        </a:rPr>
                        <a:t>2015-Ajd</a:t>
                      </a:r>
                    </a:p>
                  </a:txBody>
                  <a:tcPr>
                    <a:lnL w="12700" cmpd="sng">
                      <a:noFill/>
                    </a:lnL>
                    <a:lnR w="6350" cap="flat" cmpd="sng" algn="ctr">
                      <a:solidFill>
                        <a:schemeClr val="accent2"/>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chemeClr val="dk1"/>
                          </a:solidFill>
                          <a:effectLst/>
                          <a:latin typeface="Avenir Book" panose="02000503020000020003" pitchFamily="2" charset="0"/>
                          <a:ea typeface="+mn-ea"/>
                          <a:cs typeface="+mn-cs"/>
                        </a:rPr>
                        <a:t>Titre du poste  - Société – Ville (CP)</a:t>
                      </a:r>
                      <a:br>
                        <a:rPr lang="fr-FR" sz="1100" kern="1200" dirty="0">
                          <a:solidFill>
                            <a:schemeClr val="dk1"/>
                          </a:solidFill>
                          <a:effectLst/>
                          <a:latin typeface="Avenir Book" panose="02000503020000020003" pitchFamily="2" charset="0"/>
                          <a:ea typeface="+mn-ea"/>
                          <a:cs typeface="+mn-cs"/>
                        </a:rPr>
                      </a:br>
                      <a:r>
                        <a:rPr lang="fr-FR" sz="1000" kern="1200" dirty="0">
                          <a:solidFill>
                            <a:schemeClr val="dk1"/>
                          </a:solidFill>
                          <a:effectLst/>
                          <a:latin typeface="Avenir Book" panose="02000503020000020003" pitchFamily="2" charset="0"/>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1000" dirty="0">
                          <a:effectLst/>
                          <a:latin typeface="Avenir Book" panose="02000503020000020003" pitchFamily="2" charset="0"/>
                        </a:rPr>
                        <a:t> </a:t>
                      </a:r>
                      <a:endParaRPr lang="fr-FR" sz="1000" kern="1200" dirty="0">
                        <a:solidFill>
                          <a:schemeClr val="dk1"/>
                        </a:solidFill>
                        <a:effectLst/>
                        <a:latin typeface="Avenir Book" panose="02000503020000020003" pitchFamily="2" charset="0"/>
                        <a:ea typeface="+mn-ea"/>
                        <a:cs typeface="+mn-cs"/>
                      </a:endParaRPr>
                    </a:p>
                  </a:txBody>
                  <a:tcPr>
                    <a:lnL w="6350" cap="flat" cmpd="sng" algn="ctr">
                      <a:solidFill>
                        <a:schemeClr val="accent2"/>
                      </a:solidFill>
                      <a:prstDash val="sysDot"/>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400" b="1" dirty="0">
                          <a:solidFill>
                            <a:schemeClr val="tx1">
                              <a:lumMod val="50000"/>
                              <a:lumOff val="50000"/>
                            </a:schemeClr>
                          </a:solidFill>
                          <a:latin typeface="Avenir Book" panose="02000503020000020003" pitchFamily="2" charset="0"/>
                        </a:rPr>
                        <a:t>PERSONNALITE</a:t>
                      </a:r>
                      <a:endParaRPr lang="fr-FR" sz="1400" dirty="0">
                        <a:solidFill>
                          <a:schemeClr val="tx1">
                            <a:lumMod val="50000"/>
                            <a:lumOff val="50000"/>
                          </a:schemeClr>
                        </a:solidFill>
                        <a:effectLst/>
                        <a:latin typeface="Avenir Book" panose="02000503020000020003" pitchFamily="2" charset="0"/>
                        <a:ea typeface="Cambria" charset="0"/>
                        <a:cs typeface="Times New Roman" charset="0"/>
                      </a:endParaRPr>
                    </a:p>
                    <a:p>
                      <a:pPr marL="171450" indent="-171450" algn="l">
                        <a:spcAft>
                          <a:spcPts val="0"/>
                        </a:spcAft>
                        <a:buFont typeface="Arial" panose="020B0604020202020204" pitchFamily="34" charset="0"/>
                        <a:buChar char="•"/>
                      </a:pPr>
                      <a:r>
                        <a:rPr lang="fr-FR" sz="1000" b="0" kern="1200" dirty="0">
                          <a:solidFill>
                            <a:schemeClr val="tx1"/>
                          </a:solidFill>
                          <a:effectLst/>
                          <a:latin typeface="Avenir Book" panose="02000503020000020003" pitchFamily="2" charset="0"/>
                          <a:ea typeface="Cambria" charset="0"/>
                          <a:cs typeface="Times New Roman" charset="0"/>
                        </a:rPr>
                        <a:t>Curieux</a:t>
                      </a:r>
                    </a:p>
                    <a:p>
                      <a:pPr marL="171450" indent="-171450" algn="l">
                        <a:spcAft>
                          <a:spcPts val="0"/>
                        </a:spcAft>
                        <a:buFont typeface="Arial" panose="020B0604020202020204" pitchFamily="34" charset="0"/>
                        <a:buChar char="•"/>
                      </a:pPr>
                      <a:r>
                        <a:rPr lang="fr-FR" sz="1000" b="0" kern="1200" dirty="0">
                          <a:solidFill>
                            <a:schemeClr val="tx1"/>
                          </a:solidFill>
                          <a:effectLst/>
                          <a:latin typeface="Avenir Book" panose="02000503020000020003" pitchFamily="2" charset="0"/>
                          <a:ea typeface="Cambria" charset="0"/>
                          <a:cs typeface="Times New Roman" charset="0"/>
                        </a:rPr>
                        <a:t>Efficace &amp; Ponctuel</a:t>
                      </a: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0" kern="1200" dirty="0">
                          <a:solidFill>
                            <a:schemeClr val="tx1"/>
                          </a:solidFill>
                          <a:effectLst/>
                          <a:latin typeface="Avenir Book" panose="02000503020000020003" pitchFamily="2" charset="0"/>
                          <a:ea typeface="Cambria" charset="0"/>
                          <a:cs typeface="Times New Roman" charset="0"/>
                        </a:rPr>
                        <a:t>Sens des responsabilités</a:t>
                      </a: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b="0" kern="1200" dirty="0">
                          <a:solidFill>
                            <a:schemeClr val="tx1"/>
                          </a:solidFill>
                          <a:effectLst/>
                          <a:latin typeface="Avenir Book" panose="02000503020000020003" pitchFamily="2" charset="0"/>
                          <a:ea typeface="Cambria" charset="0"/>
                          <a:cs typeface="Times New Roman" charset="0"/>
                        </a:rPr>
                        <a:t>Adaptabilité</a:t>
                      </a:r>
                      <a:br>
                        <a:rPr lang="fr-FR" sz="1200" dirty="0">
                          <a:effectLst/>
                          <a:latin typeface="Avenir Book" panose="02000503020000020003" pitchFamily="2" charset="0"/>
                          <a:ea typeface="Cambria" charset="0"/>
                          <a:cs typeface="Times New Roman" charset="0"/>
                        </a:rPr>
                      </a:br>
                      <a:r>
                        <a:rPr lang="fr-FR" sz="1200" dirty="0">
                          <a:effectLst/>
                          <a:latin typeface="Avenir Book" panose="02000503020000020003" pitchFamily="2" charset="0"/>
                          <a:ea typeface="Cambria" charset="0"/>
                          <a:cs typeface="Times New Roman" charset="0"/>
                        </a:rPr>
                        <a:t> </a:t>
                      </a: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0">
                <a:tc>
                  <a:txBody>
                    <a:bodyPr/>
                    <a:lstStyle/>
                    <a:p>
                      <a:r>
                        <a:rPr lang="fr-FR" sz="1100" dirty="0">
                          <a:latin typeface="Avenir Book" panose="02000503020000020003" pitchFamily="2" charset="0"/>
                        </a:rPr>
                        <a:t>2015-Ajd</a:t>
                      </a:r>
                    </a:p>
                  </a:txBody>
                  <a:tcPr>
                    <a:lnL w="12700" cmpd="sng">
                      <a:noFill/>
                    </a:lnL>
                    <a:lnR w="6350" cap="flat" cmpd="sng" algn="ctr">
                      <a:solidFill>
                        <a:schemeClr val="accent2"/>
                      </a:solidFill>
                      <a:prstDash val="sysDot"/>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chemeClr val="dk1"/>
                          </a:solidFill>
                          <a:effectLst/>
                          <a:latin typeface="Avenir Book" panose="02000503020000020003" pitchFamily="2" charset="0"/>
                          <a:ea typeface="+mn-ea"/>
                          <a:cs typeface="+mn-cs"/>
                        </a:rPr>
                        <a:t>Titre du poste  - Société – Ville (CP)</a:t>
                      </a:r>
                      <a:br>
                        <a:rPr lang="fr-FR" sz="1100" kern="1200" dirty="0">
                          <a:solidFill>
                            <a:schemeClr val="dk1"/>
                          </a:solidFill>
                          <a:effectLst/>
                          <a:latin typeface="Avenir Book" panose="02000503020000020003" pitchFamily="2" charset="0"/>
                          <a:ea typeface="+mn-ea"/>
                          <a:cs typeface="+mn-cs"/>
                        </a:rPr>
                      </a:br>
                      <a:r>
                        <a:rPr lang="fr-FR" sz="1000" kern="1200" dirty="0">
                          <a:solidFill>
                            <a:schemeClr val="dk1"/>
                          </a:solidFill>
                          <a:effectLst/>
                          <a:latin typeface="Avenir Book" panose="02000503020000020003" pitchFamily="2" charset="0"/>
                          <a:ea typeface="+mn-ea"/>
                          <a:cs typeface="+mn-cs"/>
                        </a:rPr>
                        <a:t>Décrivez ici les fonctions que vous avez occupé. Décrivez également vos missions, le nombre de personne que vous avez encadrez et si vous le pouvez essayé d’inscrire les résultats que vous avez obtenus, n’hésitez pas à les quantifier.</a:t>
                      </a:r>
                      <a:r>
                        <a:rPr lang="fr-FR" sz="1000" dirty="0">
                          <a:effectLst/>
                          <a:latin typeface="Avenir Book" panose="02000503020000020003" pitchFamily="2" charset="0"/>
                        </a:rPr>
                        <a:t> </a:t>
                      </a:r>
                      <a:endParaRPr lang="fr-FR" sz="1000" kern="1200" dirty="0">
                        <a:solidFill>
                          <a:schemeClr val="dk1"/>
                        </a:solidFill>
                        <a:effectLst/>
                        <a:latin typeface="Avenir Book" panose="02000503020000020003" pitchFamily="2" charset="0"/>
                        <a:ea typeface="+mn-ea"/>
                        <a:cs typeface="+mn-cs"/>
                      </a:endParaRPr>
                    </a:p>
                  </a:txBody>
                  <a:tcPr>
                    <a:lnL w="6350" cap="flat" cmpd="sng" algn="ctr">
                      <a:solidFill>
                        <a:schemeClr val="accent2"/>
                      </a:solidFill>
                      <a:prstDash val="sysDot"/>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tc rowSpan="4">
                  <a:txBody>
                    <a:bodyPr/>
                    <a:lstStyle/>
                    <a:p>
                      <a:pPr algn="l"/>
                      <a:r>
                        <a:rPr lang="fr-FR" sz="1200" b="1" dirty="0">
                          <a:solidFill>
                            <a:schemeClr val="tx1">
                              <a:lumMod val="50000"/>
                              <a:lumOff val="50000"/>
                            </a:schemeClr>
                          </a:solidFill>
                          <a:latin typeface="Avenir Book" panose="02000503020000020003" pitchFamily="2" charset="0"/>
                        </a:rPr>
                        <a:t>COMPETENCES</a:t>
                      </a:r>
                    </a:p>
                    <a:p>
                      <a:pPr marL="171450" indent="-171450" algn="l">
                        <a:buFont typeface="Arial" panose="020B0604020202020204" pitchFamily="34" charset="0"/>
                        <a:buChar char="•"/>
                      </a:pPr>
                      <a:r>
                        <a:rPr lang="fr-FR" sz="1000" b="0" kern="1200" dirty="0">
                          <a:solidFill>
                            <a:schemeClr val="tx1"/>
                          </a:solidFill>
                          <a:effectLst/>
                          <a:latin typeface="Avenir Book" panose="02000503020000020003" pitchFamily="2" charset="0"/>
                          <a:cs typeface="Times New Roman" charset="0"/>
                        </a:rPr>
                        <a:t>Organisation et gestion d’une classe</a:t>
                      </a:r>
                    </a:p>
                    <a:p>
                      <a:pPr marL="171450" indent="-171450" algn="l">
                        <a:buFont typeface="Arial" panose="020B0604020202020204" pitchFamily="34" charset="0"/>
                        <a:buChar char="•"/>
                      </a:pPr>
                      <a:r>
                        <a:rPr lang="fr-FR" sz="1000" b="0" kern="1200" dirty="0">
                          <a:solidFill>
                            <a:schemeClr val="tx1"/>
                          </a:solidFill>
                          <a:effectLst/>
                          <a:latin typeface="Avenir Book" panose="02000503020000020003" pitchFamily="2" charset="0"/>
                          <a:cs typeface="Times New Roman" charset="0"/>
                        </a:rPr>
                        <a:t>Correspondance avec les familles</a:t>
                      </a:r>
                    </a:p>
                    <a:p>
                      <a:pPr marL="171450" indent="-171450" algn="l">
                        <a:buFont typeface="Arial" panose="020B0604020202020204" pitchFamily="34" charset="0"/>
                        <a:buChar char="•"/>
                      </a:pPr>
                      <a:r>
                        <a:rPr lang="fr-FR" sz="1000" b="0" kern="1200" dirty="0">
                          <a:solidFill>
                            <a:schemeClr val="tx1"/>
                          </a:solidFill>
                          <a:effectLst/>
                          <a:latin typeface="Avenir Book" panose="02000503020000020003" pitchFamily="2" charset="0"/>
                          <a:cs typeface="Times New Roman" charset="0"/>
                        </a:rPr>
                        <a:t>Travailler en collaboration avec une équipe pédagogique</a:t>
                      </a:r>
                    </a:p>
                    <a:p>
                      <a:pPr marL="171450" indent="-171450" algn="l">
                        <a:buFont typeface="Arial" panose="020B0604020202020204" pitchFamily="34" charset="0"/>
                        <a:buChar char="•"/>
                      </a:pPr>
                      <a:r>
                        <a:rPr lang="fr-FR" sz="1000" b="0" kern="1200" dirty="0">
                          <a:solidFill>
                            <a:schemeClr val="tx1"/>
                          </a:solidFill>
                          <a:effectLst/>
                          <a:latin typeface="Avenir Book" panose="02000503020000020003" pitchFamily="2" charset="0"/>
                          <a:cs typeface="Times New Roman" charset="0"/>
                        </a:rPr>
                        <a:t>Élaborer, programmer et mener des séances d'apprentissages </a:t>
                      </a:r>
                    </a:p>
                    <a:p>
                      <a:pPr marL="171450" indent="-171450" algn="l">
                        <a:buFont typeface="Arial" panose="020B0604020202020204" pitchFamily="34" charset="0"/>
                        <a:buChar char="•"/>
                      </a:pPr>
                      <a:r>
                        <a:rPr lang="fr-FR" sz="1000" b="0" kern="1200" dirty="0">
                          <a:solidFill>
                            <a:schemeClr val="tx1"/>
                          </a:solidFill>
                          <a:effectLst/>
                          <a:latin typeface="Avenir Book" panose="02000503020000020003" pitchFamily="2" charset="0"/>
                          <a:cs typeface="Times New Roman" charset="0"/>
                        </a:rPr>
                        <a:t>Élaborer et mener des projets pédagogiques</a:t>
                      </a:r>
                    </a:p>
                    <a:p>
                      <a:pPr marL="171450" indent="-171450" algn="l">
                        <a:buFont typeface="Arial" panose="020B0604020202020204" pitchFamily="34" charset="0"/>
                        <a:buChar char="•"/>
                      </a:pPr>
                      <a:r>
                        <a:rPr lang="fr-FR" sz="1000" b="0" kern="1200" dirty="0">
                          <a:solidFill>
                            <a:schemeClr val="tx1"/>
                          </a:solidFill>
                          <a:effectLst/>
                          <a:latin typeface="Avenir Book" panose="02000503020000020003" pitchFamily="2" charset="0"/>
                          <a:cs typeface="Times New Roman" charset="0"/>
                        </a:rPr>
                        <a:t>Préparation de réunions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0">
                <a:tc gridSpan="2">
                  <a:txBody>
                    <a:bodyPr/>
                    <a:lstStyle/>
                    <a:p>
                      <a:endParaRPr lang="fr-FR" sz="14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fr-FR"/>
                    </a:p>
                  </a:txBody>
                  <a:tcPr/>
                </a:tc>
                <a:tc vMerge="1">
                  <a:txBody>
                    <a:bodyPr/>
                    <a:lstStyle/>
                    <a:p>
                      <a:endParaRPr lang="fr-FR"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0">
                <a:tc gridSpan="2">
                  <a:txBody>
                    <a:bodyPr/>
                    <a:lstStyle/>
                    <a:p>
                      <a:r>
                        <a:rPr lang="fr-FR" sz="1400" b="1" dirty="0">
                          <a:solidFill>
                            <a:schemeClr val="tx1">
                              <a:lumMod val="50000"/>
                              <a:lumOff val="50000"/>
                            </a:schemeClr>
                          </a:solidFill>
                          <a:latin typeface="Avenir Book" panose="02000503020000020003" pitchFamily="2" charset="0"/>
                        </a:rPr>
                        <a:t>COMPLEMENT D’INFOS</a:t>
                      </a:r>
                      <a:endParaRPr lang="fr-FR" sz="1400" dirty="0">
                        <a:solidFill>
                          <a:schemeClr val="tx1">
                            <a:lumMod val="50000"/>
                            <a:lumOff val="50000"/>
                          </a:schemeClr>
                        </a:solidFill>
                        <a:latin typeface="Avenir Book" panose="02000503020000020003" pitchFamily="2"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fr-FR" sz="1100" kern="1200" dirty="0">
                        <a:solidFill>
                          <a:schemeClr val="dk1"/>
                        </a:solidFill>
                        <a:effectLst/>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vMerge="1">
                  <a:txBody>
                    <a:bodyPr/>
                    <a:lstStyle/>
                    <a:p>
                      <a:endParaRPr lang="fr-FR"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0">
                <a:tc gridSpan="2">
                  <a:txBody>
                    <a:bodyPr/>
                    <a:lstStyle/>
                    <a:p>
                      <a:r>
                        <a:rPr lang="fr-FR" sz="1000" kern="1200" dirty="0">
                          <a:solidFill>
                            <a:schemeClr val="dk1"/>
                          </a:solidFill>
                          <a:effectLst/>
                          <a:latin typeface="Avenir Book" panose="02000503020000020003" pitchFamily="2" charset="0"/>
                          <a:ea typeface="+mn-ea"/>
                          <a:cs typeface="+mn-cs"/>
                        </a:rPr>
                        <a:t>Décrivez vos centres d’intérêt ou d’autres informations qui vous semblent important de faire apparaître sur votre CV.</a:t>
                      </a:r>
                      <a:r>
                        <a:rPr lang="fr-FR" sz="1000" dirty="0">
                          <a:effectLst/>
                          <a:latin typeface="Avenir Book" panose="02000503020000020003" pitchFamily="2" charset="0"/>
                        </a:rPr>
                        <a:t> </a:t>
                      </a:r>
                      <a:endParaRPr lang="fr-FR" sz="1000" dirty="0">
                        <a:latin typeface="Avenir Book" panose="02000503020000020003" pitchFamily="2"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fr-FR" sz="1100" kern="1200" dirty="0">
                        <a:solidFill>
                          <a:schemeClr val="dk1"/>
                        </a:solidFill>
                        <a:effectLst/>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vMerge="1">
                  <a:txBody>
                    <a:bodyPr/>
                    <a:lstStyle/>
                    <a:p>
                      <a:endParaRPr lang="fr-FR"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pic>
        <p:nvPicPr>
          <p:cNvPr id="262" name="Image 261"/>
          <p:cNvPicPr>
            <a:picLocks noChangeAspect="1"/>
          </p:cNvPicPr>
          <p:nvPr/>
        </p:nvPicPr>
        <p:blipFill rotWithShape="1">
          <a:blip r:embed="rId2">
            <a:extLst>
              <a:ext uri="{28A0092B-C50C-407E-A947-70E740481C1C}">
                <a14:useLocalDpi xmlns:a14="http://schemas.microsoft.com/office/drawing/2010/main" val="0"/>
              </a:ext>
            </a:extLst>
          </a:blip>
          <a:srcRect l="31093" r="7985"/>
          <a:stretch/>
        </p:blipFill>
        <p:spPr>
          <a:xfrm>
            <a:off x="5217471" y="104676"/>
            <a:ext cx="1389069" cy="1365266"/>
          </a:xfrm>
          <a:prstGeom prst="ellipse">
            <a:avLst/>
          </a:prstGeom>
        </p:spPr>
      </p:pic>
      <p:cxnSp>
        <p:nvCxnSpPr>
          <p:cNvPr id="265" name="Connecteur droit 264"/>
          <p:cNvCxnSpPr/>
          <p:nvPr/>
        </p:nvCxnSpPr>
        <p:spPr>
          <a:xfrm>
            <a:off x="-6393" y="4217416"/>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B4D437D2-1891-424E-8A28-3C443B7B4AF3}"/>
              </a:ext>
            </a:extLst>
          </p:cNvPr>
          <p:cNvCxnSpPr/>
          <p:nvPr/>
        </p:nvCxnSpPr>
        <p:spPr>
          <a:xfrm>
            <a:off x="-18394" y="2354410"/>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ZoneTexte 287">
            <a:extLst>
              <a:ext uri="{FF2B5EF4-FFF2-40B4-BE49-F238E27FC236}">
                <a16:creationId xmlns:a16="http://schemas.microsoft.com/office/drawing/2014/main" id="{02655B7C-8F77-9145-AB94-B9B29B3D7B5F}"/>
              </a:ext>
            </a:extLst>
          </p:cNvPr>
          <p:cNvSpPr txBox="1"/>
          <p:nvPr/>
        </p:nvSpPr>
        <p:spPr>
          <a:xfrm>
            <a:off x="60769" y="532513"/>
            <a:ext cx="3657791" cy="1092607"/>
          </a:xfrm>
          <a:prstGeom prst="rect">
            <a:avLst/>
          </a:prstGeom>
          <a:noFill/>
        </p:spPr>
        <p:txBody>
          <a:bodyPr wrap="square" rtlCol="0">
            <a:spAutoFit/>
          </a:bodyPr>
          <a:lstStyle/>
          <a:p>
            <a:r>
              <a:rPr lang="fr-FR" sz="1400" b="1" kern="1200" dirty="0">
                <a:solidFill>
                  <a:srgbClr val="7F7F7F"/>
                </a:solidFill>
                <a:effectLst/>
                <a:latin typeface="Avenir Book" panose="02000503020000020003" pitchFamily="2" charset="0"/>
                <a:ea typeface="Times New Roman" panose="02020603050405020304" pitchFamily="18" charset="0"/>
              </a:rPr>
              <a:t>A PROPOS DE MOI</a:t>
            </a:r>
            <a:endParaRPr lang="fr-FR" sz="1400" dirty="0">
              <a:effectLst/>
              <a:latin typeface="Avenir Book" panose="02000503020000020003" pitchFamily="2" charset="0"/>
              <a:ea typeface="Times New Roman" panose="02020603050405020304" pitchFamily="18" charset="0"/>
            </a:endParaRPr>
          </a:p>
          <a:p>
            <a:r>
              <a:rPr lang="fr-FR" sz="1100" kern="1200" dirty="0">
                <a:effectLst/>
                <a:latin typeface="Arial" panose="020B0604020202020204" pitchFamily="34" charset="0"/>
                <a:ea typeface="Arial" panose="020B0604020202020204" pitchFamily="34" charset="0"/>
              </a:rPr>
              <a:t> </a:t>
            </a:r>
            <a:endParaRPr lang="fr-FR" sz="1200" dirty="0">
              <a:effectLst/>
              <a:latin typeface="Times New Roman" panose="02020603050405020304" pitchFamily="18" charset="0"/>
              <a:ea typeface="Times New Roman" panose="02020603050405020304" pitchFamily="18" charset="0"/>
            </a:endParaRPr>
          </a:p>
          <a:p>
            <a:r>
              <a:rPr lang="fr-FR" sz="1000" kern="1200" dirty="0">
                <a:effectLst/>
                <a:latin typeface="Avenir Book" panose="02000503020000020003" pitchFamily="2" charset="0"/>
                <a:ea typeface="Arial" panose="020B0604020202020204" pitchFamily="34" charset="0"/>
              </a:rPr>
              <a:t>Décrivez en quelques lignes votre parcours professionnel, vos compétences clés pour le poste et vos objectifs de carrière. Ceci est en fait une introduction à votre lettre de motivation. </a:t>
            </a:r>
            <a:endParaRPr lang="fr-FR" sz="1000" dirty="0">
              <a:effectLst/>
              <a:latin typeface="Avenir Book" panose="02000503020000020003" pitchFamily="2" charset="0"/>
              <a:ea typeface="Times New Roman" panose="02020603050405020304" pitchFamily="18" charset="0"/>
            </a:endParaRPr>
          </a:p>
        </p:txBody>
      </p:sp>
      <p:cxnSp>
        <p:nvCxnSpPr>
          <p:cNvPr id="21" name="Connecteur droit 20">
            <a:extLst>
              <a:ext uri="{FF2B5EF4-FFF2-40B4-BE49-F238E27FC236}">
                <a16:creationId xmlns:a16="http://schemas.microsoft.com/office/drawing/2014/main" id="{1B33F06F-9FDE-1380-0EEE-1EE4265F0BB5}"/>
              </a:ext>
            </a:extLst>
          </p:cNvPr>
          <p:cNvCxnSpPr/>
          <p:nvPr/>
        </p:nvCxnSpPr>
        <p:spPr>
          <a:xfrm>
            <a:off x="-18394" y="1848442"/>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270D4724-6AA8-4EF9-BB40-76664CED7744}"/>
              </a:ext>
            </a:extLst>
          </p:cNvPr>
          <p:cNvSpPr/>
          <p:nvPr/>
        </p:nvSpPr>
        <p:spPr>
          <a:xfrm>
            <a:off x="2074920" y="1941390"/>
            <a:ext cx="2704908" cy="369332"/>
          </a:xfrm>
          <a:prstGeom prst="rect">
            <a:avLst/>
          </a:prstGeom>
        </p:spPr>
        <p:txBody>
          <a:bodyPr wrap="none">
            <a:spAutoFit/>
          </a:bodyPr>
          <a:lstStyle/>
          <a:p>
            <a:r>
              <a:rPr lang="fr-FR" b="1" dirty="0">
                <a:solidFill>
                  <a:srgbClr val="7F7F7F"/>
                </a:solidFill>
                <a:latin typeface="Avenir Book" panose="02000503020000020003" pitchFamily="2" charset="0"/>
                <a:ea typeface="Times New Roman" panose="02020603050405020304" pitchFamily="18" charset="0"/>
              </a:rPr>
              <a:t>Titre du poste recherché</a:t>
            </a:r>
            <a:endParaRPr lang="fr-FR" dirty="0">
              <a:latin typeface="Avenir Book" panose="02000503020000020003" pitchFamily="2" charset="0"/>
              <a:ea typeface="Times New Roman" panose="02020603050405020304" pitchFamily="18" charset="0"/>
            </a:endParaRPr>
          </a:p>
        </p:txBody>
      </p:sp>
      <p:cxnSp>
        <p:nvCxnSpPr>
          <p:cNvPr id="24" name="Connecteur droit 23">
            <a:extLst>
              <a:ext uri="{FF2B5EF4-FFF2-40B4-BE49-F238E27FC236}">
                <a16:creationId xmlns:a16="http://schemas.microsoft.com/office/drawing/2014/main" id="{1D8AF7EC-7E62-FA07-22E6-508F61EFB4AB}"/>
              </a:ext>
            </a:extLst>
          </p:cNvPr>
          <p:cNvCxnSpPr>
            <a:cxnSpLocks/>
          </p:cNvCxnSpPr>
          <p:nvPr/>
        </p:nvCxnSpPr>
        <p:spPr>
          <a:xfrm>
            <a:off x="0" y="8456506"/>
            <a:ext cx="46454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996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151700638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366</TotalTime>
  <Words>729</Words>
  <Application>Microsoft Macintosh PowerPoint</Application>
  <PresentationFormat>Format A4 (210 x 297 mm)</PresentationFormat>
  <Paragraphs>84</Paragraphs>
  <Slides>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vt:i4>
      </vt:variant>
    </vt:vector>
  </HeadingPairs>
  <TitlesOfParts>
    <vt:vector size="9" baseType="lpstr">
      <vt:lpstr>Arial</vt:lpstr>
      <vt:lpstr>Avenir Book</vt:lpstr>
      <vt:lpstr>Avenir Medium</vt:lpstr>
      <vt:lpstr>Calibri</vt:lpstr>
      <vt:lpstr>Calibri Light</vt:lpstr>
      <vt:lpstr>Times New Roman</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108</cp:revision>
  <dcterms:created xsi:type="dcterms:W3CDTF">2016-07-14T19:39:12Z</dcterms:created>
  <dcterms:modified xsi:type="dcterms:W3CDTF">2022-06-23T14:35:19Z</dcterms:modified>
</cp:coreProperties>
</file>