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398"/>
    <a:srgbClr val="575757"/>
    <a:srgbClr val="DC234D"/>
    <a:srgbClr val="FFC0C8"/>
    <a:srgbClr val="90235A"/>
    <a:srgbClr val="8EB2D7"/>
    <a:srgbClr val="E9F5FE"/>
    <a:srgbClr val="AC8249"/>
    <a:srgbClr val="EFE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p:restoredTop sz="94586"/>
  </p:normalViewPr>
  <p:slideViewPr>
    <p:cSldViewPr snapToGrid="0" snapToObjects="1">
      <p:cViewPr varScale="1">
        <p:scale>
          <a:sx n="89" d="100"/>
          <a:sy n="89" d="100"/>
        </p:scale>
        <p:origin x="40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18/11/2020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ande diagonale 71"/>
          <p:cNvSpPr/>
          <p:nvPr/>
        </p:nvSpPr>
        <p:spPr>
          <a:xfrm rot="10800000">
            <a:off x="989635" y="6618790"/>
            <a:ext cx="5868365" cy="3287210"/>
          </a:xfrm>
          <a:prstGeom prst="diagStrip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Bande diagonale 5"/>
          <p:cNvSpPr/>
          <p:nvPr/>
        </p:nvSpPr>
        <p:spPr>
          <a:xfrm>
            <a:off x="0" y="0"/>
            <a:ext cx="5868365" cy="3287210"/>
          </a:xfrm>
          <a:prstGeom prst="diagStrip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aphicFrame>
        <p:nvGraphicFramePr>
          <p:cNvPr id="38" name="Tableau 37"/>
          <p:cNvGraphicFramePr>
            <a:graphicFrameLocks noGrp="1"/>
          </p:cNvGraphicFramePr>
          <p:nvPr>
            <p:extLst>
              <p:ext uri="{D42A27DB-BD31-4B8C-83A1-F6EECF244321}">
                <p14:modId xmlns:p14="http://schemas.microsoft.com/office/powerpoint/2010/main" val="1388707384"/>
              </p:ext>
            </p:extLst>
          </p:nvPr>
        </p:nvGraphicFramePr>
        <p:xfrm>
          <a:off x="347241" y="2221748"/>
          <a:ext cx="6134582" cy="6497320"/>
        </p:xfrm>
        <a:graphic>
          <a:graphicData uri="http://schemas.openxmlformats.org/drawingml/2006/table">
            <a:tbl>
              <a:tblPr firstRow="1" bandRow="1">
                <a:tableStyleId>{2D5ABB26-0587-4C30-8999-92F81FD0307C}</a:tableStyleId>
              </a:tblPr>
              <a:tblGrid>
                <a:gridCol w="3310359">
                  <a:extLst>
                    <a:ext uri="{9D8B030D-6E8A-4147-A177-3AD203B41FA5}">
                      <a16:colId xmlns:a16="http://schemas.microsoft.com/office/drawing/2014/main" val="20000"/>
                    </a:ext>
                  </a:extLst>
                </a:gridCol>
                <a:gridCol w="2824223">
                  <a:extLst>
                    <a:ext uri="{9D8B030D-6E8A-4147-A177-3AD203B41FA5}">
                      <a16:colId xmlns:a16="http://schemas.microsoft.com/office/drawing/2014/main" val="20001"/>
                    </a:ext>
                  </a:extLst>
                </a:gridCol>
              </a:tblGrid>
              <a:tr h="370840">
                <a:tc>
                  <a:txBody>
                    <a:bodyPr/>
                    <a:lstStyle/>
                    <a:p>
                      <a:pPr algn="l"/>
                      <a:r>
                        <a:rPr lang="fr-FR" sz="1600" dirty="0">
                          <a:solidFill>
                            <a:schemeClr val="accent5"/>
                          </a:solidFill>
                        </a:rPr>
                        <a:t>     EXPERIENCE</a:t>
                      </a:r>
                    </a:p>
                  </a:txBody>
                  <a:tcP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lang="fr-FR" sz="1600" dirty="0">
                          <a:solidFill>
                            <a:schemeClr val="accent5"/>
                          </a:solidFill>
                        </a:rPr>
                        <a:t>FORMATION</a:t>
                      </a:r>
                    </a:p>
                  </a:txBody>
                  <a:tcPr>
                    <a:solidFill>
                      <a:schemeClr val="bg1"/>
                    </a:solidFill>
                  </a:tcPr>
                </a:tc>
                <a:extLst>
                  <a:ext uri="{0D108BD9-81ED-4DB2-BD59-A6C34878D82A}">
                    <a16:rowId xmlns:a16="http://schemas.microsoft.com/office/drawing/2014/main" val="10000"/>
                  </a:ext>
                </a:extLst>
              </a:tr>
              <a:tr h="370840">
                <a:tc>
                  <a:txBody>
                    <a:bodyPr/>
                    <a:lstStyle/>
                    <a:p>
                      <a:pPr algn="l"/>
                      <a:r>
                        <a:rPr lang="en-US" sz="1100" kern="1200" dirty="0">
                          <a:solidFill>
                            <a:schemeClr val="accent5"/>
                          </a:solidFill>
                          <a:effectLst/>
                          <a:latin typeface="+mn-lt"/>
                          <a:ea typeface="+mn-ea"/>
                          <a:cs typeface="+mn-cs"/>
                        </a:rPr>
                        <a:t>NOM ENTREPRISE | TITRE DU POSTE </a:t>
                      </a:r>
                      <a:r>
                        <a:rPr lang="en-US" sz="1100" kern="1200" baseline="0" dirty="0">
                          <a:solidFill>
                            <a:schemeClr val="accent5"/>
                          </a:solidFill>
                          <a:effectLst/>
                          <a:latin typeface="+mn-lt"/>
                          <a:ea typeface="+mn-ea"/>
                          <a:cs typeface="+mn-cs"/>
                        </a:rPr>
                        <a:t>| </a:t>
                      </a:r>
                      <a:r>
                        <a:rPr lang="en-US" sz="1100" kern="1200" dirty="0">
                          <a:solidFill>
                            <a:schemeClr val="accent5"/>
                          </a:solidFill>
                          <a:effectLst/>
                          <a:latin typeface="+mn-lt"/>
                          <a:ea typeface="+mn-ea"/>
                          <a:cs typeface="+mn-cs"/>
                        </a:rPr>
                        <a:t>2000 – 2003</a:t>
                      </a:r>
                      <a:endParaRPr lang="fr-FR" sz="1100" kern="1200" dirty="0">
                        <a:solidFill>
                          <a:schemeClr val="accent5"/>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solidFill>
                            <a:schemeClr val="tx1">
                              <a:lumMod val="50000"/>
                              <a:lumOff val="50000"/>
                            </a:schemeClr>
                          </a:solidFill>
                          <a:effectLst/>
                        </a:rPr>
                        <a:t> </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algn="l"/>
                      <a:r>
                        <a:rPr lang="en-US" sz="1100" kern="1200" dirty="0">
                          <a:solidFill>
                            <a:schemeClr val="accent5"/>
                          </a:solidFill>
                          <a:effectLst/>
                          <a:latin typeface="+mn-lt"/>
                          <a:ea typeface="+mn-ea"/>
                          <a:cs typeface="+mn-cs"/>
                        </a:rPr>
                        <a:t>NOM ENTREPRISE | TITRE DU POSTE </a:t>
                      </a:r>
                      <a:r>
                        <a:rPr lang="en-US" sz="1100" kern="1200" baseline="0" dirty="0">
                          <a:solidFill>
                            <a:schemeClr val="accent5"/>
                          </a:solidFill>
                          <a:effectLst/>
                          <a:latin typeface="+mn-lt"/>
                          <a:ea typeface="+mn-ea"/>
                          <a:cs typeface="+mn-cs"/>
                        </a:rPr>
                        <a:t>| </a:t>
                      </a:r>
                      <a:r>
                        <a:rPr lang="en-US" sz="1100" kern="1200" dirty="0">
                          <a:solidFill>
                            <a:schemeClr val="accent5"/>
                          </a:solidFill>
                          <a:effectLst/>
                          <a:latin typeface="+mn-lt"/>
                          <a:ea typeface="+mn-ea"/>
                          <a:cs typeface="+mn-cs"/>
                        </a:rPr>
                        <a:t>2000 – 2003</a:t>
                      </a:r>
                      <a:endParaRPr lang="fr-FR" sz="1100" kern="1200" dirty="0">
                        <a:solidFill>
                          <a:schemeClr val="accent5"/>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solidFill>
                            <a:schemeClr val="tx1">
                              <a:lumMod val="50000"/>
                              <a:lumOff val="50000"/>
                            </a:schemeClr>
                          </a:solidFill>
                          <a:effectLst/>
                        </a:rPr>
                        <a:t> </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algn="l"/>
                      <a:r>
                        <a:rPr lang="en-US" sz="1100" kern="1200" dirty="0">
                          <a:solidFill>
                            <a:schemeClr val="accent5"/>
                          </a:solidFill>
                          <a:effectLst/>
                          <a:latin typeface="+mn-lt"/>
                          <a:ea typeface="+mn-ea"/>
                          <a:cs typeface="+mn-cs"/>
                        </a:rPr>
                        <a:t>NOM ENTREPRISE | TITRE DU POSTE </a:t>
                      </a:r>
                      <a:r>
                        <a:rPr lang="en-US" sz="1100" kern="1200" baseline="0" dirty="0">
                          <a:solidFill>
                            <a:schemeClr val="accent5"/>
                          </a:solidFill>
                          <a:effectLst/>
                          <a:latin typeface="+mn-lt"/>
                          <a:ea typeface="+mn-ea"/>
                          <a:cs typeface="+mn-cs"/>
                        </a:rPr>
                        <a:t>| </a:t>
                      </a:r>
                      <a:r>
                        <a:rPr lang="en-US" sz="1100" kern="1200" dirty="0">
                          <a:solidFill>
                            <a:schemeClr val="accent5"/>
                          </a:solidFill>
                          <a:effectLst/>
                          <a:latin typeface="+mn-lt"/>
                          <a:ea typeface="+mn-ea"/>
                          <a:cs typeface="+mn-cs"/>
                        </a:rPr>
                        <a:t>2000 – 2003</a:t>
                      </a:r>
                      <a:endParaRPr lang="fr-FR" sz="1100" kern="1200" dirty="0">
                        <a:solidFill>
                          <a:schemeClr val="accent5"/>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solidFill>
                            <a:schemeClr val="tx1">
                              <a:lumMod val="50000"/>
                              <a:lumOff val="50000"/>
                            </a:schemeClr>
                          </a:solidFill>
                          <a:effectLst/>
                        </a:rPr>
                        <a:t> </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algn="l"/>
                      <a:r>
                        <a:rPr lang="en-US" sz="1100" kern="1200" dirty="0">
                          <a:solidFill>
                            <a:schemeClr val="accent5"/>
                          </a:solidFill>
                          <a:effectLst/>
                          <a:latin typeface="+mn-lt"/>
                          <a:ea typeface="+mn-ea"/>
                          <a:cs typeface="+mn-cs"/>
                        </a:rPr>
                        <a:t>NOM ENTREPRISE | TITRE DU POSTE </a:t>
                      </a:r>
                      <a:r>
                        <a:rPr lang="en-US" sz="1100" kern="1200" baseline="0" dirty="0">
                          <a:solidFill>
                            <a:schemeClr val="accent5"/>
                          </a:solidFill>
                          <a:effectLst/>
                          <a:latin typeface="+mn-lt"/>
                          <a:ea typeface="+mn-ea"/>
                          <a:cs typeface="+mn-cs"/>
                        </a:rPr>
                        <a:t>| </a:t>
                      </a:r>
                      <a:r>
                        <a:rPr lang="en-US" sz="1100" kern="1200" dirty="0">
                          <a:solidFill>
                            <a:schemeClr val="accent5"/>
                          </a:solidFill>
                          <a:effectLst/>
                          <a:latin typeface="+mn-lt"/>
                          <a:ea typeface="+mn-ea"/>
                          <a:cs typeface="+mn-cs"/>
                        </a:rPr>
                        <a:t>2000 – 2003</a:t>
                      </a:r>
                      <a:endParaRPr lang="fr-FR" sz="1100" kern="1200" dirty="0">
                        <a:solidFill>
                          <a:schemeClr val="accent5"/>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solidFill>
                            <a:schemeClr val="tx1">
                              <a:lumMod val="50000"/>
                              <a:lumOff val="50000"/>
                            </a:schemeClr>
                          </a:solidFill>
                          <a:effectLst/>
                        </a:rPr>
                        <a:t> </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dirty="0">
                        <a:solidFill>
                          <a:schemeClr val="tx1">
                            <a:lumMod val="50000"/>
                            <a:lumOff val="50000"/>
                          </a:schemeClr>
                        </a:solidFill>
                        <a:effectLst/>
                      </a:endParaRPr>
                    </a:p>
                    <a:p>
                      <a:pPr algn="l"/>
                      <a:r>
                        <a:rPr lang="en-US" sz="1100" kern="1200" dirty="0">
                          <a:solidFill>
                            <a:schemeClr val="accent5"/>
                          </a:solidFill>
                          <a:effectLst/>
                          <a:latin typeface="+mn-lt"/>
                          <a:ea typeface="+mn-ea"/>
                          <a:cs typeface="+mn-cs"/>
                        </a:rPr>
                        <a:t>NOM ENTREPRISE | TITRE DU POSTE </a:t>
                      </a:r>
                      <a:r>
                        <a:rPr lang="en-US" sz="1100" kern="1200" baseline="0" dirty="0">
                          <a:solidFill>
                            <a:schemeClr val="accent5"/>
                          </a:solidFill>
                          <a:effectLst/>
                          <a:latin typeface="+mn-lt"/>
                          <a:ea typeface="+mn-ea"/>
                          <a:cs typeface="+mn-cs"/>
                        </a:rPr>
                        <a:t>| </a:t>
                      </a:r>
                      <a:r>
                        <a:rPr lang="en-US" sz="1100" kern="1200" dirty="0">
                          <a:solidFill>
                            <a:schemeClr val="accent5"/>
                          </a:solidFill>
                          <a:effectLst/>
                          <a:latin typeface="+mn-lt"/>
                          <a:ea typeface="+mn-ea"/>
                          <a:cs typeface="+mn-cs"/>
                        </a:rPr>
                        <a:t>2000 – 2003</a:t>
                      </a:r>
                      <a:endParaRPr lang="fr-FR" sz="1100" kern="1200" dirty="0">
                        <a:solidFill>
                          <a:schemeClr val="accent5"/>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solidFill>
                            <a:schemeClr val="tx1">
                              <a:lumMod val="50000"/>
                              <a:lumOff val="50000"/>
                            </a:schemeClr>
                          </a:solidFill>
                          <a:effectLst/>
                        </a:rPr>
                        <a:t> </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dirty="0">
                        <a:solidFill>
                          <a:schemeClr val="tx1">
                            <a:lumMod val="50000"/>
                            <a:lumOff val="50000"/>
                          </a:schemeClr>
                        </a:solidFill>
                        <a:effectLst/>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txBody>
                  <a:tcPr>
                    <a:lnR w="12700" cap="flat" cmpd="sng" algn="ctr">
                      <a:solidFill>
                        <a:schemeClr val="bg1">
                          <a:lumMod val="85000"/>
                        </a:schemeClr>
                      </a:solidFill>
                      <a:prstDash val="sysDot"/>
                      <a:round/>
                      <a:headEnd type="none" w="med" len="med"/>
                      <a:tailEnd type="none" w="med" len="med"/>
                    </a:ln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0" kern="1200" dirty="0">
                          <a:solidFill>
                            <a:schemeClr val="accent5"/>
                          </a:solidFill>
                          <a:effectLst/>
                          <a:latin typeface="+mn-lt"/>
                          <a:ea typeface="+mn-ea"/>
                          <a:cs typeface="+mn-cs"/>
                        </a:rPr>
                        <a:t>2010 | TITRE DU DIPLÔME |</a:t>
                      </a:r>
                      <a:r>
                        <a:rPr lang="fr-FR" sz="1100" b="0" kern="1200" baseline="0" dirty="0">
                          <a:solidFill>
                            <a:schemeClr val="accent5"/>
                          </a:solidFill>
                          <a:effectLst/>
                          <a:latin typeface="+mn-lt"/>
                          <a:ea typeface="+mn-ea"/>
                          <a:cs typeface="+mn-cs"/>
                        </a:rPr>
                        <a:t> NOM DE L’ECOLE</a:t>
                      </a: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en une ligne les objectifs et les spécialités de cette formation. Inscrivez votre mention si vous en avez eu une.</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b="0" kern="1200" dirty="0">
                          <a:solidFill>
                            <a:schemeClr val="accent5"/>
                          </a:solidFill>
                          <a:effectLst/>
                          <a:latin typeface="+mn-lt"/>
                          <a:ea typeface="+mn-ea"/>
                          <a:cs typeface="+mn-cs"/>
                        </a:rPr>
                        <a:t>2010 | TITRE DU DIPLÔME |</a:t>
                      </a:r>
                      <a:r>
                        <a:rPr lang="fr-FR" sz="1100" b="0" kern="1200" baseline="0" dirty="0">
                          <a:solidFill>
                            <a:schemeClr val="accent5"/>
                          </a:solidFill>
                          <a:effectLst/>
                          <a:latin typeface="+mn-lt"/>
                          <a:ea typeface="+mn-ea"/>
                          <a:cs typeface="+mn-cs"/>
                        </a:rPr>
                        <a:t> NOM DE L’ECOLE</a:t>
                      </a: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en une ligne les objectifs et les spécialités de cette formation. Inscrivez votre mention si vous en avez eu une.</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100" b="0" kern="1200" dirty="0">
                          <a:solidFill>
                            <a:schemeClr val="accent5"/>
                          </a:solidFill>
                          <a:effectLst/>
                          <a:latin typeface="+mn-lt"/>
                          <a:ea typeface="+mn-ea"/>
                          <a:cs typeface="+mn-cs"/>
                        </a:rPr>
                        <a:t>2010 | TITRE DU DIPLÔME |</a:t>
                      </a:r>
                      <a:r>
                        <a:rPr lang="fr-FR" sz="1100" b="0" kern="1200" baseline="0" dirty="0">
                          <a:solidFill>
                            <a:schemeClr val="accent5"/>
                          </a:solidFill>
                          <a:effectLst/>
                          <a:latin typeface="+mn-lt"/>
                          <a:ea typeface="+mn-ea"/>
                          <a:cs typeface="+mn-cs"/>
                        </a:rPr>
                        <a:t> NOM DE L’ECOLE</a:t>
                      </a:r>
                    </a:p>
                    <a:p>
                      <a:pPr marL="0" marR="0" indent="0" algn="l" defTabSz="685800" rtl="0" eaLnBrk="1" fontAlgn="auto" latinLnBrk="0" hangingPunct="1">
                        <a:lnSpc>
                          <a:spcPct val="100000"/>
                        </a:lnSpc>
                        <a:spcBef>
                          <a:spcPts val="0"/>
                        </a:spcBef>
                        <a:spcAft>
                          <a:spcPts val="0"/>
                        </a:spcAft>
                        <a:buClrTx/>
                        <a:buSzTx/>
                        <a:buFontTx/>
                        <a:buNone/>
                        <a:tabLst/>
                        <a:defRPr/>
                      </a:pPr>
                      <a:r>
                        <a:rPr lang="fr-FR" sz="1100" kern="1200" dirty="0">
                          <a:solidFill>
                            <a:schemeClr val="tx1">
                              <a:lumMod val="50000"/>
                              <a:lumOff val="50000"/>
                            </a:schemeClr>
                          </a:solidFill>
                          <a:effectLst/>
                          <a:latin typeface="+mn-lt"/>
                          <a:ea typeface="+mn-ea"/>
                          <a:cs typeface="+mn-cs"/>
                        </a:rPr>
                        <a:t>Décrivez en une ligne les objectifs et les spécialités de cette formation. Inscrivez votre mention si vous en avez eu une.</a:t>
                      </a: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r" defTabSz="685800" rtl="0" eaLnBrk="1" fontAlgn="auto" latinLnBrk="0" hangingPunct="1">
                        <a:lnSpc>
                          <a:spcPct val="100000"/>
                        </a:lnSpc>
                        <a:spcBef>
                          <a:spcPts val="0"/>
                        </a:spcBef>
                        <a:spcAft>
                          <a:spcPts val="0"/>
                        </a:spcAft>
                        <a:buClrTx/>
                        <a:buSzTx/>
                        <a:buFontTx/>
                        <a:buNone/>
                        <a:tabLst/>
                        <a:defRPr/>
                      </a:pPr>
                      <a:r>
                        <a:rPr lang="fr-FR" sz="1600" b="0" dirty="0">
                          <a:solidFill>
                            <a:schemeClr val="accent5"/>
                          </a:solidFill>
                          <a:latin typeface="+mn-lt"/>
                        </a:rPr>
                        <a:t>LANGUES</a:t>
                      </a:r>
                    </a:p>
                    <a:p>
                      <a:pPr algn="r"/>
                      <a:endParaRPr lang="fr-FR" sz="1100" b="1" kern="1200" dirty="0">
                        <a:solidFill>
                          <a:schemeClr val="dk1"/>
                        </a:solidFill>
                        <a:effectLst/>
                        <a:latin typeface="+mn-lt"/>
                        <a:ea typeface="+mn-ea"/>
                        <a:cs typeface="+mn-cs"/>
                      </a:endParaRPr>
                    </a:p>
                    <a:p>
                      <a:pPr algn="r"/>
                      <a:r>
                        <a:rPr lang="fr-FR" sz="1100" b="1" kern="1200" dirty="0">
                          <a:solidFill>
                            <a:schemeClr val="dk1"/>
                          </a:solidFill>
                          <a:effectLst/>
                          <a:latin typeface="+mn-lt"/>
                          <a:ea typeface="+mn-ea"/>
                          <a:cs typeface="+mn-cs"/>
                        </a:rPr>
                        <a:t>EN</a:t>
                      </a:r>
                      <a:r>
                        <a:rPr lang="fr-FR" sz="1100" kern="1200" dirty="0">
                          <a:solidFill>
                            <a:schemeClr val="dk1"/>
                          </a:solidFill>
                          <a:effectLst/>
                          <a:latin typeface="+mn-lt"/>
                          <a:ea typeface="+mn-ea"/>
                          <a:cs typeface="+mn-cs"/>
                        </a:rPr>
                        <a:t> :  Lu, écrit, parlé</a:t>
                      </a:r>
                      <a:br>
                        <a:rPr lang="fr-FR" sz="1100" kern="1200" dirty="0">
                          <a:solidFill>
                            <a:schemeClr val="dk1"/>
                          </a:solidFill>
                          <a:effectLst/>
                          <a:latin typeface="+mn-lt"/>
                          <a:ea typeface="+mn-ea"/>
                          <a:cs typeface="+mn-cs"/>
                        </a:rPr>
                      </a:br>
                      <a:r>
                        <a:rPr lang="fr-FR" sz="1100" b="1" kern="1200" dirty="0">
                          <a:solidFill>
                            <a:schemeClr val="dk1"/>
                          </a:solidFill>
                          <a:effectLst/>
                          <a:latin typeface="+mn-lt"/>
                          <a:ea typeface="+mn-ea"/>
                          <a:cs typeface="+mn-cs"/>
                        </a:rPr>
                        <a:t>SP</a:t>
                      </a:r>
                      <a:r>
                        <a:rPr lang="fr-FR" sz="1100" kern="1200" dirty="0">
                          <a:solidFill>
                            <a:schemeClr val="dk1"/>
                          </a:solidFill>
                          <a:effectLst/>
                          <a:latin typeface="+mn-lt"/>
                          <a:ea typeface="+mn-ea"/>
                          <a:cs typeface="+mn-cs"/>
                        </a:rPr>
                        <a:t> :  Lu, écrit, parlé</a:t>
                      </a:r>
                      <a:br>
                        <a:rPr lang="fr-FR" sz="1100" kern="1200" dirty="0">
                          <a:solidFill>
                            <a:schemeClr val="dk1"/>
                          </a:solidFill>
                          <a:effectLst/>
                          <a:latin typeface="+mn-lt"/>
                          <a:ea typeface="+mn-ea"/>
                          <a:cs typeface="+mn-cs"/>
                        </a:rPr>
                      </a:br>
                      <a:r>
                        <a:rPr lang="fr-FR" sz="1100" b="1" kern="1200" dirty="0">
                          <a:solidFill>
                            <a:schemeClr val="dk1"/>
                          </a:solidFill>
                          <a:effectLst/>
                          <a:latin typeface="+mn-lt"/>
                          <a:ea typeface="+mn-ea"/>
                          <a:cs typeface="+mn-cs"/>
                        </a:rPr>
                        <a:t>DE</a:t>
                      </a:r>
                      <a:r>
                        <a:rPr lang="fr-FR" sz="1100" kern="1200" dirty="0">
                          <a:solidFill>
                            <a:schemeClr val="dk1"/>
                          </a:solidFill>
                          <a:effectLst/>
                          <a:latin typeface="+mn-lt"/>
                          <a:ea typeface="+mn-ea"/>
                          <a:cs typeface="+mn-cs"/>
                        </a:rPr>
                        <a:t> :  Lu, écrit, parlé</a:t>
                      </a:r>
                    </a:p>
                    <a:p>
                      <a:pPr algn="r"/>
                      <a:r>
                        <a:rPr lang="fr-FR" sz="1100" b="1" kern="1200" dirty="0">
                          <a:solidFill>
                            <a:schemeClr val="dk1"/>
                          </a:solidFill>
                          <a:effectLst/>
                          <a:latin typeface="+mn-lt"/>
                          <a:ea typeface="+mn-ea"/>
                          <a:cs typeface="+mn-cs"/>
                        </a:rPr>
                        <a:t>FR</a:t>
                      </a:r>
                      <a:r>
                        <a:rPr lang="fr-FR" sz="1100" kern="1200" dirty="0">
                          <a:solidFill>
                            <a:schemeClr val="dk1"/>
                          </a:solidFill>
                          <a:effectLst/>
                          <a:latin typeface="+mn-lt"/>
                          <a:ea typeface="+mn-ea"/>
                          <a:cs typeface="+mn-cs"/>
                        </a:rPr>
                        <a:t> : Langue maternelle</a:t>
                      </a:r>
                      <a:r>
                        <a:rPr lang="fr-FR" sz="1100" dirty="0">
                          <a:effectLst/>
                          <a:latin typeface="+mn-lt"/>
                        </a:rPr>
                        <a:t> </a:t>
                      </a:r>
                      <a:endParaRPr lang="fr-FR" sz="1100" dirty="0">
                        <a:latin typeface="+mn-lt"/>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tx1">
                            <a:lumMod val="50000"/>
                            <a:lumOff val="50000"/>
                          </a:schemeClr>
                        </a:solidFill>
                        <a:effectLst/>
                        <a:latin typeface="+mn-lt"/>
                        <a:ea typeface="+mn-ea"/>
                        <a:cs typeface="+mn-cs"/>
                      </a:endParaRPr>
                    </a:p>
                  </a:txBody>
                  <a:tcPr>
                    <a:lnL w="12700" cap="flat" cmpd="sng" algn="ctr">
                      <a:solidFill>
                        <a:schemeClr val="bg1">
                          <a:lumMod val="85000"/>
                        </a:schemeClr>
                      </a:solidFill>
                      <a:prstDash val="sysDot"/>
                      <a:round/>
                      <a:headEnd type="none" w="med" len="med"/>
                      <a:tailEnd type="none" w="med" len="med"/>
                    </a:lnL>
                    <a:noFill/>
                  </a:tcPr>
                </a:tc>
                <a:extLst>
                  <a:ext uri="{0D108BD9-81ED-4DB2-BD59-A6C34878D82A}">
                    <a16:rowId xmlns:a16="http://schemas.microsoft.com/office/drawing/2014/main" val="10001"/>
                  </a:ext>
                </a:extLst>
              </a:tr>
            </a:tbl>
          </a:graphicData>
        </a:graphic>
      </p:graphicFrame>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241" y="411798"/>
            <a:ext cx="2064473" cy="1377938"/>
          </a:xfrm>
          <a:prstGeom prst="rect">
            <a:avLst/>
          </a:prstGeom>
          <a:ln>
            <a:solidFill>
              <a:schemeClr val="bg2"/>
            </a:solidFill>
          </a:ln>
        </p:spPr>
      </p:pic>
      <p:sp>
        <p:nvSpPr>
          <p:cNvPr id="4" name="ZoneTexte 3"/>
          <p:cNvSpPr txBox="1"/>
          <p:nvPr/>
        </p:nvSpPr>
        <p:spPr>
          <a:xfrm>
            <a:off x="2673753" y="411798"/>
            <a:ext cx="3063467" cy="461665"/>
          </a:xfrm>
          <a:prstGeom prst="rect">
            <a:avLst/>
          </a:prstGeom>
          <a:noFill/>
        </p:spPr>
        <p:txBody>
          <a:bodyPr wrap="none" rtlCol="0">
            <a:spAutoFit/>
          </a:bodyPr>
          <a:lstStyle/>
          <a:p>
            <a:r>
              <a:rPr lang="fr-FR" sz="2400" dirty="0">
                <a:solidFill>
                  <a:schemeClr val="tx1">
                    <a:lumMod val="50000"/>
                    <a:lumOff val="50000"/>
                  </a:schemeClr>
                </a:solidFill>
              </a:rPr>
              <a:t>Jean-Pascal</a:t>
            </a:r>
            <a:r>
              <a:rPr lang="fr-FR" sz="2400" dirty="0"/>
              <a:t> </a:t>
            </a:r>
            <a:r>
              <a:rPr lang="fr-FR" sz="2400" dirty="0">
                <a:solidFill>
                  <a:schemeClr val="accent5"/>
                </a:solidFill>
              </a:rPr>
              <a:t>GROSSIVAL</a:t>
            </a:r>
          </a:p>
        </p:txBody>
      </p:sp>
      <p:graphicFrame>
        <p:nvGraphicFramePr>
          <p:cNvPr id="42" name="Tableau 41"/>
          <p:cNvGraphicFramePr>
            <a:graphicFrameLocks noGrp="1"/>
          </p:cNvGraphicFramePr>
          <p:nvPr>
            <p:extLst>
              <p:ext uri="{D42A27DB-BD31-4B8C-83A1-F6EECF244321}">
                <p14:modId xmlns:p14="http://schemas.microsoft.com/office/powerpoint/2010/main" val="328761460"/>
              </p:ext>
            </p:extLst>
          </p:nvPr>
        </p:nvGraphicFramePr>
        <p:xfrm>
          <a:off x="2742734" y="972312"/>
          <a:ext cx="2925503" cy="731520"/>
        </p:xfrm>
        <a:graphic>
          <a:graphicData uri="http://schemas.openxmlformats.org/drawingml/2006/table">
            <a:tbl>
              <a:tblPr firstRow="1" bandRow="1">
                <a:tableStyleId>{69CF1AB2-1976-4502-BF36-3FF5EA218861}</a:tableStyleId>
              </a:tblPr>
              <a:tblGrid>
                <a:gridCol w="2925503">
                  <a:extLst>
                    <a:ext uri="{9D8B030D-6E8A-4147-A177-3AD203B41FA5}">
                      <a16:colId xmlns:a16="http://schemas.microsoft.com/office/drawing/2014/main" val="20000"/>
                    </a:ext>
                  </a:extLst>
                </a:gridCol>
              </a:tblGrid>
              <a:tr h="22671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tx1">
                              <a:lumMod val="50000"/>
                              <a:lumOff val="50000"/>
                            </a:schemeClr>
                          </a:solidFill>
                        </a:rPr>
                        <a:t>Adresse : 15 rue de France 75000 Paris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tx1">
                              <a:lumMod val="50000"/>
                              <a:lumOff val="50000"/>
                            </a:schemeClr>
                          </a:solidFill>
                        </a:rPr>
                        <a:t>Tel : +33 1 22 33 44 55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tx1">
                              <a:lumMod val="50000"/>
                              <a:lumOff val="50000"/>
                            </a:schemeClr>
                          </a:solidFill>
                        </a:rPr>
                        <a:t>Email : </a:t>
                      </a:r>
                      <a:r>
                        <a:rPr lang="fr-FR" sz="1000" b="0" dirty="0" err="1">
                          <a:solidFill>
                            <a:schemeClr val="tx1">
                              <a:lumMod val="50000"/>
                              <a:lumOff val="50000"/>
                            </a:schemeClr>
                          </a:solidFill>
                        </a:rPr>
                        <a:t>votre.email@mail.com</a:t>
                      </a:r>
                      <a:endParaRPr lang="fr-FR" sz="1000" b="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3" name="Rectangle 42"/>
          <p:cNvSpPr/>
          <p:nvPr/>
        </p:nvSpPr>
        <p:spPr>
          <a:xfrm>
            <a:off x="3988704" y="7331927"/>
            <a:ext cx="353539" cy="1124881"/>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4" name="Rectangle 43"/>
          <p:cNvSpPr/>
          <p:nvPr/>
        </p:nvSpPr>
        <p:spPr>
          <a:xfrm>
            <a:off x="4363753" y="7458929"/>
            <a:ext cx="353539" cy="997879"/>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5" name="Rectangle 44"/>
          <p:cNvSpPr/>
          <p:nvPr/>
        </p:nvSpPr>
        <p:spPr>
          <a:xfrm>
            <a:off x="4734385" y="7223067"/>
            <a:ext cx="353539" cy="1233741"/>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Rectangle 57"/>
          <p:cNvSpPr/>
          <p:nvPr/>
        </p:nvSpPr>
        <p:spPr>
          <a:xfrm>
            <a:off x="5393102" y="7713017"/>
            <a:ext cx="110638" cy="10885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9" name="Rectangle 58"/>
          <p:cNvSpPr/>
          <p:nvPr/>
        </p:nvSpPr>
        <p:spPr>
          <a:xfrm>
            <a:off x="5393102" y="7974276"/>
            <a:ext cx="110638" cy="108859"/>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p:cNvSpPr/>
          <p:nvPr/>
        </p:nvSpPr>
        <p:spPr>
          <a:xfrm>
            <a:off x="5393316" y="8235535"/>
            <a:ext cx="110638" cy="108859"/>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5" name="ZoneTexte 64"/>
          <p:cNvSpPr txBox="1"/>
          <p:nvPr/>
        </p:nvSpPr>
        <p:spPr>
          <a:xfrm>
            <a:off x="5593915" y="7619874"/>
            <a:ext cx="789324" cy="276999"/>
          </a:xfrm>
          <a:prstGeom prst="rect">
            <a:avLst/>
          </a:prstGeom>
          <a:noFill/>
        </p:spPr>
        <p:txBody>
          <a:bodyPr wrap="none" rtlCol="0">
            <a:spAutoFit/>
          </a:bodyPr>
          <a:lstStyle/>
          <a:p>
            <a:r>
              <a:rPr lang="fr-FR" sz="1200" dirty="0"/>
              <a:t>Créativité</a:t>
            </a:r>
          </a:p>
        </p:txBody>
      </p:sp>
      <p:sp>
        <p:nvSpPr>
          <p:cNvPr id="66" name="ZoneTexte 65"/>
          <p:cNvSpPr txBox="1"/>
          <p:nvPr/>
        </p:nvSpPr>
        <p:spPr>
          <a:xfrm>
            <a:off x="5593915" y="7878994"/>
            <a:ext cx="1177275" cy="276999"/>
          </a:xfrm>
          <a:prstGeom prst="rect">
            <a:avLst/>
          </a:prstGeom>
          <a:noFill/>
        </p:spPr>
        <p:txBody>
          <a:bodyPr wrap="none" rtlCol="0">
            <a:spAutoFit/>
          </a:bodyPr>
          <a:lstStyle/>
          <a:p>
            <a:r>
              <a:rPr lang="fr-FR" sz="1200" dirty="0"/>
              <a:t>Communication</a:t>
            </a:r>
          </a:p>
        </p:txBody>
      </p:sp>
      <p:sp>
        <p:nvSpPr>
          <p:cNvPr id="67" name="ZoneTexte 66"/>
          <p:cNvSpPr txBox="1"/>
          <p:nvPr/>
        </p:nvSpPr>
        <p:spPr>
          <a:xfrm>
            <a:off x="5588380" y="8138799"/>
            <a:ext cx="646331" cy="276999"/>
          </a:xfrm>
          <a:prstGeom prst="rect">
            <a:avLst/>
          </a:prstGeom>
          <a:noFill/>
        </p:spPr>
        <p:txBody>
          <a:bodyPr wrap="none" rtlCol="0">
            <a:spAutoFit/>
          </a:bodyPr>
          <a:lstStyle/>
          <a:p>
            <a:r>
              <a:rPr lang="fr-FR" sz="1200" dirty="0"/>
              <a:t>Sérieux</a:t>
            </a:r>
          </a:p>
        </p:txBody>
      </p:sp>
      <p:sp>
        <p:nvSpPr>
          <p:cNvPr id="69" name="Rectangle 68"/>
          <p:cNvSpPr/>
          <p:nvPr/>
        </p:nvSpPr>
        <p:spPr>
          <a:xfrm>
            <a:off x="5144812" y="6841934"/>
            <a:ext cx="1321708" cy="338554"/>
          </a:xfrm>
          <a:prstGeom prst="rect">
            <a:avLst/>
          </a:prstGeom>
        </p:spPr>
        <p:txBody>
          <a:bodyPr wrap="none">
            <a:spAutoFit/>
          </a:bodyPr>
          <a:lstStyle/>
          <a:p>
            <a:r>
              <a:rPr lang="fr-FR" sz="1600" dirty="0">
                <a:solidFill>
                  <a:schemeClr val="accent5"/>
                </a:solidFill>
              </a:rPr>
              <a:t>PERSONALITE</a:t>
            </a:r>
          </a:p>
        </p:txBody>
      </p:sp>
      <p:sp>
        <p:nvSpPr>
          <p:cNvPr id="70" name="ZoneTexte 69"/>
          <p:cNvSpPr txBox="1"/>
          <p:nvPr/>
        </p:nvSpPr>
        <p:spPr>
          <a:xfrm>
            <a:off x="347242" y="9183997"/>
            <a:ext cx="6035998" cy="430887"/>
          </a:xfrm>
          <a:prstGeom prst="rect">
            <a:avLst/>
          </a:prstGeom>
          <a:noFill/>
        </p:spPr>
        <p:txBody>
          <a:bodyPr wrap="square" rtlCol="0">
            <a:spAutoFit/>
          </a:bodyPr>
          <a:lstStyle/>
          <a:p>
            <a:pPr algn="just"/>
            <a:r>
              <a:rPr lang="en-GB" sz="1100" dirty="0" err="1">
                <a:solidFill>
                  <a:schemeClr val="tx1">
                    <a:lumMod val="65000"/>
                    <a:lumOff val="35000"/>
                  </a:schemeClr>
                </a:solidFill>
                <a:cs typeface="Avenir Book"/>
              </a:rPr>
              <a:t>Décrivez</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en</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quelques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lignes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votre</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parcours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professionnel</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vos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compétences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clés</a:t>
            </a:r>
            <a:r>
              <a:rPr lang="en-GB" sz="1100" dirty="0">
                <a:solidFill>
                  <a:schemeClr val="tx1">
                    <a:lumMod val="65000"/>
                    <a:lumOff val="35000"/>
                  </a:schemeClr>
                </a:solidFill>
                <a:cs typeface="Avenir Book"/>
              </a:rPr>
              <a:t> pour le poste et </a:t>
            </a:r>
            <a:r>
              <a:rPr lang="en-GB" sz="1100" dirty="0" err="1">
                <a:solidFill>
                  <a:schemeClr val="tx1">
                    <a:lumMod val="65000"/>
                    <a:lumOff val="35000"/>
                  </a:schemeClr>
                </a:solidFill>
                <a:cs typeface="Avenir Book"/>
              </a:rPr>
              <a:t>vos</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objectifs</a:t>
            </a:r>
            <a:r>
              <a:rPr lang="en-GB" sz="1100" dirty="0">
                <a:solidFill>
                  <a:schemeClr val="tx1">
                    <a:lumMod val="65000"/>
                    <a:lumOff val="35000"/>
                  </a:schemeClr>
                </a:solidFill>
                <a:cs typeface="Avenir Book"/>
              </a:rPr>
              <a:t> de </a:t>
            </a:r>
            <a:r>
              <a:rPr lang="en-GB" sz="1100" dirty="0" err="1">
                <a:solidFill>
                  <a:schemeClr val="tx1">
                    <a:lumMod val="65000"/>
                    <a:lumOff val="35000"/>
                  </a:schemeClr>
                </a:solidFill>
                <a:cs typeface="Avenir Book"/>
              </a:rPr>
              <a:t>carrière</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Ceci</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est</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en</a:t>
            </a:r>
            <a:r>
              <a:rPr lang="en-GB" sz="1100" dirty="0">
                <a:solidFill>
                  <a:schemeClr val="tx1">
                    <a:lumMod val="65000"/>
                    <a:lumOff val="35000"/>
                  </a:schemeClr>
                </a:solidFill>
                <a:cs typeface="Avenir Book"/>
              </a:rPr>
              <a:t> fait </a:t>
            </a:r>
            <a:r>
              <a:rPr lang="en-GB" sz="1100" dirty="0" err="1">
                <a:solidFill>
                  <a:schemeClr val="tx1">
                    <a:lumMod val="65000"/>
                    <a:lumOff val="35000"/>
                  </a:schemeClr>
                </a:solidFill>
                <a:cs typeface="Avenir Book"/>
              </a:rPr>
              <a:t>une</a:t>
            </a:r>
            <a:r>
              <a:rPr lang="en-GB" sz="1100" dirty="0">
                <a:solidFill>
                  <a:schemeClr val="tx1">
                    <a:lumMod val="65000"/>
                    <a:lumOff val="35000"/>
                  </a:schemeClr>
                </a:solidFill>
                <a:cs typeface="Avenir Book"/>
              </a:rPr>
              <a:t> introduction </a:t>
            </a:r>
            <a:r>
              <a:rPr lang="en-GB" sz="1100" dirty="0" err="1">
                <a:solidFill>
                  <a:schemeClr val="tx1">
                    <a:lumMod val="65000"/>
                    <a:lumOff val="35000"/>
                  </a:schemeClr>
                </a:solidFill>
                <a:cs typeface="Avenir Book"/>
              </a:rPr>
              <a:t>à</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votre</a:t>
            </a:r>
            <a:r>
              <a:rPr lang="en-GB" sz="1100" dirty="0">
                <a:solidFill>
                  <a:schemeClr val="tx1">
                    <a:lumMod val="65000"/>
                    <a:lumOff val="35000"/>
                  </a:schemeClr>
                </a:solidFill>
                <a:cs typeface="Avenir Book"/>
              </a:rPr>
              <a:t> </a:t>
            </a:r>
            <a:r>
              <a:rPr lang="en-GB" sz="1100" dirty="0" err="1">
                <a:solidFill>
                  <a:schemeClr val="tx1">
                    <a:lumMod val="65000"/>
                    <a:lumOff val="35000"/>
                  </a:schemeClr>
                </a:solidFill>
                <a:cs typeface="Avenir Book"/>
              </a:rPr>
              <a:t>lettre</a:t>
            </a:r>
            <a:r>
              <a:rPr lang="en-GB" sz="1100" dirty="0">
                <a:solidFill>
                  <a:schemeClr val="tx1">
                    <a:lumMod val="65000"/>
                    <a:lumOff val="35000"/>
                  </a:schemeClr>
                </a:solidFill>
                <a:cs typeface="Avenir Book"/>
              </a:rPr>
              <a:t> de motivation. </a:t>
            </a:r>
            <a:endParaRPr lang="fr-FR" sz="1100" dirty="0">
              <a:solidFill>
                <a:schemeClr val="tx1">
                  <a:lumMod val="65000"/>
                  <a:lumOff val="35000"/>
                </a:schemeClr>
              </a:solidFill>
              <a:cs typeface="Avenir Book"/>
            </a:endParaRPr>
          </a:p>
        </p:txBody>
      </p:sp>
      <p:sp>
        <p:nvSpPr>
          <p:cNvPr id="71" name="ZoneTexte 70"/>
          <p:cNvSpPr txBox="1"/>
          <p:nvPr/>
        </p:nvSpPr>
        <p:spPr>
          <a:xfrm>
            <a:off x="3613744" y="8807695"/>
            <a:ext cx="2769495" cy="338554"/>
          </a:xfrm>
          <a:prstGeom prst="rect">
            <a:avLst/>
          </a:prstGeom>
          <a:noFill/>
          <a:ln>
            <a:noFill/>
            <a:prstDash val="dash"/>
          </a:ln>
        </p:spPr>
        <p:txBody>
          <a:bodyPr wrap="square" rtlCol="0">
            <a:spAutoFit/>
          </a:bodyPr>
          <a:lstStyle/>
          <a:p>
            <a:pPr algn="r"/>
            <a:r>
              <a:rPr lang="fr-FR" sz="1600" dirty="0">
                <a:solidFill>
                  <a:schemeClr val="accent5"/>
                </a:solidFill>
              </a:rPr>
              <a:t>INFOS +</a:t>
            </a:r>
          </a:p>
        </p:txBody>
      </p:sp>
      <p:sp>
        <p:nvSpPr>
          <p:cNvPr id="7" name="Parallélogramme 6"/>
          <p:cNvSpPr/>
          <p:nvPr/>
        </p:nvSpPr>
        <p:spPr>
          <a:xfrm>
            <a:off x="5087924" y="2302434"/>
            <a:ext cx="195278" cy="17068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Parallélogramme 72"/>
          <p:cNvSpPr/>
          <p:nvPr/>
        </p:nvSpPr>
        <p:spPr>
          <a:xfrm>
            <a:off x="412292" y="2297858"/>
            <a:ext cx="195278" cy="17068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Parallélogramme 74"/>
          <p:cNvSpPr/>
          <p:nvPr/>
        </p:nvSpPr>
        <p:spPr>
          <a:xfrm>
            <a:off x="5316658" y="5185161"/>
            <a:ext cx="195278" cy="17068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Parallélogramme 86"/>
          <p:cNvSpPr/>
          <p:nvPr/>
        </p:nvSpPr>
        <p:spPr>
          <a:xfrm>
            <a:off x="4934231" y="6932273"/>
            <a:ext cx="195278" cy="17068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Parallélogramme 87"/>
          <p:cNvSpPr/>
          <p:nvPr/>
        </p:nvSpPr>
        <p:spPr>
          <a:xfrm>
            <a:off x="5350782" y="8907530"/>
            <a:ext cx="195278" cy="17068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56142602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735</Words>
  <Application>Microsoft Macintosh PowerPoint</Application>
  <PresentationFormat>Format A4 (210 x 297 mm)</PresentationFormat>
  <Paragraphs>79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65</cp:revision>
  <dcterms:created xsi:type="dcterms:W3CDTF">2016-07-14T19:39:12Z</dcterms:created>
  <dcterms:modified xsi:type="dcterms:W3CDTF">2020-11-18T15:18:46Z</dcterms:modified>
</cp:coreProperties>
</file>