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95"/>
    <p:restoredTop sz="96327"/>
  </p:normalViewPr>
  <p:slideViewPr>
    <p:cSldViewPr snapToGrid="0" snapToObjects="1" showGuides="1">
      <p:cViewPr varScale="1">
        <p:scale>
          <a:sx n="212" d="100"/>
          <a:sy n="212" d="100"/>
        </p:scale>
        <p:origin x="6712" y="19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9">
            <a:extLst>
              <a:ext uri="{FF2B5EF4-FFF2-40B4-BE49-F238E27FC236}">
                <a16:creationId xmlns:a16="http://schemas.microsoft.com/office/drawing/2014/main" id="{25BF3392-A131-50CC-1507-59E3CC2152A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-3176" y="0"/>
            <a:ext cx="2431225" cy="9906000"/>
          </a:xfrm>
          <a:prstGeom prst="rect">
            <a:avLst/>
          </a:prstGeom>
          <a:solidFill>
            <a:srgbClr val="00B050">
              <a:alpha val="23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Zone de texte 1">
            <a:extLst>
              <a:ext uri="{FF2B5EF4-FFF2-40B4-BE49-F238E27FC236}">
                <a16:creationId xmlns:a16="http://schemas.microsoft.com/office/drawing/2014/main" id="{E5F8DE6B-7986-7D8A-9913-73A8A7F67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9388" y="144450"/>
            <a:ext cx="33278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Jean LAUTO</a:t>
            </a:r>
          </a:p>
        </p:txBody>
      </p:sp>
      <p:sp>
        <p:nvSpPr>
          <p:cNvPr id="7" name="Zone de texte 3">
            <a:extLst>
              <a:ext uri="{FF2B5EF4-FFF2-40B4-BE49-F238E27FC236}">
                <a16:creationId xmlns:a16="http://schemas.microsoft.com/office/drawing/2014/main" id="{A0B0E60B-1F47-06AD-0C62-51047EB29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8254" y="833414"/>
            <a:ext cx="4052004" cy="474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400" b="1" dirty="0"/>
              <a:t>Vendeur Automobile Expérimenté</a:t>
            </a:r>
            <a:endParaRPr lang="fr-FR" sz="1400" dirty="0"/>
          </a:p>
        </p:txBody>
      </p:sp>
      <p:sp>
        <p:nvSpPr>
          <p:cNvPr id="8" name="Google Shape;61;p14">
            <a:extLst>
              <a:ext uri="{FF2B5EF4-FFF2-40B4-BE49-F238E27FC236}">
                <a16:creationId xmlns:a16="http://schemas.microsoft.com/office/drawing/2014/main" id="{8FE50E40-D2C0-7736-3371-99996FB4742D}"/>
              </a:ext>
            </a:extLst>
          </p:cNvPr>
          <p:cNvSpPr/>
          <p:nvPr/>
        </p:nvSpPr>
        <p:spPr>
          <a:xfrm>
            <a:off x="2701197" y="634444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9" name="Zone de texte 4">
            <a:extLst>
              <a:ext uri="{FF2B5EF4-FFF2-40B4-BE49-F238E27FC236}">
                <a16:creationId xmlns:a16="http://schemas.microsoft.com/office/drawing/2014/main" id="{409AE738-B4BF-3CC5-A96D-84C8AB58C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3301" y="1648021"/>
            <a:ext cx="4131841" cy="860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00" dirty="0"/>
              <a:t>Avec plus de 15 années d'expérience dans le domaine de la vente automobile, j'ai développé un sens aigu du service à la clientèle, un excellent relationnel et une connaissance approfondie du marché automobile. Passionné par les véhicules et la satisfaction client, je suis doté d'un esprit compétitif et je suis toujours prêt à relever de nouveaux défis pour atteindre et dépasser les objectifs de vente.</a:t>
            </a:r>
            <a:endParaRPr lang="fr-FR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Zone de texte 5">
            <a:extLst>
              <a:ext uri="{FF2B5EF4-FFF2-40B4-BE49-F238E27FC236}">
                <a16:creationId xmlns:a16="http://schemas.microsoft.com/office/drawing/2014/main" id="{ABFFB6A3-C2C7-25E1-0351-3F0B3EFF4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5065" y="1205114"/>
            <a:ext cx="31750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Zone de texte 6">
            <a:extLst>
              <a:ext uri="{FF2B5EF4-FFF2-40B4-BE49-F238E27FC236}">
                <a16:creationId xmlns:a16="http://schemas.microsoft.com/office/drawing/2014/main" id="{A35884B0-4846-2DB7-57CB-AB53E2AF0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6615" y="2819607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Zone de texte 7">
            <a:extLst>
              <a:ext uri="{FF2B5EF4-FFF2-40B4-BE49-F238E27FC236}">
                <a16:creationId xmlns:a16="http://schemas.microsoft.com/office/drawing/2014/main" id="{ED3ACC09-5DFC-E13C-6C11-EE49DFE73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3301" y="3277186"/>
            <a:ext cx="4142290" cy="3633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50" b="1" dirty="0"/>
              <a:t>Vendeur Sénior</a:t>
            </a:r>
            <a:r>
              <a:rPr lang="fr-FR" sz="1050" dirty="0"/>
              <a:t>, Garage Dupont, Paris | 2015 – Présent</a:t>
            </a:r>
          </a:p>
          <a:p>
            <a:endParaRPr lang="fr-FR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Gestion d'une équipe de 5 vendeurs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Développement de stratégies de vente innovantes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Maintien d'un taux de satisfaction client de 95%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Vente en moyenne de 40 véhicules par mois</a:t>
            </a:r>
          </a:p>
          <a:p>
            <a:endParaRPr lang="fr-FR" sz="1050" b="1" dirty="0"/>
          </a:p>
          <a:p>
            <a:r>
              <a:rPr lang="fr-FR" sz="1050" b="1" dirty="0"/>
              <a:t>Vendeur Automobile</a:t>
            </a:r>
            <a:r>
              <a:rPr lang="fr-FR" sz="1050" dirty="0"/>
              <a:t>, Auto-Store, Paris | 2008 – 2015</a:t>
            </a:r>
          </a:p>
          <a:p>
            <a:endParaRPr lang="fr-FR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Conseil client pour l'achat de véhicules neufs et d'occasion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Suivi après-vente assuré pour une clientèle fidèle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Développement de partenariats avec les concessionnaires locaux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Atteinte de plus de 100% des objectifs de vente pendant 7 années sur 8</a:t>
            </a:r>
          </a:p>
          <a:p>
            <a:endParaRPr lang="fr-FR" sz="1050" b="1" dirty="0"/>
          </a:p>
          <a:p>
            <a:r>
              <a:rPr lang="fr-FR" sz="1050" b="1" dirty="0"/>
              <a:t>Conseiller Commercial</a:t>
            </a:r>
            <a:r>
              <a:rPr lang="fr-FR" sz="1050" dirty="0"/>
              <a:t>, Auto-Express, Paris | 2005 – 2008</a:t>
            </a:r>
          </a:p>
          <a:p>
            <a:endParaRPr lang="fr-FR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Vente de véhicules d'occasion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Établissement d'une base de données client pour le suivi et la fidélisation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Amélioration de la présentation des véhicules pour augmenter les ventes</a:t>
            </a:r>
          </a:p>
        </p:txBody>
      </p:sp>
      <p:cxnSp>
        <p:nvCxnSpPr>
          <p:cNvPr id="13" name="Conector recto 36">
            <a:extLst>
              <a:ext uri="{FF2B5EF4-FFF2-40B4-BE49-F238E27FC236}">
                <a16:creationId xmlns:a16="http://schemas.microsoft.com/office/drawing/2014/main" id="{ABA3EF5C-17E6-3FEF-B78D-4542401BDF8C}"/>
              </a:ext>
            </a:extLst>
          </p:cNvPr>
          <p:cNvCxnSpPr>
            <a:cxnSpLocks/>
          </p:cNvCxnSpPr>
          <p:nvPr/>
        </p:nvCxnSpPr>
        <p:spPr>
          <a:xfrm>
            <a:off x="2731224" y="1582735"/>
            <a:ext cx="4026662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36">
            <a:extLst>
              <a:ext uri="{FF2B5EF4-FFF2-40B4-BE49-F238E27FC236}">
                <a16:creationId xmlns:a16="http://schemas.microsoft.com/office/drawing/2014/main" id="{C1219AB7-3ADE-4885-5355-6C9709225EB4}"/>
              </a:ext>
            </a:extLst>
          </p:cNvPr>
          <p:cNvCxnSpPr>
            <a:cxnSpLocks/>
          </p:cNvCxnSpPr>
          <p:nvPr/>
        </p:nvCxnSpPr>
        <p:spPr>
          <a:xfrm>
            <a:off x="2702533" y="3160252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Cuadro de texto 24">
            <a:extLst>
              <a:ext uri="{FF2B5EF4-FFF2-40B4-BE49-F238E27FC236}">
                <a16:creationId xmlns:a16="http://schemas.microsoft.com/office/drawing/2014/main" id="{BCBDA240-DC9A-6219-7609-22B2A8F92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489" y="2977232"/>
            <a:ext cx="2010561" cy="119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6" name="Gráfico 15" descr="Marcador">
            <a:extLst>
              <a:ext uri="{FF2B5EF4-FFF2-40B4-BE49-F238E27FC236}">
                <a16:creationId xmlns:a16="http://schemas.microsoft.com/office/drawing/2014/main" id="{F7D1ADF7-6D59-948A-9307-B1D893181CE0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8974" y="3577115"/>
            <a:ext cx="219710" cy="219710"/>
          </a:xfrm>
          <a:prstGeom prst="rect">
            <a:avLst/>
          </a:prstGeom>
        </p:spPr>
      </p:pic>
      <p:pic>
        <p:nvPicPr>
          <p:cNvPr id="1032" name="Image 13">
            <a:extLst>
              <a:ext uri="{FF2B5EF4-FFF2-40B4-BE49-F238E27FC236}">
                <a16:creationId xmlns:a16="http://schemas.microsoft.com/office/drawing/2014/main" id="{0D33B328-4C89-4101-3B8D-9BFB676534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388" y="3053287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age 14">
            <a:extLst>
              <a:ext uri="{FF2B5EF4-FFF2-40B4-BE49-F238E27FC236}">
                <a16:creationId xmlns:a16="http://schemas.microsoft.com/office/drawing/2014/main" id="{D100A965-CF64-50F4-41BD-A7EAA06D69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06" y="3337450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age 17">
            <a:extLst>
              <a:ext uri="{FF2B5EF4-FFF2-40B4-BE49-F238E27FC236}">
                <a16:creationId xmlns:a16="http://schemas.microsoft.com/office/drawing/2014/main" id="{E1CD72BF-FF52-4ABA-BD16-19CEC83CB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18" y="3865040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 de texte 18">
            <a:extLst>
              <a:ext uri="{FF2B5EF4-FFF2-40B4-BE49-F238E27FC236}">
                <a16:creationId xmlns:a16="http://schemas.microsoft.com/office/drawing/2014/main" id="{D195CB69-BF30-955F-77B4-6D27ADFF9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829" y="2644539"/>
            <a:ext cx="2144334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Zone de texte 20">
            <a:extLst>
              <a:ext uri="{FF2B5EF4-FFF2-40B4-BE49-F238E27FC236}">
                <a16:creationId xmlns:a16="http://schemas.microsoft.com/office/drawing/2014/main" id="{BE8E1647-3F3E-7D44-2728-908BCA8F5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8232" y="8410230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" name="Zone de texte 22">
            <a:extLst>
              <a:ext uri="{FF2B5EF4-FFF2-40B4-BE49-F238E27FC236}">
                <a16:creationId xmlns:a16="http://schemas.microsoft.com/office/drawing/2014/main" id="{105FEE60-283F-BFE0-E4AA-B96B0A611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9136" y="8882582"/>
            <a:ext cx="4029978" cy="8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Sens du service client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Esprit d'équipe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Capacité d'adaptation rapide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Orienté vers les objectifs et résultats</a:t>
            </a:r>
          </a:p>
        </p:txBody>
      </p:sp>
      <p:sp>
        <p:nvSpPr>
          <p:cNvPr id="20" name="Zone de texte 23">
            <a:extLst>
              <a:ext uri="{FF2B5EF4-FFF2-40B4-BE49-F238E27FC236}">
                <a16:creationId xmlns:a16="http://schemas.microsoft.com/office/drawing/2014/main" id="{7A83F3E6-7000-53D6-C737-DC7FA36B9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0167" y="6953106"/>
            <a:ext cx="205680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Compétences métier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" name="Zone de texte 28">
            <a:extLst>
              <a:ext uri="{FF2B5EF4-FFF2-40B4-BE49-F238E27FC236}">
                <a16:creationId xmlns:a16="http://schemas.microsoft.com/office/drawing/2014/main" id="{5A6E7EFC-94C0-7511-64FA-0333E1890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245" y="4281472"/>
            <a:ext cx="2197811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Formation &amp; Certifications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8" name="Conector recto 36">
            <a:extLst>
              <a:ext uri="{FF2B5EF4-FFF2-40B4-BE49-F238E27FC236}">
                <a16:creationId xmlns:a16="http://schemas.microsoft.com/office/drawing/2014/main" id="{FA4D679F-F883-9AEE-CCF1-73EE3075B7DE}"/>
              </a:ext>
            </a:extLst>
          </p:cNvPr>
          <p:cNvCxnSpPr>
            <a:cxnSpLocks/>
          </p:cNvCxnSpPr>
          <p:nvPr/>
        </p:nvCxnSpPr>
        <p:spPr>
          <a:xfrm>
            <a:off x="2668526" y="8758916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Zone de texte 31">
            <a:extLst>
              <a:ext uri="{FF2B5EF4-FFF2-40B4-BE49-F238E27FC236}">
                <a16:creationId xmlns:a16="http://schemas.microsoft.com/office/drawing/2014/main" id="{8D409EA3-6289-E719-B251-F58CE2A38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245" y="4979611"/>
            <a:ext cx="2144334" cy="79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b="1" dirty="0"/>
              <a:t>Diplôme de Technicien Supérieur en Vente Automobile</a:t>
            </a:r>
            <a:r>
              <a:rPr lang="fr-FR" sz="1000" dirty="0"/>
              <a:t>, Lycée de la Vente, Paris - 2005</a:t>
            </a:r>
          </a:p>
        </p:txBody>
      </p:sp>
      <p:sp>
        <p:nvSpPr>
          <p:cNvPr id="27" name="Rectangle 44">
            <a:extLst>
              <a:ext uri="{FF2B5EF4-FFF2-40B4-BE49-F238E27FC236}">
                <a16:creationId xmlns:a16="http://schemas.microsoft.com/office/drawing/2014/main" id="{A8FD9164-1C1E-BABF-9C32-AF221B1D1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3095" y="38103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1" name="Zone de texte 26">
            <a:extLst>
              <a:ext uri="{FF2B5EF4-FFF2-40B4-BE49-F238E27FC236}">
                <a16:creationId xmlns:a16="http://schemas.microsoft.com/office/drawing/2014/main" id="{5884FA14-163B-652C-A3F5-DEC31F489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046" y="5599902"/>
            <a:ext cx="2220422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Langues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" name="Zone de texte 27">
            <a:extLst>
              <a:ext uri="{FF2B5EF4-FFF2-40B4-BE49-F238E27FC236}">
                <a16:creationId xmlns:a16="http://schemas.microsoft.com/office/drawing/2014/main" id="{BA8B0CC4-D659-2305-8FC0-1E7AE2D76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451" y="6009338"/>
            <a:ext cx="2158138" cy="1278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+mn-lt"/>
              </a:rPr>
              <a:t>Français : Langue maternelle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+mn-lt"/>
              </a:rPr>
              <a:t>Anglais : Niveau C1 (Cadre européen commun de référence pour les langues)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+mn-lt"/>
              </a:rPr>
              <a:t>Espagnol : Niveau B2 (Cadre européen commun de référence pour les langues)</a:t>
            </a:r>
          </a:p>
        </p:txBody>
      </p:sp>
      <p:sp>
        <p:nvSpPr>
          <p:cNvPr id="3" name="Zone de texte 4">
            <a:extLst>
              <a:ext uri="{FF2B5EF4-FFF2-40B4-BE49-F238E27FC236}">
                <a16:creationId xmlns:a16="http://schemas.microsoft.com/office/drawing/2014/main" id="{A98EC837-7F0E-6BA0-E797-5D079FB91DB5}"/>
              </a:ext>
            </a:extLst>
          </p:cNvPr>
          <p:cNvSpPr txBox="1"/>
          <p:nvPr/>
        </p:nvSpPr>
        <p:spPr>
          <a:xfrm>
            <a:off x="2629388" y="7428894"/>
            <a:ext cx="4051046" cy="79029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Connaissance approfondie du marché automobile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Excellentes compétences en négociation et en vente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Maîtrise des outils de CRM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Connaissance des véhicules hybrides et électriques</a:t>
            </a:r>
          </a:p>
        </p:txBody>
      </p:sp>
      <p:cxnSp>
        <p:nvCxnSpPr>
          <p:cNvPr id="6" name="Conector recto 36">
            <a:extLst>
              <a:ext uri="{FF2B5EF4-FFF2-40B4-BE49-F238E27FC236}">
                <a16:creationId xmlns:a16="http://schemas.microsoft.com/office/drawing/2014/main" id="{F88D33D4-F28D-E49C-B667-0BF59872BD00}"/>
              </a:ext>
            </a:extLst>
          </p:cNvPr>
          <p:cNvCxnSpPr>
            <a:cxnSpLocks/>
          </p:cNvCxnSpPr>
          <p:nvPr/>
        </p:nvCxnSpPr>
        <p:spPr>
          <a:xfrm>
            <a:off x="2678765" y="7335010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Zone de texte 26">
            <a:extLst>
              <a:ext uri="{FF2B5EF4-FFF2-40B4-BE49-F238E27FC236}">
                <a16:creationId xmlns:a16="http://schemas.microsoft.com/office/drawing/2014/main" id="{807E9A38-EEC5-E3E1-98FE-4C7CA91F1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313" y="7288069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Hobbies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Zone de texte 27">
            <a:extLst>
              <a:ext uri="{FF2B5EF4-FFF2-40B4-BE49-F238E27FC236}">
                <a16:creationId xmlns:a16="http://schemas.microsoft.com/office/drawing/2014/main" id="{E7A815B3-9637-6694-77CB-873BD9B93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25" y="7666041"/>
            <a:ext cx="2158138" cy="1098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+mn-lt"/>
              </a:rPr>
              <a:t>Passionné par l'automobile et les nouvelles technologies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+mn-lt"/>
              </a:rPr>
              <a:t>Pratique du jogging pour maintenir une bonne endurance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+mn-lt"/>
              </a:rPr>
              <a:t>Lecture de magazines spécialisés dans l'automobile</a:t>
            </a:r>
          </a:p>
        </p:txBody>
      </p:sp>
      <p:pic>
        <p:nvPicPr>
          <p:cNvPr id="26" name="Image 25" descr="Une image contenant Visage humain, personne, sourire, habits&#10;&#10;Description générée automatiquement">
            <a:extLst>
              <a:ext uri="{FF2B5EF4-FFF2-40B4-BE49-F238E27FC236}">
                <a16:creationId xmlns:a16="http://schemas.microsoft.com/office/drawing/2014/main" id="{A80D8B83-3ED4-3E75-BFC5-5F4334323DC6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3594"/>
          <a:stretch/>
        </p:blipFill>
        <p:spPr>
          <a:xfrm>
            <a:off x="241106" y="330941"/>
            <a:ext cx="1813329" cy="1822580"/>
          </a:xfrm>
          <a:prstGeom prst="ellipse">
            <a:avLst/>
          </a:prstGeom>
          <a:ln w="762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59" y="689300"/>
            <a:ext cx="6043484" cy="849146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2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2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20" dirty="0" err="1"/>
              <a:t>Créeruncv.com</a:t>
            </a:r>
            <a:r>
              <a:rPr lang="fr-FR" sz="222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624</TotalTime>
  <Words>628</Words>
  <Application>Microsoft Macintosh PowerPoint</Application>
  <PresentationFormat>Format A4 (210 x 297 mm)</PresentationFormat>
  <Paragraphs>89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118</cp:revision>
  <cp:lastPrinted>2022-05-25T13:38:42Z</cp:lastPrinted>
  <dcterms:created xsi:type="dcterms:W3CDTF">2022-05-25T13:38:28Z</dcterms:created>
  <dcterms:modified xsi:type="dcterms:W3CDTF">2023-05-30T15:23:58Z</dcterms:modified>
</cp:coreProperties>
</file>