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4"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9F6A"/>
    <a:srgbClr val="D1B99D"/>
    <a:srgbClr val="1D1E20"/>
    <a:srgbClr val="3F84BE"/>
    <a:srgbClr val="1D275F"/>
    <a:srgbClr val="792045"/>
    <a:srgbClr val="792047"/>
    <a:srgbClr val="1C8180"/>
    <a:srgbClr val="DFB792"/>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0" autoAdjust="0"/>
    <p:restoredTop sz="95597" autoAdjust="0"/>
  </p:normalViewPr>
  <p:slideViewPr>
    <p:cSldViewPr snapToGrid="0" snapToObjects="1">
      <p:cViewPr>
        <p:scale>
          <a:sx n="110" d="100"/>
          <a:sy n="110" d="100"/>
        </p:scale>
        <p:origin x="2832" y="360"/>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13/05/2023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13/05/2023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13/05/2023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13/05/2023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13/05/2023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13/05/2023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13/05/2023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13/05/2023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378" y="0"/>
            <a:ext cx="2231092" cy="9906000"/>
          </a:xfrm>
          <a:prstGeom prst="rect">
            <a:avLst/>
          </a:prstGeom>
          <a:solidFill>
            <a:srgbClr val="D1B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07357" y="2252836"/>
            <a:ext cx="1987622" cy="1089728"/>
            <a:chOff x="107357" y="2440670"/>
            <a:chExt cx="1987622" cy="1089728"/>
          </a:xfrm>
        </p:grpSpPr>
        <p:sp>
          <p:nvSpPr>
            <p:cNvPr id="7" name="TextBox 30">
              <a:extLst>
                <a:ext uri="{FF2B5EF4-FFF2-40B4-BE49-F238E27FC236}">
                  <a16:creationId xmlns:a16="http://schemas.microsoft.com/office/drawing/2014/main" id="{9843F1DE-6301-2549-A35C-31316D3D8E7B}"/>
                </a:ext>
              </a:extLst>
            </p:cNvPr>
            <p:cNvSpPr txBox="1"/>
            <p:nvPr/>
          </p:nvSpPr>
          <p:spPr>
            <a:xfrm>
              <a:off x="204257" y="2440670"/>
              <a:ext cx="1793822" cy="253916"/>
            </a:xfrm>
            <a:prstGeom prst="rect">
              <a:avLst/>
            </a:prstGeom>
            <a:noFill/>
          </p:spPr>
          <p:txBody>
            <a:bodyPr wrap="square" rtlCol="0">
              <a:spAutoFit/>
            </a:bodyPr>
            <a:lstStyle/>
            <a:p>
              <a:pPr algn="ctr"/>
              <a:r>
                <a:rPr lang="en-US" sz="1050" b="1" dirty="0">
                  <a:solidFill>
                    <a:srgbClr val="1D1E20"/>
                  </a:solidFill>
                  <a:ea typeface="Open Sans" panose="020B0606030504020204" pitchFamily="34" charset="0"/>
                  <a:cs typeface="Open Sans" panose="020B0606030504020204" pitchFamily="34" charset="0"/>
                </a:rPr>
                <a:t>CONTACT</a:t>
              </a:r>
            </a:p>
          </p:txBody>
        </p:sp>
        <p:sp>
          <p:nvSpPr>
            <p:cNvPr id="8" name="TextBox 32">
              <a:extLst>
                <a:ext uri="{FF2B5EF4-FFF2-40B4-BE49-F238E27FC236}">
                  <a16:creationId xmlns:a16="http://schemas.microsoft.com/office/drawing/2014/main" id="{0CE2CA73-EFA9-DC4B-8DB0-45D6559402D1}"/>
                </a:ext>
              </a:extLst>
            </p:cNvPr>
            <p:cNvSpPr txBox="1"/>
            <p:nvPr/>
          </p:nvSpPr>
          <p:spPr>
            <a:xfrm>
              <a:off x="145113" y="3284177"/>
              <a:ext cx="1912111" cy="246221"/>
            </a:xfrm>
            <a:prstGeom prst="rect">
              <a:avLst/>
            </a:prstGeom>
            <a:noFill/>
          </p:spPr>
          <p:txBody>
            <a:bodyPr wrap="square" rtlCol="0">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107357" y="3026449"/>
              <a:ext cx="1987622" cy="246221"/>
            </a:xfrm>
            <a:prstGeom prst="rect">
              <a:avLst/>
            </a:prstGeom>
            <a:noFill/>
          </p:spPr>
          <p:txBody>
            <a:bodyPr wrap="square" rtlCol="0">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sp>
          <p:nvSpPr>
            <p:cNvPr id="12" name="TextBox 11"/>
            <p:cNvSpPr txBox="1"/>
            <p:nvPr/>
          </p:nvSpPr>
          <p:spPr>
            <a:xfrm>
              <a:off x="183722" y="2643963"/>
              <a:ext cx="1834893" cy="861774"/>
            </a:xfrm>
            <a:prstGeom prst="rect">
              <a:avLst/>
            </a:prstGeom>
            <a:noFill/>
          </p:spPr>
          <p:txBody>
            <a:bodyPr wrap="square" rtlCol="0">
              <a:spAutoFit/>
            </a:bodyPr>
            <a:lstStyle/>
            <a:p>
              <a:pPr algn="ctr"/>
              <a:r>
                <a:rPr lang="en-US" sz="1000" dirty="0">
                  <a:solidFill>
                    <a:schemeClr val="bg1"/>
                  </a:solidFill>
                  <a:ea typeface="Open Sans" panose="020B0606030504020204" pitchFamily="34" charset="0"/>
                  <a:cs typeface="Open Sans" panose="020B0606030504020204" pitchFamily="34" charset="0"/>
                </a:rPr>
                <a:t>mob : 01 02 03 04 05</a:t>
              </a:r>
            </a:p>
            <a:p>
              <a:pPr algn="ctr"/>
              <a:r>
                <a:rPr lang="en-US" sz="1000" dirty="0">
                  <a:solidFill>
                    <a:schemeClr val="bg1"/>
                  </a:solidFill>
                  <a:ea typeface="Open Sans" panose="020B0606030504020204" pitchFamily="34" charset="0"/>
                  <a:cs typeface="Open Sans" panose="020B0606030504020204" pitchFamily="34" charset="0"/>
                </a:rPr>
                <a:t>example@email.com</a:t>
              </a:r>
            </a:p>
            <a:p>
              <a:pPr algn="ctr"/>
              <a:r>
                <a:rPr lang="en-US" sz="1000" dirty="0" err="1">
                  <a:solidFill>
                    <a:schemeClr val="bg1"/>
                  </a:solidFill>
                  <a:ea typeface="Open Sans" panose="020B0606030504020204" pitchFamily="34" charset="0"/>
                  <a:cs typeface="Open Sans" panose="020B0606030504020204" pitchFamily="34" charset="0"/>
                </a:rPr>
                <a:t>facebook.com</a:t>
              </a:r>
              <a:r>
                <a:rPr lang="en-US" sz="1000" dirty="0">
                  <a:solidFill>
                    <a:schemeClr val="bg1"/>
                  </a:solidFill>
                  <a:ea typeface="Open Sans" panose="020B0606030504020204" pitchFamily="34" charset="0"/>
                  <a:cs typeface="Open Sans" panose="020B0606030504020204" pitchFamily="34" charset="0"/>
                </a:rPr>
                <a:t>/</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twitter.com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linkedin.com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p:txBody>
        </p:sp>
        <p:sp>
          <p:nvSpPr>
            <p:cNvPr id="13" name="Прямоугольник 12"/>
            <p:cNvSpPr/>
            <p:nvPr/>
          </p:nvSpPr>
          <p:spPr>
            <a:xfrm>
              <a:off x="122778" y="2734865"/>
              <a:ext cx="1956780" cy="246221"/>
            </a:xfrm>
            <a:prstGeom prst="rect">
              <a:avLst/>
            </a:prstGeom>
          </p:spPr>
          <p:txBody>
            <a:bodyPr wrap="square">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grpSp>
      <p:sp>
        <p:nvSpPr>
          <p:cNvPr id="39" name="TextBox 30">
            <a:extLst>
              <a:ext uri="{FF2B5EF4-FFF2-40B4-BE49-F238E27FC236}">
                <a16:creationId xmlns:a16="http://schemas.microsoft.com/office/drawing/2014/main" id="{9843F1DE-6301-2549-A35C-31316D3D8E7B}"/>
              </a:ext>
            </a:extLst>
          </p:cNvPr>
          <p:cNvSpPr txBox="1"/>
          <p:nvPr/>
        </p:nvSpPr>
        <p:spPr>
          <a:xfrm>
            <a:off x="134313" y="6625155"/>
            <a:ext cx="1715597" cy="253916"/>
          </a:xfrm>
          <a:prstGeom prst="rect">
            <a:avLst/>
          </a:prstGeom>
          <a:noFill/>
        </p:spPr>
        <p:txBody>
          <a:bodyPr wrap="square" rtlCol="0">
            <a:spAutoFit/>
          </a:bodyPr>
          <a:lstStyle/>
          <a:p>
            <a:pPr algn="ctr"/>
            <a:r>
              <a:rPr lang="en-US" sz="1000" b="1" dirty="0">
                <a:solidFill>
                  <a:srgbClr val="1D1E20"/>
                </a:solidFill>
                <a:ea typeface="Open Sans" panose="020B0606030504020204" pitchFamily="34" charset="0"/>
                <a:cs typeface="Open Sans" panose="020B0606030504020204" pitchFamily="34" charset="0"/>
              </a:rPr>
              <a:t>PERSONNALITE</a:t>
            </a:r>
          </a:p>
        </p:txBody>
      </p:sp>
      <p:sp>
        <p:nvSpPr>
          <p:cNvPr id="34" name="TextBox 33"/>
          <p:cNvSpPr txBox="1"/>
          <p:nvPr/>
        </p:nvSpPr>
        <p:spPr>
          <a:xfrm>
            <a:off x="2405726" y="1238453"/>
            <a:ext cx="4327215" cy="861774"/>
          </a:xfrm>
          <a:prstGeom prst="rect">
            <a:avLst/>
          </a:prstGeom>
          <a:noFill/>
        </p:spPr>
        <p:txBody>
          <a:bodyPr wrap="square" rtlCol="0">
            <a:spAutoFit/>
          </a:bodyPr>
          <a:lstStyle/>
          <a:p>
            <a:r>
              <a:rPr lang="fr-FR" sz="1000" dirty="0"/>
              <a:t>Technicien de laboratoire hautement qualifié avec plus de 13 ans d'expérience en biochimie, microbiologie, et immunologie. Expertise en gestion de laboratoire, contrôle de qualité et validation de tests diagnostiques. Capable de travailler de manière autonome ou en équipe, toujours avec une grande attention aux détails et au respect des normes de sécurité.</a:t>
            </a:r>
          </a:p>
        </p:txBody>
      </p:sp>
      <p:sp>
        <p:nvSpPr>
          <p:cNvPr id="35" name="TextBox 30">
            <a:extLst>
              <a:ext uri="{FF2B5EF4-FFF2-40B4-BE49-F238E27FC236}">
                <a16:creationId xmlns:a16="http://schemas.microsoft.com/office/drawing/2014/main" id="{9843F1DE-6301-2549-A35C-31316D3D8E7B}"/>
              </a:ext>
            </a:extLst>
          </p:cNvPr>
          <p:cNvSpPr txBox="1"/>
          <p:nvPr/>
        </p:nvSpPr>
        <p:spPr>
          <a:xfrm>
            <a:off x="3710930" y="2138242"/>
            <a:ext cx="2384579" cy="261610"/>
          </a:xfrm>
          <a:prstGeom prst="rect">
            <a:avLst/>
          </a:prstGeom>
          <a:noFill/>
        </p:spPr>
        <p:txBody>
          <a:bodyPr wrap="square" rtlCol="0">
            <a:spAutoFit/>
          </a:bodyPr>
          <a:lstStyle/>
          <a:p>
            <a:r>
              <a:rPr lang="en-US" sz="1100" b="1" dirty="0">
                <a:solidFill>
                  <a:srgbClr val="D39F6A"/>
                </a:solidFill>
                <a:ea typeface="Open Sans" panose="020B0606030504020204" pitchFamily="34" charset="0"/>
                <a:cs typeface="Open Sans" panose="020B0606030504020204" pitchFamily="34" charset="0"/>
              </a:rPr>
              <a:t>EXPERIENCES PROFESSIONNELLES</a:t>
            </a:r>
          </a:p>
        </p:txBody>
      </p:sp>
      <p:sp>
        <p:nvSpPr>
          <p:cNvPr id="41" name="TextBox 30">
            <a:extLst>
              <a:ext uri="{FF2B5EF4-FFF2-40B4-BE49-F238E27FC236}">
                <a16:creationId xmlns:a16="http://schemas.microsoft.com/office/drawing/2014/main" id="{9843F1DE-6301-2549-A35C-31316D3D8E7B}"/>
              </a:ext>
            </a:extLst>
          </p:cNvPr>
          <p:cNvSpPr txBox="1"/>
          <p:nvPr/>
        </p:nvSpPr>
        <p:spPr>
          <a:xfrm>
            <a:off x="3565349" y="6695405"/>
            <a:ext cx="1478632" cy="261610"/>
          </a:xfrm>
          <a:prstGeom prst="rect">
            <a:avLst/>
          </a:prstGeom>
          <a:noFill/>
        </p:spPr>
        <p:txBody>
          <a:bodyPr wrap="square" rtlCol="0">
            <a:spAutoFit/>
          </a:bodyPr>
          <a:lstStyle/>
          <a:p>
            <a:r>
              <a:rPr lang="en-US" sz="1100" b="1" dirty="0">
                <a:solidFill>
                  <a:srgbClr val="D39F6A"/>
                </a:solidFill>
                <a:ea typeface="Open Sans" panose="020B0606030504020204" pitchFamily="34" charset="0"/>
                <a:cs typeface="Open Sans" panose="020B0606030504020204" pitchFamily="34" charset="0"/>
              </a:rPr>
              <a:t>FORMATION</a:t>
            </a:r>
          </a:p>
        </p:txBody>
      </p:sp>
      <p:sp>
        <p:nvSpPr>
          <p:cNvPr id="42" name="TextBox 41"/>
          <p:cNvSpPr txBox="1"/>
          <p:nvPr/>
        </p:nvSpPr>
        <p:spPr>
          <a:xfrm>
            <a:off x="2278583" y="7112907"/>
            <a:ext cx="1028779" cy="246221"/>
          </a:xfrm>
          <a:prstGeom prst="rect">
            <a:avLst/>
          </a:prstGeom>
          <a:noFill/>
        </p:spPr>
        <p:txBody>
          <a:bodyPr wrap="square" rtlCol="0">
            <a:spAutoFit/>
          </a:bodyPr>
          <a:lstStyle/>
          <a:p>
            <a:pPr algn="r"/>
            <a:r>
              <a:rPr lang="fr-FR" sz="1000" b="1" dirty="0">
                <a:solidFill>
                  <a:srgbClr val="D1B99D"/>
                </a:solidFill>
              </a:rPr>
              <a:t>BTS Biochimie</a:t>
            </a:r>
            <a:endParaRPr lang="en-US" sz="1000" b="1" dirty="0">
              <a:solidFill>
                <a:srgbClr val="D1B99D"/>
              </a:solidFill>
              <a:ea typeface="Open Sans" panose="020B0606030504020204" pitchFamily="34" charset="0"/>
              <a:cs typeface="Open Sans" panose="020B0606030504020204" pitchFamily="34" charset="0"/>
            </a:endParaRPr>
          </a:p>
        </p:txBody>
      </p:sp>
      <p:sp>
        <p:nvSpPr>
          <p:cNvPr id="84" name="TextBox 83"/>
          <p:cNvSpPr txBox="1"/>
          <p:nvPr/>
        </p:nvSpPr>
        <p:spPr>
          <a:xfrm>
            <a:off x="3504237" y="7068360"/>
            <a:ext cx="3208631" cy="553998"/>
          </a:xfrm>
          <a:prstGeom prst="rect">
            <a:avLst/>
          </a:prstGeom>
          <a:noFill/>
        </p:spPr>
        <p:txBody>
          <a:bodyPr wrap="square" rtlCol="0">
            <a:spAutoFit/>
          </a:bodyPr>
          <a:lstStyle/>
          <a:p>
            <a:r>
              <a:rPr lang="fr-FR" sz="1000" b="1" dirty="0"/>
              <a:t>Diplôme de Technicien Supérieur en Analyses Biomédicales</a:t>
            </a:r>
            <a:r>
              <a:rPr lang="fr-FR" sz="1000" dirty="0"/>
              <a:t> Institut Supérieur de Technologie Médicale, Paris, France | 2008 - 2010</a:t>
            </a:r>
          </a:p>
        </p:txBody>
      </p:sp>
      <p:sp>
        <p:nvSpPr>
          <p:cNvPr id="17" name="TextBox 16"/>
          <p:cNvSpPr txBox="1"/>
          <p:nvPr/>
        </p:nvSpPr>
        <p:spPr>
          <a:xfrm>
            <a:off x="2405726" y="121394"/>
            <a:ext cx="3618556" cy="523220"/>
          </a:xfrm>
          <a:prstGeom prst="rect">
            <a:avLst/>
          </a:prstGeom>
          <a:noFill/>
        </p:spPr>
        <p:txBody>
          <a:bodyPr wrap="square" rtlCol="0">
            <a:spAutoFit/>
          </a:bodyPr>
          <a:lstStyle/>
          <a:p>
            <a:r>
              <a:rPr lang="en-US" sz="2800" b="1" dirty="0">
                <a:solidFill>
                  <a:srgbClr val="1D1E20"/>
                </a:solidFill>
                <a:ea typeface="Open Sans" panose="020B0606030504020204" pitchFamily="34" charset="0"/>
                <a:cs typeface="Open Sans" panose="020B0606030504020204" pitchFamily="34" charset="0"/>
              </a:rPr>
              <a:t>Arthur LABO</a:t>
            </a:r>
          </a:p>
        </p:txBody>
      </p:sp>
      <p:sp>
        <p:nvSpPr>
          <p:cNvPr id="18" name="TextBox 17"/>
          <p:cNvSpPr txBox="1"/>
          <p:nvPr/>
        </p:nvSpPr>
        <p:spPr>
          <a:xfrm>
            <a:off x="2405726" y="610866"/>
            <a:ext cx="4307148" cy="584775"/>
          </a:xfrm>
          <a:prstGeom prst="rect">
            <a:avLst/>
          </a:prstGeom>
          <a:noFill/>
        </p:spPr>
        <p:txBody>
          <a:bodyPr wrap="square" rtlCol="0">
            <a:spAutoFit/>
          </a:bodyPr>
          <a:lstStyle/>
          <a:p>
            <a:r>
              <a:rPr lang="fr-FR" sz="1600" dirty="0">
                <a:solidFill>
                  <a:srgbClr val="D39F6A"/>
                </a:solidFill>
              </a:rPr>
              <a:t>Technicien de laboratoire hautement qualifié avec plus de 13 ans d'expérience</a:t>
            </a:r>
            <a:endParaRPr lang="en-US" sz="1600" dirty="0">
              <a:solidFill>
                <a:srgbClr val="D39F6A"/>
              </a:solidFill>
              <a:ea typeface="Open Sans" panose="020B0606030504020204" pitchFamily="34" charset="0"/>
              <a:cs typeface="Open Sans" panose="020B0606030504020204" pitchFamily="34" charset="0"/>
            </a:endParaRPr>
          </a:p>
        </p:txBody>
      </p:sp>
      <p:sp>
        <p:nvSpPr>
          <p:cNvPr id="53" name="TextBox 52"/>
          <p:cNvSpPr txBox="1"/>
          <p:nvPr/>
        </p:nvSpPr>
        <p:spPr>
          <a:xfrm>
            <a:off x="2275576" y="2555499"/>
            <a:ext cx="1106398" cy="1477328"/>
          </a:xfrm>
          <a:prstGeom prst="rect">
            <a:avLst/>
          </a:prstGeom>
          <a:noFill/>
        </p:spPr>
        <p:txBody>
          <a:bodyPr wrap="square" rtlCol="0">
            <a:spAutoFit/>
          </a:bodyPr>
          <a:lstStyle/>
          <a:p>
            <a:pPr algn="r"/>
            <a:r>
              <a:rPr lang="en-US" sz="1000" b="1" dirty="0">
                <a:solidFill>
                  <a:srgbClr val="D1B99D"/>
                </a:solidFill>
                <a:ea typeface="Open Sans" panose="020B0606030504020204" pitchFamily="34" charset="0"/>
                <a:cs typeface="Open Sans" panose="020B0606030504020204" pitchFamily="34" charset="0"/>
              </a:rPr>
              <a:t>TECHNICIEN DE LABORATOIRE SENIOR, </a:t>
            </a:r>
            <a:r>
              <a:rPr lang="fr-FR" sz="1000" dirty="0"/>
              <a:t>Laboratoires D'Analyses Médicales</a:t>
            </a:r>
            <a:endParaRPr lang="en-US" sz="1000" b="1" dirty="0">
              <a:solidFill>
                <a:srgbClr val="D1B99D"/>
              </a:solidFill>
              <a:ea typeface="Open Sans" panose="020B0606030504020204" pitchFamily="34" charset="0"/>
              <a:cs typeface="Open Sans" panose="020B0606030504020204" pitchFamily="34" charset="0"/>
            </a:endParaRPr>
          </a:p>
          <a:p>
            <a:pPr algn="r"/>
            <a:r>
              <a:rPr lang="en-US" sz="1000" b="1" dirty="0">
                <a:solidFill>
                  <a:srgbClr val="D1B99D"/>
                </a:solidFill>
                <a:ea typeface="Open Sans" panose="020B0606030504020204" pitchFamily="34" charset="0"/>
                <a:cs typeface="Open Sans" panose="020B0606030504020204" pitchFamily="34" charset="0"/>
              </a:rPr>
              <a:t>Paris</a:t>
            </a:r>
          </a:p>
          <a:p>
            <a:pPr algn="r"/>
            <a:r>
              <a:rPr lang="en-US" sz="1000" b="1" dirty="0">
                <a:solidFill>
                  <a:srgbClr val="D1B99D"/>
                </a:solidFill>
                <a:ea typeface="Open Sans" panose="020B0606030504020204" pitchFamily="34" charset="0"/>
                <a:cs typeface="Open Sans" panose="020B0606030504020204" pitchFamily="34" charset="0"/>
              </a:rPr>
              <a:t>2015- </a:t>
            </a:r>
            <a:r>
              <a:rPr lang="en-US" sz="1000" b="1" dirty="0" err="1">
                <a:solidFill>
                  <a:srgbClr val="D1B99D"/>
                </a:solidFill>
                <a:ea typeface="Open Sans" panose="020B0606030504020204" pitchFamily="34" charset="0"/>
                <a:cs typeface="Open Sans" panose="020B0606030504020204" pitchFamily="34" charset="0"/>
              </a:rPr>
              <a:t>Aujourd’hui</a:t>
            </a:r>
            <a:endParaRPr lang="en-US" sz="1000" b="1" dirty="0">
              <a:solidFill>
                <a:srgbClr val="D1B99D"/>
              </a:solidFill>
              <a:ea typeface="Open Sans" panose="020B0606030504020204" pitchFamily="34" charset="0"/>
              <a:cs typeface="Open Sans" panose="020B0606030504020204" pitchFamily="34" charset="0"/>
            </a:endParaRPr>
          </a:p>
        </p:txBody>
      </p:sp>
      <p:cxnSp>
        <p:nvCxnSpPr>
          <p:cNvPr id="5" name="Прямая соединительная линия 4"/>
          <p:cNvCxnSpPr>
            <a:cxnSpLocks/>
          </p:cNvCxnSpPr>
          <p:nvPr/>
        </p:nvCxnSpPr>
        <p:spPr>
          <a:xfrm>
            <a:off x="3428298" y="7003567"/>
            <a:ext cx="0" cy="464903"/>
          </a:xfrm>
          <a:prstGeom prst="line">
            <a:avLst/>
          </a:prstGeom>
          <a:ln w="19050">
            <a:solidFill>
              <a:srgbClr val="1D1E2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30600" y="2528084"/>
            <a:ext cx="3112205" cy="1785104"/>
          </a:xfrm>
          <a:prstGeom prst="rect">
            <a:avLst/>
          </a:prstGeom>
          <a:noFill/>
        </p:spPr>
        <p:txBody>
          <a:bodyPr wrap="square" rtlCol="0">
            <a:spAutoFit/>
          </a:bodyPr>
          <a:lstStyle/>
          <a:p>
            <a:pPr marL="171450" indent="-171450">
              <a:buFont typeface="Arial" panose="020B0604020202020204" pitchFamily="34" charset="0"/>
              <a:buChar char="•"/>
            </a:pPr>
            <a:r>
              <a:rPr lang="fr-FR" sz="1000" dirty="0"/>
              <a:t>Accompagnement des personnes âgées et en situation de handicap dans les actes de la vie quotidienne</a:t>
            </a:r>
          </a:p>
          <a:p>
            <a:pPr marL="171450" indent="-171450">
              <a:buFont typeface="Arial" panose="020B0604020202020204" pitchFamily="34" charset="0"/>
              <a:buChar char="•"/>
            </a:pPr>
            <a:r>
              <a:rPr lang="fr-FR" sz="1000" dirty="0"/>
              <a:t>Préparation de repas équilibrés et adaptés aux régimes alimentaires spécifiques</a:t>
            </a:r>
          </a:p>
          <a:p>
            <a:pPr marL="171450" indent="-171450">
              <a:buFont typeface="Arial" panose="020B0604020202020204" pitchFamily="34" charset="0"/>
              <a:buChar char="•"/>
            </a:pPr>
            <a:r>
              <a:rPr lang="fr-FR" sz="1000" dirty="0"/>
              <a:t>Entretien ménager, gestion du linge et des courses</a:t>
            </a:r>
          </a:p>
          <a:p>
            <a:pPr marL="171450" indent="-171450">
              <a:buFont typeface="Arial" panose="020B0604020202020204" pitchFamily="34" charset="0"/>
              <a:buChar char="•"/>
            </a:pPr>
            <a:r>
              <a:rPr lang="fr-FR" sz="1000" dirty="0"/>
              <a:t>Assistance à la mobilité et aux transferts</a:t>
            </a:r>
          </a:p>
          <a:p>
            <a:pPr marL="171450" indent="-171450">
              <a:buFont typeface="Arial" panose="020B0604020202020204" pitchFamily="34" charset="0"/>
              <a:buChar char="•"/>
            </a:pPr>
            <a:r>
              <a:rPr lang="fr-FR" sz="1000" dirty="0"/>
              <a:t>Organisation d'activités de loisirs et de stimulation cognitive</a:t>
            </a:r>
          </a:p>
          <a:p>
            <a:pPr marL="171450" indent="-171450">
              <a:buFont typeface="Arial" panose="020B0604020202020204" pitchFamily="34" charset="0"/>
              <a:buChar char="•"/>
            </a:pPr>
            <a:r>
              <a:rPr lang="fr-FR" sz="1000" dirty="0"/>
              <a:t>Participation à la coordination avec les autres intervenants (famille, médecins, infirmiers)</a:t>
            </a:r>
          </a:p>
        </p:txBody>
      </p:sp>
      <p:cxnSp>
        <p:nvCxnSpPr>
          <p:cNvPr id="70" name="Прямая соединительная линия 69"/>
          <p:cNvCxnSpPr>
            <a:cxnSpLocks/>
          </p:cNvCxnSpPr>
          <p:nvPr/>
        </p:nvCxnSpPr>
        <p:spPr>
          <a:xfrm>
            <a:off x="3440837" y="2492491"/>
            <a:ext cx="0" cy="1891164"/>
          </a:xfrm>
          <a:prstGeom prst="line">
            <a:avLst/>
          </a:prstGeom>
          <a:ln w="19050">
            <a:solidFill>
              <a:srgbClr val="1D1E20"/>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145113" y="258415"/>
            <a:ext cx="1720548" cy="172054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57">
            <a:extLst>
              <a:ext uri="{FF2B5EF4-FFF2-40B4-BE49-F238E27FC236}">
                <a16:creationId xmlns:a16="http://schemas.microsoft.com/office/drawing/2014/main" id="{CA287D5D-831C-04F2-1D05-580ABBF21158}"/>
              </a:ext>
            </a:extLst>
          </p:cNvPr>
          <p:cNvSpPr txBox="1"/>
          <p:nvPr/>
        </p:nvSpPr>
        <p:spPr>
          <a:xfrm>
            <a:off x="3530600" y="4831035"/>
            <a:ext cx="3112205" cy="1477328"/>
          </a:xfrm>
          <a:prstGeom prst="rect">
            <a:avLst/>
          </a:prstGeom>
          <a:noFill/>
        </p:spPr>
        <p:txBody>
          <a:bodyPr wrap="square" rtlCol="0">
            <a:spAutoFit/>
          </a:bodyPr>
          <a:lstStyle/>
          <a:p>
            <a:pPr marL="171450" indent="-171450">
              <a:buFont typeface="Arial" panose="020B0604020202020204" pitchFamily="34" charset="0"/>
              <a:buChar char="•"/>
            </a:pPr>
            <a:r>
              <a:rPr lang="fr-FR" sz="1000" dirty="0"/>
              <a:t>Réalisation d'analyses de routine et spécialisées dans les domaines de la biochimie, de la microbiologie et de l'immunologie.</a:t>
            </a:r>
          </a:p>
          <a:p>
            <a:pPr marL="171450" indent="-171450">
              <a:buFont typeface="Arial" panose="020B0604020202020204" pitchFamily="34" charset="0"/>
              <a:buChar char="•"/>
            </a:pPr>
            <a:r>
              <a:rPr lang="fr-FR" sz="1000" dirty="0"/>
              <a:t>Préparation des échantillons et des réactifs pour les tests.</a:t>
            </a:r>
          </a:p>
          <a:p>
            <a:pPr marL="171450" indent="-171450">
              <a:buFont typeface="Arial" panose="020B0604020202020204" pitchFamily="34" charset="0"/>
              <a:buChar char="•"/>
            </a:pPr>
            <a:r>
              <a:rPr lang="fr-FR" sz="1000" dirty="0"/>
              <a:t>Maintenance et calibration régulière des équipements de laboratoire.</a:t>
            </a:r>
          </a:p>
          <a:p>
            <a:pPr marL="171450" indent="-171450">
              <a:buFont typeface="Arial" panose="020B0604020202020204" pitchFamily="34" charset="0"/>
              <a:buChar char="•"/>
            </a:pPr>
            <a:r>
              <a:rPr lang="fr-FR" sz="1000" dirty="0"/>
              <a:t>Respect strict des protocoles de laboratoire et des normes de sécurité.</a:t>
            </a:r>
          </a:p>
        </p:txBody>
      </p:sp>
      <p:cxnSp>
        <p:nvCxnSpPr>
          <p:cNvPr id="16" name="Прямая соединительная линия 69">
            <a:extLst>
              <a:ext uri="{FF2B5EF4-FFF2-40B4-BE49-F238E27FC236}">
                <a16:creationId xmlns:a16="http://schemas.microsoft.com/office/drawing/2014/main" id="{B1719159-152E-8EF5-E868-B1EC34339929}"/>
              </a:ext>
            </a:extLst>
          </p:cNvPr>
          <p:cNvCxnSpPr>
            <a:cxnSpLocks/>
          </p:cNvCxnSpPr>
          <p:nvPr/>
        </p:nvCxnSpPr>
        <p:spPr>
          <a:xfrm>
            <a:off x="3440837" y="4811127"/>
            <a:ext cx="0" cy="1497236"/>
          </a:xfrm>
          <a:prstGeom prst="line">
            <a:avLst/>
          </a:prstGeom>
          <a:ln w="19050">
            <a:solidFill>
              <a:srgbClr val="1D1E20"/>
            </a:solidFill>
          </a:ln>
        </p:spPr>
        <p:style>
          <a:lnRef idx="1">
            <a:schemeClr val="accent1"/>
          </a:lnRef>
          <a:fillRef idx="0">
            <a:schemeClr val="accent1"/>
          </a:fillRef>
          <a:effectRef idx="0">
            <a:schemeClr val="accent1"/>
          </a:effectRef>
          <a:fontRef idx="minor">
            <a:schemeClr val="tx1"/>
          </a:fontRef>
        </p:style>
      </p:cxnSp>
      <p:sp>
        <p:nvSpPr>
          <p:cNvPr id="22" name="TextBox 52">
            <a:extLst>
              <a:ext uri="{FF2B5EF4-FFF2-40B4-BE49-F238E27FC236}">
                <a16:creationId xmlns:a16="http://schemas.microsoft.com/office/drawing/2014/main" id="{10E6CC52-B619-A6E7-5AF1-A3EDCB5CFD0D}"/>
              </a:ext>
            </a:extLst>
          </p:cNvPr>
          <p:cNvSpPr txBox="1"/>
          <p:nvPr/>
        </p:nvSpPr>
        <p:spPr>
          <a:xfrm>
            <a:off x="2306476" y="4857055"/>
            <a:ext cx="1106398" cy="1015663"/>
          </a:xfrm>
          <a:prstGeom prst="rect">
            <a:avLst/>
          </a:prstGeom>
          <a:noFill/>
        </p:spPr>
        <p:txBody>
          <a:bodyPr wrap="square" rtlCol="0">
            <a:spAutoFit/>
          </a:bodyPr>
          <a:lstStyle/>
          <a:p>
            <a:pPr algn="r"/>
            <a:r>
              <a:rPr lang="en-US" sz="1000" b="1" dirty="0">
                <a:solidFill>
                  <a:srgbClr val="D1B99D"/>
                </a:solidFill>
                <a:ea typeface="Open Sans" panose="020B0606030504020204" pitchFamily="34" charset="0"/>
                <a:cs typeface="Open Sans" panose="020B0606030504020204" pitchFamily="34" charset="0"/>
              </a:rPr>
              <a:t>TECHNICIEN DE LABORATOIRE, </a:t>
            </a:r>
            <a:r>
              <a:rPr lang="fr-FR" sz="1000" dirty="0"/>
              <a:t>Hôpital de la Pitié-Salpêtrière</a:t>
            </a:r>
            <a:endParaRPr lang="en-US" sz="1000" b="1" dirty="0">
              <a:solidFill>
                <a:srgbClr val="D1B99D"/>
              </a:solidFill>
              <a:ea typeface="Open Sans" panose="020B0606030504020204" pitchFamily="34" charset="0"/>
              <a:cs typeface="Open Sans" panose="020B0606030504020204" pitchFamily="34" charset="0"/>
            </a:endParaRPr>
          </a:p>
          <a:p>
            <a:pPr algn="r"/>
            <a:r>
              <a:rPr lang="en-US" sz="1000" b="1" dirty="0">
                <a:solidFill>
                  <a:srgbClr val="D1B99D"/>
                </a:solidFill>
                <a:ea typeface="Open Sans" panose="020B0606030504020204" pitchFamily="34" charset="0"/>
                <a:cs typeface="Open Sans" panose="020B0606030504020204" pitchFamily="34" charset="0"/>
              </a:rPr>
              <a:t>Paris</a:t>
            </a:r>
          </a:p>
          <a:p>
            <a:pPr algn="r"/>
            <a:r>
              <a:rPr lang="en-US" sz="1000" b="1" dirty="0">
                <a:solidFill>
                  <a:srgbClr val="D1B99D"/>
                </a:solidFill>
                <a:ea typeface="Open Sans" panose="020B0606030504020204" pitchFamily="34" charset="0"/>
                <a:cs typeface="Open Sans" panose="020B0606030504020204" pitchFamily="34" charset="0"/>
              </a:rPr>
              <a:t>201-2014</a:t>
            </a:r>
          </a:p>
        </p:txBody>
      </p:sp>
      <p:sp>
        <p:nvSpPr>
          <p:cNvPr id="28" name="TextBox 30">
            <a:extLst>
              <a:ext uri="{FF2B5EF4-FFF2-40B4-BE49-F238E27FC236}">
                <a16:creationId xmlns:a16="http://schemas.microsoft.com/office/drawing/2014/main" id="{AF49343E-833E-CB7B-0F9E-D6BA2C103277}"/>
              </a:ext>
            </a:extLst>
          </p:cNvPr>
          <p:cNvSpPr txBox="1"/>
          <p:nvPr/>
        </p:nvSpPr>
        <p:spPr>
          <a:xfrm>
            <a:off x="141216" y="3525699"/>
            <a:ext cx="1931336" cy="253916"/>
          </a:xfrm>
          <a:prstGeom prst="rect">
            <a:avLst/>
          </a:prstGeom>
          <a:noFill/>
        </p:spPr>
        <p:txBody>
          <a:bodyPr wrap="square" rtlCol="0">
            <a:spAutoFit/>
          </a:bodyPr>
          <a:lstStyle/>
          <a:p>
            <a:pPr algn="ctr"/>
            <a:r>
              <a:rPr lang="en-US" sz="1050" b="1" dirty="0">
                <a:solidFill>
                  <a:srgbClr val="1D1E20"/>
                </a:solidFill>
                <a:ea typeface="Open Sans" panose="020B0606030504020204" pitchFamily="34" charset="0"/>
                <a:cs typeface="Open Sans" panose="020B0606030504020204" pitchFamily="34" charset="0"/>
              </a:rPr>
              <a:t>COMPETENCES</a:t>
            </a:r>
          </a:p>
        </p:txBody>
      </p:sp>
      <p:sp>
        <p:nvSpPr>
          <p:cNvPr id="30" name="TextBox 57">
            <a:extLst>
              <a:ext uri="{FF2B5EF4-FFF2-40B4-BE49-F238E27FC236}">
                <a16:creationId xmlns:a16="http://schemas.microsoft.com/office/drawing/2014/main" id="{41490842-6F57-AA79-70C7-53932FCB5854}"/>
              </a:ext>
            </a:extLst>
          </p:cNvPr>
          <p:cNvSpPr txBox="1"/>
          <p:nvPr/>
        </p:nvSpPr>
        <p:spPr>
          <a:xfrm>
            <a:off x="107357" y="3831903"/>
            <a:ext cx="2023393" cy="2400657"/>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Maîtrise des techniques de laboratoire en biochimie, microbiologie, et immunologie.</a:t>
            </a:r>
          </a:p>
          <a:p>
            <a:pPr marL="171450" indent="-171450">
              <a:buFont typeface="Arial" panose="020B0604020202020204" pitchFamily="34" charset="0"/>
              <a:buChar char="•"/>
            </a:pPr>
            <a:r>
              <a:rPr lang="fr-FR" sz="1000" dirty="0">
                <a:solidFill>
                  <a:schemeClr val="bg1"/>
                </a:solidFill>
              </a:rPr>
              <a:t>Expérience avec l'équipement de laboratoire standard et les logiciels d'analyse de données.</a:t>
            </a:r>
          </a:p>
          <a:p>
            <a:pPr marL="171450" indent="-171450">
              <a:buFont typeface="Arial" panose="020B0604020202020204" pitchFamily="34" charset="0"/>
              <a:buChar char="•"/>
            </a:pPr>
            <a:r>
              <a:rPr lang="fr-FR" sz="1000" dirty="0">
                <a:solidFill>
                  <a:schemeClr val="bg1"/>
                </a:solidFill>
              </a:rPr>
              <a:t>Compétences en gestion de laboratoire et en contrôle de qualité.</a:t>
            </a:r>
          </a:p>
          <a:p>
            <a:pPr marL="171450" indent="-171450">
              <a:buFont typeface="Arial" panose="020B0604020202020204" pitchFamily="34" charset="0"/>
              <a:buChar char="•"/>
            </a:pPr>
            <a:r>
              <a:rPr lang="fr-FR" sz="1000" dirty="0">
                <a:solidFill>
                  <a:schemeClr val="bg1"/>
                </a:solidFill>
              </a:rPr>
              <a:t>Excellentes compétences en communication et en service à la clientèle.</a:t>
            </a:r>
          </a:p>
          <a:p>
            <a:pPr marL="171450" indent="-171450">
              <a:buFont typeface="Arial" panose="020B0604020202020204" pitchFamily="34" charset="0"/>
              <a:buChar char="•"/>
            </a:pPr>
            <a:r>
              <a:rPr lang="fr-FR" sz="1000" dirty="0">
                <a:solidFill>
                  <a:schemeClr val="bg1"/>
                </a:solidFill>
              </a:rPr>
              <a:t>Solides compétences organisationnelles et en résolution de problèmes.</a:t>
            </a:r>
          </a:p>
        </p:txBody>
      </p:sp>
      <p:sp>
        <p:nvSpPr>
          <p:cNvPr id="25" name="TextBox 57">
            <a:extLst>
              <a:ext uri="{FF2B5EF4-FFF2-40B4-BE49-F238E27FC236}">
                <a16:creationId xmlns:a16="http://schemas.microsoft.com/office/drawing/2014/main" id="{30C69310-566C-58D5-AF81-B864754D5619}"/>
              </a:ext>
            </a:extLst>
          </p:cNvPr>
          <p:cNvSpPr txBox="1"/>
          <p:nvPr/>
        </p:nvSpPr>
        <p:spPr>
          <a:xfrm>
            <a:off x="114007" y="6891027"/>
            <a:ext cx="1949866"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Patience</a:t>
            </a:r>
          </a:p>
          <a:p>
            <a:pPr marL="171450" indent="-171450">
              <a:buFont typeface="Arial" panose="020B0604020202020204" pitchFamily="34" charset="0"/>
              <a:buChar char="•"/>
            </a:pPr>
            <a:r>
              <a:rPr lang="fr-FR" sz="1000" dirty="0">
                <a:solidFill>
                  <a:schemeClr val="bg1"/>
                </a:solidFill>
              </a:rPr>
              <a:t>Organisé</a:t>
            </a:r>
          </a:p>
          <a:p>
            <a:pPr marL="171450" indent="-171450">
              <a:buFont typeface="Arial" panose="020B0604020202020204" pitchFamily="34" charset="0"/>
              <a:buChar char="•"/>
            </a:pPr>
            <a:r>
              <a:rPr lang="fr-FR" sz="1000" dirty="0">
                <a:solidFill>
                  <a:schemeClr val="bg1"/>
                </a:solidFill>
              </a:rPr>
              <a:t>Attentionné aux détails</a:t>
            </a:r>
          </a:p>
          <a:p>
            <a:pPr marL="171450" indent="-171450">
              <a:buFont typeface="Arial" panose="020B0604020202020204" pitchFamily="34" charset="0"/>
              <a:buChar char="•"/>
            </a:pPr>
            <a:r>
              <a:rPr lang="fr-FR" sz="1000" dirty="0">
                <a:solidFill>
                  <a:schemeClr val="bg1"/>
                </a:solidFill>
              </a:rPr>
              <a:t>Esprit d’équipe</a:t>
            </a:r>
          </a:p>
          <a:p>
            <a:pPr marL="171450" indent="-171450">
              <a:buFont typeface="Arial" panose="020B0604020202020204" pitchFamily="34" charset="0"/>
              <a:buChar char="•"/>
            </a:pPr>
            <a:r>
              <a:rPr lang="fr-FR" sz="1000" dirty="0">
                <a:solidFill>
                  <a:schemeClr val="bg1"/>
                </a:solidFill>
              </a:rPr>
              <a:t>Intégrité</a:t>
            </a:r>
          </a:p>
          <a:p>
            <a:pPr marL="171450" indent="-171450">
              <a:buFont typeface="Arial" panose="020B0604020202020204" pitchFamily="34" charset="0"/>
              <a:buChar char="•"/>
            </a:pPr>
            <a:r>
              <a:rPr lang="fr-FR" sz="1000" dirty="0">
                <a:solidFill>
                  <a:schemeClr val="bg1"/>
                </a:solidFill>
              </a:rPr>
              <a:t>Communicant</a:t>
            </a:r>
          </a:p>
        </p:txBody>
      </p:sp>
      <p:sp>
        <p:nvSpPr>
          <p:cNvPr id="32" name="TextBox 41">
            <a:extLst>
              <a:ext uri="{FF2B5EF4-FFF2-40B4-BE49-F238E27FC236}">
                <a16:creationId xmlns:a16="http://schemas.microsoft.com/office/drawing/2014/main" id="{BF6903A6-1869-CB52-BD1D-869B4B1451B6}"/>
              </a:ext>
            </a:extLst>
          </p:cNvPr>
          <p:cNvSpPr txBox="1"/>
          <p:nvPr/>
        </p:nvSpPr>
        <p:spPr>
          <a:xfrm>
            <a:off x="2239974" y="7709715"/>
            <a:ext cx="1106396" cy="246221"/>
          </a:xfrm>
          <a:prstGeom prst="rect">
            <a:avLst/>
          </a:prstGeom>
          <a:noFill/>
        </p:spPr>
        <p:txBody>
          <a:bodyPr wrap="square" rtlCol="0">
            <a:spAutoFit/>
          </a:bodyPr>
          <a:lstStyle/>
          <a:p>
            <a:pPr algn="r"/>
            <a:r>
              <a:rPr lang="fr-FR" sz="1000" b="1" dirty="0">
                <a:solidFill>
                  <a:srgbClr val="D1B99D"/>
                </a:solidFill>
              </a:rPr>
              <a:t>BAC S</a:t>
            </a:r>
            <a:endParaRPr lang="en-US" sz="1000" b="1" dirty="0">
              <a:solidFill>
                <a:srgbClr val="D1B99D"/>
              </a:solidFill>
              <a:ea typeface="Open Sans" panose="020B0606030504020204" pitchFamily="34" charset="0"/>
              <a:cs typeface="Open Sans" panose="020B0606030504020204" pitchFamily="34" charset="0"/>
            </a:endParaRPr>
          </a:p>
        </p:txBody>
      </p:sp>
      <p:sp>
        <p:nvSpPr>
          <p:cNvPr id="33" name="TextBox 83">
            <a:extLst>
              <a:ext uri="{FF2B5EF4-FFF2-40B4-BE49-F238E27FC236}">
                <a16:creationId xmlns:a16="http://schemas.microsoft.com/office/drawing/2014/main" id="{8E245D49-1D44-5A75-07D1-F9F669614A71}"/>
              </a:ext>
            </a:extLst>
          </p:cNvPr>
          <p:cNvSpPr txBox="1"/>
          <p:nvPr/>
        </p:nvSpPr>
        <p:spPr>
          <a:xfrm>
            <a:off x="3476229" y="7759438"/>
            <a:ext cx="3208627" cy="400110"/>
          </a:xfrm>
          <a:prstGeom prst="rect">
            <a:avLst/>
          </a:prstGeom>
          <a:noFill/>
        </p:spPr>
        <p:txBody>
          <a:bodyPr wrap="square" rtlCol="0">
            <a:spAutoFit/>
          </a:bodyPr>
          <a:lstStyle/>
          <a:p>
            <a:r>
              <a:rPr lang="fr-FR" sz="1000" b="1" dirty="0"/>
              <a:t>Baccalauréat Scientifique</a:t>
            </a:r>
            <a:r>
              <a:rPr lang="fr-FR" sz="1000" dirty="0"/>
              <a:t> Lycée Saint-Louis, Paris, France | 2004 - 2007</a:t>
            </a:r>
          </a:p>
        </p:txBody>
      </p:sp>
      <p:cxnSp>
        <p:nvCxnSpPr>
          <p:cNvPr id="36" name="Прямая соединительная линия 4">
            <a:extLst>
              <a:ext uri="{FF2B5EF4-FFF2-40B4-BE49-F238E27FC236}">
                <a16:creationId xmlns:a16="http://schemas.microsoft.com/office/drawing/2014/main" id="{A8C310BD-E464-73F4-D040-E161551BD4FD}"/>
              </a:ext>
            </a:extLst>
          </p:cNvPr>
          <p:cNvCxnSpPr>
            <a:cxnSpLocks/>
          </p:cNvCxnSpPr>
          <p:nvPr/>
        </p:nvCxnSpPr>
        <p:spPr>
          <a:xfrm>
            <a:off x="3428291" y="7691450"/>
            <a:ext cx="0" cy="483876"/>
          </a:xfrm>
          <a:prstGeom prst="line">
            <a:avLst/>
          </a:prstGeom>
          <a:ln w="19050">
            <a:solidFill>
              <a:srgbClr val="1D1E20"/>
            </a:solidFill>
          </a:ln>
        </p:spPr>
        <p:style>
          <a:lnRef idx="1">
            <a:schemeClr val="accent1"/>
          </a:lnRef>
          <a:fillRef idx="0">
            <a:schemeClr val="accent1"/>
          </a:fillRef>
          <a:effectRef idx="0">
            <a:schemeClr val="accent1"/>
          </a:effectRef>
          <a:fontRef idx="minor">
            <a:schemeClr val="tx1"/>
          </a:fontRef>
        </p:style>
      </p:cxnSp>
      <p:sp>
        <p:nvSpPr>
          <p:cNvPr id="40" name="TextBox 30">
            <a:extLst>
              <a:ext uri="{FF2B5EF4-FFF2-40B4-BE49-F238E27FC236}">
                <a16:creationId xmlns:a16="http://schemas.microsoft.com/office/drawing/2014/main" id="{0A3ECDA2-E8CC-9B6A-8E61-77ABF3EBE5CF}"/>
              </a:ext>
            </a:extLst>
          </p:cNvPr>
          <p:cNvSpPr txBox="1"/>
          <p:nvPr/>
        </p:nvSpPr>
        <p:spPr>
          <a:xfrm>
            <a:off x="98424" y="7988179"/>
            <a:ext cx="1715597" cy="253916"/>
          </a:xfrm>
          <a:prstGeom prst="rect">
            <a:avLst/>
          </a:prstGeom>
          <a:noFill/>
        </p:spPr>
        <p:txBody>
          <a:bodyPr wrap="square" rtlCol="0">
            <a:spAutoFit/>
          </a:bodyPr>
          <a:lstStyle/>
          <a:p>
            <a:pPr algn="ctr"/>
            <a:r>
              <a:rPr lang="en-US" sz="1000" b="1" dirty="0">
                <a:solidFill>
                  <a:srgbClr val="1D1E20"/>
                </a:solidFill>
                <a:ea typeface="Open Sans" panose="020B0606030504020204" pitchFamily="34" charset="0"/>
                <a:cs typeface="Open Sans" panose="020B0606030504020204" pitchFamily="34" charset="0"/>
              </a:rPr>
              <a:t>HOBBIES</a:t>
            </a:r>
          </a:p>
        </p:txBody>
      </p:sp>
      <p:sp>
        <p:nvSpPr>
          <p:cNvPr id="43" name="TextBox 57">
            <a:extLst>
              <a:ext uri="{FF2B5EF4-FFF2-40B4-BE49-F238E27FC236}">
                <a16:creationId xmlns:a16="http://schemas.microsoft.com/office/drawing/2014/main" id="{B98AE741-32FB-B2F8-D420-D4B29BCC9393}"/>
              </a:ext>
            </a:extLst>
          </p:cNvPr>
          <p:cNvSpPr txBox="1"/>
          <p:nvPr/>
        </p:nvSpPr>
        <p:spPr>
          <a:xfrm>
            <a:off x="78118" y="8254051"/>
            <a:ext cx="1949866" cy="1015663"/>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Bénévolat auprès d'associations d'aide aux personnes âgées</a:t>
            </a:r>
          </a:p>
          <a:p>
            <a:pPr marL="171450" indent="-171450">
              <a:buFont typeface="Arial" panose="020B0604020202020204" pitchFamily="34" charset="0"/>
              <a:buChar char="•"/>
            </a:pPr>
            <a:r>
              <a:rPr lang="fr-FR" sz="1000" dirty="0">
                <a:solidFill>
                  <a:schemeClr val="bg1"/>
                </a:solidFill>
              </a:rPr>
              <a:t>Randonnée et activités en plein air</a:t>
            </a:r>
          </a:p>
          <a:p>
            <a:pPr marL="171450" indent="-171450">
              <a:buFont typeface="Arial" panose="020B0604020202020204" pitchFamily="34" charset="0"/>
              <a:buChar char="•"/>
            </a:pPr>
            <a:r>
              <a:rPr lang="fr-FR" sz="1000" dirty="0">
                <a:solidFill>
                  <a:schemeClr val="bg1"/>
                </a:solidFill>
              </a:rPr>
              <a:t>Lecture et écriture de poésie</a:t>
            </a:r>
          </a:p>
        </p:txBody>
      </p:sp>
      <p:sp>
        <p:nvSpPr>
          <p:cNvPr id="44" name="TextBox 30">
            <a:extLst>
              <a:ext uri="{FF2B5EF4-FFF2-40B4-BE49-F238E27FC236}">
                <a16:creationId xmlns:a16="http://schemas.microsoft.com/office/drawing/2014/main" id="{FA53CE64-6CD8-8264-CAE7-A2A4637E1BEC}"/>
              </a:ext>
            </a:extLst>
          </p:cNvPr>
          <p:cNvSpPr txBox="1"/>
          <p:nvPr/>
        </p:nvSpPr>
        <p:spPr>
          <a:xfrm>
            <a:off x="3565349" y="8497359"/>
            <a:ext cx="1478632" cy="261610"/>
          </a:xfrm>
          <a:prstGeom prst="rect">
            <a:avLst/>
          </a:prstGeom>
          <a:noFill/>
        </p:spPr>
        <p:txBody>
          <a:bodyPr wrap="square" rtlCol="0">
            <a:spAutoFit/>
          </a:bodyPr>
          <a:lstStyle/>
          <a:p>
            <a:r>
              <a:rPr lang="en-US" sz="1100" b="1" dirty="0">
                <a:solidFill>
                  <a:srgbClr val="D39F6A"/>
                </a:solidFill>
                <a:ea typeface="Open Sans" panose="020B0606030504020204" pitchFamily="34" charset="0"/>
                <a:cs typeface="Open Sans" panose="020B0606030504020204" pitchFamily="34" charset="0"/>
              </a:rPr>
              <a:t>LANGUES</a:t>
            </a:r>
          </a:p>
        </p:txBody>
      </p:sp>
      <p:sp>
        <p:nvSpPr>
          <p:cNvPr id="45" name="TextBox 41">
            <a:extLst>
              <a:ext uri="{FF2B5EF4-FFF2-40B4-BE49-F238E27FC236}">
                <a16:creationId xmlns:a16="http://schemas.microsoft.com/office/drawing/2014/main" id="{EAEAA281-7354-EAB1-A9D6-2DF8117CAE3F}"/>
              </a:ext>
            </a:extLst>
          </p:cNvPr>
          <p:cNvSpPr txBox="1"/>
          <p:nvPr/>
        </p:nvSpPr>
        <p:spPr>
          <a:xfrm>
            <a:off x="2239974" y="8933185"/>
            <a:ext cx="1208295" cy="400110"/>
          </a:xfrm>
          <a:prstGeom prst="rect">
            <a:avLst/>
          </a:prstGeom>
          <a:noFill/>
        </p:spPr>
        <p:txBody>
          <a:bodyPr wrap="square" rtlCol="0">
            <a:spAutoFit/>
          </a:bodyPr>
          <a:lstStyle/>
          <a:p>
            <a:pPr algn="r"/>
            <a:r>
              <a:rPr lang="fr-FR" sz="1000" b="1" dirty="0">
                <a:solidFill>
                  <a:srgbClr val="D1B99D"/>
                </a:solidFill>
              </a:rPr>
              <a:t>Anglais</a:t>
            </a:r>
            <a:br>
              <a:rPr lang="fr-FR" sz="1000" b="1" dirty="0">
                <a:solidFill>
                  <a:srgbClr val="3F84BE"/>
                </a:solidFill>
              </a:rPr>
            </a:br>
            <a:r>
              <a:rPr lang="fr-FR" sz="1000" dirty="0"/>
              <a:t>Langue maternelle</a:t>
            </a:r>
            <a:endParaRPr lang="en-US" sz="1000" dirty="0">
              <a:ea typeface="Open Sans" panose="020B0606030504020204" pitchFamily="34" charset="0"/>
              <a:cs typeface="Open Sans" panose="020B0606030504020204" pitchFamily="34" charset="0"/>
            </a:endParaRPr>
          </a:p>
        </p:txBody>
      </p:sp>
      <p:cxnSp>
        <p:nvCxnSpPr>
          <p:cNvPr id="46" name="Прямая соединительная линия 4">
            <a:extLst>
              <a:ext uri="{FF2B5EF4-FFF2-40B4-BE49-F238E27FC236}">
                <a16:creationId xmlns:a16="http://schemas.microsoft.com/office/drawing/2014/main" id="{5FC189E2-8B4E-28C2-5828-1785F94F0B08}"/>
              </a:ext>
            </a:extLst>
          </p:cNvPr>
          <p:cNvCxnSpPr>
            <a:cxnSpLocks/>
          </p:cNvCxnSpPr>
          <p:nvPr/>
        </p:nvCxnSpPr>
        <p:spPr>
          <a:xfrm>
            <a:off x="3517653" y="8920126"/>
            <a:ext cx="0" cy="464903"/>
          </a:xfrm>
          <a:prstGeom prst="line">
            <a:avLst/>
          </a:prstGeom>
          <a:ln w="19050">
            <a:solidFill>
              <a:srgbClr val="1D1E20"/>
            </a:solidFill>
          </a:ln>
        </p:spPr>
        <p:style>
          <a:lnRef idx="1">
            <a:schemeClr val="accent1"/>
          </a:lnRef>
          <a:fillRef idx="0">
            <a:schemeClr val="accent1"/>
          </a:fillRef>
          <a:effectRef idx="0">
            <a:schemeClr val="accent1"/>
          </a:effectRef>
          <a:fontRef idx="minor">
            <a:schemeClr val="tx1"/>
          </a:fontRef>
        </p:style>
      </p:cxnSp>
      <p:sp>
        <p:nvSpPr>
          <p:cNvPr id="47" name="TextBox 41">
            <a:extLst>
              <a:ext uri="{FF2B5EF4-FFF2-40B4-BE49-F238E27FC236}">
                <a16:creationId xmlns:a16="http://schemas.microsoft.com/office/drawing/2014/main" id="{CA2D1FDE-BA25-E616-3D52-83B1F16978F7}"/>
              </a:ext>
            </a:extLst>
          </p:cNvPr>
          <p:cNvSpPr txBox="1"/>
          <p:nvPr/>
        </p:nvSpPr>
        <p:spPr>
          <a:xfrm>
            <a:off x="3659862" y="8939897"/>
            <a:ext cx="1208295" cy="400110"/>
          </a:xfrm>
          <a:prstGeom prst="rect">
            <a:avLst/>
          </a:prstGeom>
          <a:noFill/>
        </p:spPr>
        <p:txBody>
          <a:bodyPr wrap="square" rtlCol="0">
            <a:spAutoFit/>
          </a:bodyPr>
          <a:lstStyle/>
          <a:p>
            <a:pPr algn="r"/>
            <a:r>
              <a:rPr lang="fr-FR" sz="1000" b="1" dirty="0">
                <a:solidFill>
                  <a:srgbClr val="D1B99D"/>
                </a:solidFill>
              </a:rPr>
              <a:t>Français</a:t>
            </a:r>
            <a:br>
              <a:rPr lang="fr-FR" sz="1000" b="1" dirty="0">
                <a:solidFill>
                  <a:srgbClr val="3F84BE"/>
                </a:solidFill>
              </a:rPr>
            </a:br>
            <a:r>
              <a:rPr lang="fr-FR" sz="1000" dirty="0"/>
              <a:t>Langue maternelle</a:t>
            </a:r>
            <a:endParaRPr lang="en-US" sz="1000" dirty="0">
              <a:ea typeface="Open Sans" panose="020B0606030504020204" pitchFamily="34" charset="0"/>
              <a:cs typeface="Open Sans" panose="020B0606030504020204" pitchFamily="34" charset="0"/>
            </a:endParaRPr>
          </a:p>
        </p:txBody>
      </p:sp>
      <p:cxnSp>
        <p:nvCxnSpPr>
          <p:cNvPr id="48" name="Прямая соединительная линия 4">
            <a:extLst>
              <a:ext uri="{FF2B5EF4-FFF2-40B4-BE49-F238E27FC236}">
                <a16:creationId xmlns:a16="http://schemas.microsoft.com/office/drawing/2014/main" id="{5F32C296-3B69-A06F-93CF-D932DC366B9F}"/>
              </a:ext>
            </a:extLst>
          </p:cNvPr>
          <p:cNvCxnSpPr>
            <a:cxnSpLocks/>
          </p:cNvCxnSpPr>
          <p:nvPr/>
        </p:nvCxnSpPr>
        <p:spPr>
          <a:xfrm>
            <a:off x="5149532" y="8920126"/>
            <a:ext cx="0" cy="464903"/>
          </a:xfrm>
          <a:prstGeom prst="line">
            <a:avLst/>
          </a:prstGeom>
          <a:ln w="19050">
            <a:solidFill>
              <a:srgbClr val="1D1E20"/>
            </a:solidFill>
          </a:ln>
        </p:spPr>
        <p:style>
          <a:lnRef idx="1">
            <a:schemeClr val="accent1"/>
          </a:lnRef>
          <a:fillRef idx="0">
            <a:schemeClr val="accent1"/>
          </a:fillRef>
          <a:effectRef idx="0">
            <a:schemeClr val="accent1"/>
          </a:effectRef>
          <a:fontRef idx="minor">
            <a:schemeClr val="tx1"/>
          </a:fontRef>
        </p:style>
      </p:cxnSp>
      <p:sp>
        <p:nvSpPr>
          <p:cNvPr id="49" name="TextBox 41">
            <a:extLst>
              <a:ext uri="{FF2B5EF4-FFF2-40B4-BE49-F238E27FC236}">
                <a16:creationId xmlns:a16="http://schemas.microsoft.com/office/drawing/2014/main" id="{AD33FF6B-2848-4267-E6B5-64145C01AABB}"/>
              </a:ext>
            </a:extLst>
          </p:cNvPr>
          <p:cNvSpPr txBox="1"/>
          <p:nvPr/>
        </p:nvSpPr>
        <p:spPr>
          <a:xfrm>
            <a:off x="5209087" y="8939897"/>
            <a:ext cx="1043189" cy="400110"/>
          </a:xfrm>
          <a:prstGeom prst="rect">
            <a:avLst/>
          </a:prstGeom>
          <a:noFill/>
        </p:spPr>
        <p:txBody>
          <a:bodyPr wrap="square" rtlCol="0">
            <a:spAutoFit/>
          </a:bodyPr>
          <a:lstStyle/>
          <a:p>
            <a:pPr algn="r"/>
            <a:r>
              <a:rPr lang="fr-FR" sz="1000" b="1" dirty="0">
                <a:solidFill>
                  <a:srgbClr val="D1B99D"/>
                </a:solidFill>
              </a:rPr>
              <a:t>Italien</a:t>
            </a:r>
            <a:br>
              <a:rPr lang="fr-FR" sz="1000" b="1" dirty="0">
                <a:solidFill>
                  <a:srgbClr val="3F84BE"/>
                </a:solidFill>
              </a:rPr>
            </a:br>
            <a:r>
              <a:rPr lang="fr-FR" sz="1000" dirty="0"/>
              <a:t>Niveau B1</a:t>
            </a:r>
            <a:endParaRPr lang="en-US" sz="1000" dirty="0">
              <a:ea typeface="Open Sans" panose="020B0606030504020204" pitchFamily="34" charset="0"/>
              <a:cs typeface="Open Sans" panose="020B0606030504020204" pitchFamily="34" charset="0"/>
            </a:endParaRPr>
          </a:p>
        </p:txBody>
      </p:sp>
      <p:pic>
        <p:nvPicPr>
          <p:cNvPr id="6" name="Image 5" descr="Une image contenant Visage humain, habits, personne, sourire&#10;&#10;Description générée automatiquement">
            <a:extLst>
              <a:ext uri="{FF2B5EF4-FFF2-40B4-BE49-F238E27FC236}">
                <a16:creationId xmlns:a16="http://schemas.microsoft.com/office/drawing/2014/main" id="{63402F48-A666-AB7B-6E6B-67FFD922969F}"/>
              </a:ext>
            </a:extLst>
          </p:cNvPr>
          <p:cNvPicPr>
            <a:picLocks noChangeAspect="1"/>
          </p:cNvPicPr>
          <p:nvPr/>
        </p:nvPicPr>
        <p:blipFill rotWithShape="1">
          <a:blip r:embed="rId2"/>
          <a:srcRect r="33235"/>
          <a:stretch/>
        </p:blipFill>
        <p:spPr>
          <a:xfrm>
            <a:off x="225202" y="313058"/>
            <a:ext cx="1787702" cy="1787169"/>
          </a:xfrm>
          <a:prstGeom prst="ellipse">
            <a:avLst/>
          </a:prstGeom>
        </p:spPr>
      </p:pic>
    </p:spTree>
    <p:extLst>
      <p:ext uri="{BB962C8B-B14F-4D97-AF65-F5344CB8AC3E}">
        <p14:creationId xmlns:p14="http://schemas.microsoft.com/office/powerpoint/2010/main" val="1593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4051</TotalTime>
  <Words>658</Words>
  <Application>Microsoft Macintosh PowerPoint</Application>
  <PresentationFormat>Format A4 (210 x 297 mm)</PresentationFormat>
  <Paragraphs>90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Calibri</vt:lpstr>
      <vt:lpstr>Calibri Light</vt:lpstr>
      <vt:lpstr>Arial</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457</cp:revision>
  <dcterms:created xsi:type="dcterms:W3CDTF">2019-07-01T12:35:06Z</dcterms:created>
  <dcterms:modified xsi:type="dcterms:W3CDTF">2023-05-12T22:51:28Z</dcterms:modified>
</cp:coreProperties>
</file>