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59" r:id="rId3"/>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F2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918"/>
    <p:restoredTop sz="96327"/>
  </p:normalViewPr>
  <p:slideViewPr>
    <p:cSldViewPr snapToGrid="0" snapToObjects="1" showGuides="1">
      <p:cViewPr varScale="1">
        <p:scale>
          <a:sx n="216" d="100"/>
          <a:sy n="216" d="100"/>
        </p:scale>
        <p:origin x="1848" y="192"/>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25824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687056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7168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49238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E89A196F-2B0A-924F-9F94-33DF8C253705}" type="datetimeFigureOut">
              <a:rPr lang="fr-FR" smtClean="0"/>
              <a:t>30/05/2023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69387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996967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Cliquez pour 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89A196F-2B0A-924F-9F94-33DF8C253705}" type="datetimeFigureOut">
              <a:rPr lang="fr-FR" smtClean="0"/>
              <a:t>30/05/2023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124943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89A196F-2B0A-924F-9F94-33DF8C253705}" type="datetimeFigureOut">
              <a:rPr lang="fr-FR" smtClean="0"/>
              <a:t>30/05/2023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2275549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9A196F-2B0A-924F-9F94-33DF8C253705}" type="datetimeFigureOut">
              <a:rPr lang="fr-FR" smtClean="0"/>
              <a:t>30/05/2023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449392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93252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89A196F-2B0A-924F-9F94-33DF8C253705}" type="datetimeFigureOut">
              <a:rPr lang="fr-FR" smtClean="0"/>
              <a:t>30/05/2023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6C6B50E-7BDC-DD40-A92B-E828D8F35DF9}" type="slidenum">
              <a:rPr lang="fr-FR" smtClean="0"/>
              <a:t>‹N°›</a:t>
            </a:fld>
            <a:endParaRPr lang="fr-FR"/>
          </a:p>
        </p:txBody>
      </p:sp>
    </p:spTree>
    <p:extLst>
      <p:ext uri="{BB962C8B-B14F-4D97-AF65-F5344CB8AC3E}">
        <p14:creationId xmlns:p14="http://schemas.microsoft.com/office/powerpoint/2010/main" val="36278604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89A196F-2B0A-924F-9F94-33DF8C253705}" type="datetimeFigureOut">
              <a:rPr lang="fr-FR" smtClean="0"/>
              <a:t>30/05/2023</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6C6B50E-7BDC-DD40-A92B-E828D8F35DF9}" type="slidenum">
              <a:rPr lang="fr-FR" smtClean="0"/>
              <a:t>‹N°›</a:t>
            </a:fld>
            <a:endParaRPr lang="fr-FR"/>
          </a:p>
        </p:txBody>
      </p:sp>
    </p:spTree>
    <p:extLst>
      <p:ext uri="{BB962C8B-B14F-4D97-AF65-F5344CB8AC3E}">
        <p14:creationId xmlns:p14="http://schemas.microsoft.com/office/powerpoint/2010/main" val="23789260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9">
            <a:extLst>
              <a:ext uri="{FF2B5EF4-FFF2-40B4-BE49-F238E27FC236}">
                <a16:creationId xmlns:a16="http://schemas.microsoft.com/office/drawing/2014/main" id="{25BF3392-A131-50CC-1507-59E3CC2152A4}"/>
              </a:ext>
            </a:extLst>
          </p:cNvPr>
          <p:cNvSpPr>
            <a:spLocks noChangeArrowheads="1"/>
          </p:cNvSpPr>
          <p:nvPr/>
        </p:nvSpPr>
        <p:spPr bwMode="auto">
          <a:xfrm rot="10800000">
            <a:off x="-4004" y="0"/>
            <a:ext cx="2431225" cy="9906000"/>
          </a:xfrm>
          <a:prstGeom prst="rect">
            <a:avLst/>
          </a:prstGeom>
          <a:solidFill>
            <a:srgbClr val="002060">
              <a:alpha val="23000"/>
            </a:srgbClr>
          </a:solidFill>
          <a:ln>
            <a:noFill/>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fr-FR" sz="14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endParaRPr kumimoji="0" lang="en-US" altLang="fr-FR" sz="1800" b="0" i="0" u="none" strike="noStrike" cap="none" normalizeH="0" baseline="0" dirty="0">
              <a:ln>
                <a:noFill/>
              </a:ln>
              <a:solidFill>
                <a:schemeClr val="tx1"/>
              </a:solidFill>
              <a:effectLst/>
            </a:endParaRPr>
          </a:p>
        </p:txBody>
      </p:sp>
      <p:sp>
        <p:nvSpPr>
          <p:cNvPr id="5" name="Zone de texte 1">
            <a:extLst>
              <a:ext uri="{FF2B5EF4-FFF2-40B4-BE49-F238E27FC236}">
                <a16:creationId xmlns:a16="http://schemas.microsoft.com/office/drawing/2014/main" id="{E5F8DE6B-7986-7D8A-9913-73A8A7F67A33}"/>
              </a:ext>
            </a:extLst>
          </p:cNvPr>
          <p:cNvSpPr txBox="1">
            <a:spLocks noChangeArrowheads="1"/>
          </p:cNvSpPr>
          <p:nvPr/>
        </p:nvSpPr>
        <p:spPr bwMode="auto">
          <a:xfrm>
            <a:off x="2614490" y="231007"/>
            <a:ext cx="3327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2400" b="1" dirty="0">
                <a:solidFill>
                  <a:srgbClr val="000000"/>
                </a:solidFill>
                <a:latin typeface="Calibri" panose="020F0502020204030204" pitchFamily="34" charset="0"/>
              </a:rPr>
              <a:t>Jacques PLACO</a:t>
            </a:r>
            <a:endParaRPr lang="fr-FR" sz="2400" b="1" dirty="0"/>
          </a:p>
        </p:txBody>
      </p:sp>
      <p:sp>
        <p:nvSpPr>
          <p:cNvPr id="7" name="Zone de texte 3">
            <a:extLst>
              <a:ext uri="{FF2B5EF4-FFF2-40B4-BE49-F238E27FC236}">
                <a16:creationId xmlns:a16="http://schemas.microsoft.com/office/drawing/2014/main" id="{A0B0E60B-1F47-06AD-0C62-51047EB294DB}"/>
              </a:ext>
            </a:extLst>
          </p:cNvPr>
          <p:cNvSpPr txBox="1">
            <a:spLocks noChangeArrowheads="1"/>
          </p:cNvSpPr>
          <p:nvPr/>
        </p:nvSpPr>
        <p:spPr bwMode="auto">
          <a:xfrm>
            <a:off x="2585769" y="866891"/>
            <a:ext cx="4052004" cy="386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a:r>
              <a:rPr lang="fr-FR" sz="1400" b="1" dirty="0"/>
              <a:t>Plaquiste expérimenté spécialisé dans les travaux de finition intérieure</a:t>
            </a:r>
            <a:endParaRPr lang="fr-FR" sz="1400" b="1" i="0" dirty="0">
              <a:solidFill>
                <a:srgbClr val="000000"/>
              </a:solidFill>
              <a:effectLst/>
              <a:latin typeface="Calibri" panose="020F0502020204030204" pitchFamily="34" charset="0"/>
            </a:endParaRPr>
          </a:p>
        </p:txBody>
      </p:sp>
      <p:sp>
        <p:nvSpPr>
          <p:cNvPr id="8" name="Google Shape;61;p14">
            <a:extLst>
              <a:ext uri="{FF2B5EF4-FFF2-40B4-BE49-F238E27FC236}">
                <a16:creationId xmlns:a16="http://schemas.microsoft.com/office/drawing/2014/main" id="{8FE50E40-D2C0-7736-3371-99996FB4742D}"/>
              </a:ext>
            </a:extLst>
          </p:cNvPr>
          <p:cNvSpPr/>
          <p:nvPr/>
        </p:nvSpPr>
        <p:spPr>
          <a:xfrm>
            <a:off x="2686299" y="721001"/>
            <a:ext cx="1102995" cy="45085"/>
          </a:xfrm>
          <a:prstGeom prst="rect">
            <a:avLst/>
          </a:prstGeom>
          <a:solidFill>
            <a:srgbClr val="000000"/>
          </a:solidFill>
          <a:ln>
            <a:noFill/>
          </a:ln>
        </p:spPr>
        <p:txBody>
          <a:bodyPr spcFirstLastPara="1" wrap="square" lIns="0" tIns="91425" rIns="91425" bIns="91425" anchor="ctr" anchorCtr="0">
            <a:noAutofit/>
          </a:bodyPr>
          <a:lstStyle/>
          <a:p>
            <a:endParaRPr lang="fr-FR"/>
          </a:p>
        </p:txBody>
      </p:sp>
      <p:sp>
        <p:nvSpPr>
          <p:cNvPr id="9" name="Zone de texte 4">
            <a:extLst>
              <a:ext uri="{FF2B5EF4-FFF2-40B4-BE49-F238E27FC236}">
                <a16:creationId xmlns:a16="http://schemas.microsoft.com/office/drawing/2014/main" id="{409AE738-B4BF-3CC5-A96D-84C8AB58C14C}"/>
              </a:ext>
            </a:extLst>
          </p:cNvPr>
          <p:cNvSpPr txBox="1">
            <a:spLocks noChangeArrowheads="1"/>
          </p:cNvSpPr>
          <p:nvPr/>
        </p:nvSpPr>
        <p:spPr bwMode="auto">
          <a:xfrm>
            <a:off x="2647211" y="1935611"/>
            <a:ext cx="4068300" cy="11953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00" dirty="0"/>
              <a:t>Plaquiste professionnel avec 12 ans d'expérience, spécialisé dans la réalisation de systèmes de plafonds et de cloisons sèches. Mes compétences comprennent une expertise approfondie en lecture de plans et en installation de plaques de plâtre, avec un engagement constant envers la sécurité et la qualité. Rigoureux, autonome et doté d'un excellent esprit d'équipe, je suis prêt à relever de nouveaux défis.</a:t>
            </a:r>
            <a:endParaRPr lang="fr-FR" sz="1000" dirty="0">
              <a:effectLst/>
              <a:ea typeface="Calibri" panose="020F0502020204030204" pitchFamily="34" charset="0"/>
              <a:cs typeface="Times New Roman" panose="02020603050405020304" pitchFamily="18" charset="0"/>
            </a:endParaRPr>
          </a:p>
        </p:txBody>
      </p:sp>
      <p:sp>
        <p:nvSpPr>
          <p:cNvPr id="10" name="Zone de texte 5">
            <a:extLst>
              <a:ext uri="{FF2B5EF4-FFF2-40B4-BE49-F238E27FC236}">
                <a16:creationId xmlns:a16="http://schemas.microsoft.com/office/drawing/2014/main" id="{ABFFB6A3-C2C7-25E1-0351-3F0B3EFF4657}"/>
              </a:ext>
            </a:extLst>
          </p:cNvPr>
          <p:cNvSpPr txBox="1">
            <a:spLocks noChangeArrowheads="1"/>
          </p:cNvSpPr>
          <p:nvPr/>
        </p:nvSpPr>
        <p:spPr bwMode="auto">
          <a:xfrm>
            <a:off x="2628974" y="1492704"/>
            <a:ext cx="3175001"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A propos de moi</a:t>
            </a:r>
            <a:endParaRPr kumimoji="0" lang="fr-FR" altLang="fr-FR" sz="1800" b="0" i="0" u="none" strike="noStrike" cap="none" normalizeH="0" baseline="0" dirty="0">
              <a:ln>
                <a:noFill/>
              </a:ln>
              <a:solidFill>
                <a:schemeClr val="tx1"/>
              </a:solidFill>
              <a:effectLst/>
            </a:endParaRPr>
          </a:p>
        </p:txBody>
      </p:sp>
      <p:sp>
        <p:nvSpPr>
          <p:cNvPr id="11" name="Zone de texte 6">
            <a:extLst>
              <a:ext uri="{FF2B5EF4-FFF2-40B4-BE49-F238E27FC236}">
                <a16:creationId xmlns:a16="http://schemas.microsoft.com/office/drawing/2014/main" id="{A35884B0-4846-2DB7-57CB-AB53E2AF0103}"/>
              </a:ext>
            </a:extLst>
          </p:cNvPr>
          <p:cNvSpPr txBox="1">
            <a:spLocks noChangeArrowheads="1"/>
          </p:cNvSpPr>
          <p:nvPr/>
        </p:nvSpPr>
        <p:spPr bwMode="auto">
          <a:xfrm>
            <a:off x="2633458" y="3173908"/>
            <a:ext cx="317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Expériences Professionnelles</a:t>
            </a:r>
            <a:endParaRPr kumimoji="0" lang="fr-FR" altLang="fr-FR" sz="1800" b="0" i="0" u="none" strike="noStrike" cap="none" normalizeH="0" baseline="0" dirty="0">
              <a:ln>
                <a:noFill/>
              </a:ln>
              <a:solidFill>
                <a:schemeClr val="tx1"/>
              </a:solidFill>
              <a:effectLst/>
            </a:endParaRPr>
          </a:p>
        </p:txBody>
      </p:sp>
      <p:sp>
        <p:nvSpPr>
          <p:cNvPr id="12" name="Zone de texte 7">
            <a:extLst>
              <a:ext uri="{FF2B5EF4-FFF2-40B4-BE49-F238E27FC236}">
                <a16:creationId xmlns:a16="http://schemas.microsoft.com/office/drawing/2014/main" id="{ED3ACC09-5DFC-E13C-6C11-EE49DFE730A3}"/>
              </a:ext>
            </a:extLst>
          </p:cNvPr>
          <p:cNvSpPr txBox="1">
            <a:spLocks noChangeArrowheads="1"/>
          </p:cNvSpPr>
          <p:nvPr/>
        </p:nvSpPr>
        <p:spPr bwMode="auto">
          <a:xfrm>
            <a:off x="2633459" y="3570548"/>
            <a:ext cx="4142290" cy="2063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fr-FR" sz="1050" b="1" dirty="0"/>
              <a:t>Plaquiste</a:t>
            </a:r>
            <a:r>
              <a:rPr lang="fr-FR" sz="1050" dirty="0"/>
              <a:t>, Société de Construction Dupont, Paris (2011 - Présent)</a:t>
            </a:r>
          </a:p>
          <a:p>
            <a:endParaRPr lang="fr-FR" sz="1050" dirty="0"/>
          </a:p>
          <a:p>
            <a:pPr marL="171450" indent="-171450">
              <a:buFont typeface="Arial" panose="020B0604020202020204" pitchFamily="34" charset="0"/>
              <a:buChar char="•"/>
            </a:pPr>
            <a:r>
              <a:rPr lang="fr-FR" sz="1050" dirty="0"/>
              <a:t>Installation de cloisons sèches et de plafonds suspendus dans des projets résidentiels et commerciaux de grande envergure.</a:t>
            </a:r>
          </a:p>
          <a:p>
            <a:pPr marL="171450" indent="-171450">
              <a:buFont typeface="Arial" panose="020B0604020202020204" pitchFamily="34" charset="0"/>
              <a:buChar char="•"/>
            </a:pPr>
            <a:r>
              <a:rPr lang="fr-FR" sz="1050" dirty="0"/>
              <a:t>Lecture et interprétation de plans techniques pour garantir la précision des installations.</a:t>
            </a:r>
          </a:p>
          <a:p>
            <a:pPr marL="171450" indent="-171450">
              <a:buFont typeface="Arial" panose="020B0604020202020204" pitchFamily="34" charset="0"/>
              <a:buChar char="•"/>
            </a:pPr>
            <a:r>
              <a:rPr lang="fr-FR" sz="1050" dirty="0"/>
              <a:t>Suivi des normes de sécurité et participation à des formations régulières sur la sécurité au travail.</a:t>
            </a:r>
          </a:p>
          <a:p>
            <a:endParaRPr lang="fr-FR" sz="1050" b="1" dirty="0"/>
          </a:p>
          <a:p>
            <a:r>
              <a:rPr lang="fr-FR" sz="1050" b="1" dirty="0"/>
              <a:t>Assistant Plaquiste</a:t>
            </a:r>
            <a:r>
              <a:rPr lang="fr-FR" sz="1050" dirty="0"/>
              <a:t>, Entreprise de Construction Durand, Paris (2007 - 2011)</a:t>
            </a:r>
          </a:p>
          <a:p>
            <a:endParaRPr lang="fr-FR" sz="1050" dirty="0"/>
          </a:p>
          <a:p>
            <a:pPr marL="171450" indent="-171450">
              <a:buFont typeface="Arial" panose="020B0604020202020204" pitchFamily="34" charset="0"/>
              <a:buChar char="•"/>
            </a:pPr>
            <a:r>
              <a:rPr lang="fr-FR" sz="1050" dirty="0"/>
              <a:t>Aide à l'installation de cloisons sèches et de plafonds.</a:t>
            </a:r>
          </a:p>
          <a:p>
            <a:pPr marL="171450" indent="-171450">
              <a:buFont typeface="Arial" panose="020B0604020202020204" pitchFamily="34" charset="0"/>
              <a:buChar char="•"/>
            </a:pPr>
            <a:r>
              <a:rPr lang="fr-FR" sz="1050" dirty="0"/>
              <a:t>Préparation des matériaux et des outils pour les travaux à réaliser.</a:t>
            </a:r>
          </a:p>
          <a:p>
            <a:pPr marL="171450" indent="-171450">
              <a:buFont typeface="Arial" panose="020B0604020202020204" pitchFamily="34" charset="0"/>
              <a:buChar char="•"/>
            </a:pPr>
            <a:r>
              <a:rPr lang="fr-FR" sz="1050" dirty="0"/>
              <a:t>Nettoyage et rangement des zones de travail.</a:t>
            </a:r>
          </a:p>
        </p:txBody>
      </p:sp>
      <p:cxnSp>
        <p:nvCxnSpPr>
          <p:cNvPr id="13" name="Conector recto 36">
            <a:extLst>
              <a:ext uri="{FF2B5EF4-FFF2-40B4-BE49-F238E27FC236}">
                <a16:creationId xmlns:a16="http://schemas.microsoft.com/office/drawing/2014/main" id="{ABA3EF5C-17E6-3FEF-B78D-4542401BDF8C}"/>
              </a:ext>
            </a:extLst>
          </p:cNvPr>
          <p:cNvCxnSpPr>
            <a:cxnSpLocks/>
          </p:cNvCxnSpPr>
          <p:nvPr/>
        </p:nvCxnSpPr>
        <p:spPr>
          <a:xfrm>
            <a:off x="2725133" y="1870325"/>
            <a:ext cx="4026662" cy="0"/>
          </a:xfrm>
          <a:prstGeom prst="line">
            <a:avLst/>
          </a:prstGeom>
          <a:ln/>
        </p:spPr>
        <p:style>
          <a:lnRef idx="2">
            <a:schemeClr val="dk1"/>
          </a:lnRef>
          <a:fillRef idx="0">
            <a:schemeClr val="dk1"/>
          </a:fillRef>
          <a:effectRef idx="1">
            <a:schemeClr val="dk1"/>
          </a:effectRef>
          <a:fontRef idx="minor">
            <a:schemeClr val="tx1"/>
          </a:fontRef>
        </p:style>
      </p:cxnSp>
      <p:cxnSp>
        <p:nvCxnSpPr>
          <p:cNvPr id="14" name="Conector recto 36">
            <a:extLst>
              <a:ext uri="{FF2B5EF4-FFF2-40B4-BE49-F238E27FC236}">
                <a16:creationId xmlns:a16="http://schemas.microsoft.com/office/drawing/2014/main" id="{C1219AB7-3ADE-4885-5355-6C9709225EB4}"/>
              </a:ext>
            </a:extLst>
          </p:cNvPr>
          <p:cNvCxnSpPr>
            <a:cxnSpLocks/>
          </p:cNvCxnSpPr>
          <p:nvPr/>
        </p:nvCxnSpPr>
        <p:spPr>
          <a:xfrm>
            <a:off x="2689376" y="3514553"/>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15" name="Cuadro de texto 24">
            <a:extLst>
              <a:ext uri="{FF2B5EF4-FFF2-40B4-BE49-F238E27FC236}">
                <a16:creationId xmlns:a16="http://schemas.microsoft.com/office/drawing/2014/main" id="{BCBDA240-DC9A-6219-7609-22B2A8F92CAE}"/>
              </a:ext>
            </a:extLst>
          </p:cNvPr>
          <p:cNvSpPr txBox="1">
            <a:spLocks noChangeArrowheads="1"/>
          </p:cNvSpPr>
          <p:nvPr/>
        </p:nvSpPr>
        <p:spPr bwMode="auto">
          <a:xfrm>
            <a:off x="475489" y="2843882"/>
            <a:ext cx="2010561" cy="119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+336 01 02 03 04</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votre.nom.prenom@gnail.com</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Marseille, France</a:t>
            </a:r>
            <a:endParaRPr kumimoji="0" lang="fr-FR" altLang="fr-FR" sz="200" b="0" i="0" u="none" strike="noStrike" cap="none" normalizeH="0" baseline="0" dirty="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1100" b="0" i="0" u="none" strike="noStrike" cap="none" normalizeH="0" baseline="0" dirty="0" err="1">
                <a:ln>
                  <a:noFill/>
                </a:ln>
                <a:solidFill>
                  <a:schemeClr val="tx1"/>
                </a:solidFill>
                <a:effectLst/>
                <a:ea typeface="Calibri" panose="020F0502020204030204" pitchFamily="34" charset="0"/>
                <a:cs typeface="Calibri" panose="020F0502020204030204" pitchFamily="34" charset="0"/>
              </a:rPr>
              <a:t>linkedin.com</a:t>
            </a:r>
            <a:r>
              <a:rPr kumimoji="0" lang="fr-FR" altLang="fr-FR" sz="1100" b="0" i="0" u="none" strike="noStrike" cap="none" normalizeH="0" baseline="0" dirty="0">
                <a:ln>
                  <a:noFill/>
                </a:ln>
                <a:solidFill>
                  <a:schemeClr val="tx1"/>
                </a:solidFill>
                <a:effectLst/>
                <a:ea typeface="Calibri" panose="020F0502020204030204" pitchFamily="34" charset="0"/>
                <a:cs typeface="Calibri" panose="020F0502020204030204" pitchFamily="34" charset="0"/>
              </a:rPr>
              <a:t>/votre-profil</a:t>
            </a:r>
            <a:endParaRPr kumimoji="0" lang="fr-FR" altLang="fr-FR" sz="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endParaRPr>
          </a:p>
        </p:txBody>
      </p:sp>
      <p:pic>
        <p:nvPicPr>
          <p:cNvPr id="16" name="Gráfico 15" descr="Marcador">
            <a:extLst>
              <a:ext uri="{FF2B5EF4-FFF2-40B4-BE49-F238E27FC236}">
                <a16:creationId xmlns:a16="http://schemas.microsoft.com/office/drawing/2014/main" id="{F7D1ADF7-6D59-948A-9307-B1D893181CE0}"/>
              </a:ext>
            </a:extLst>
          </p:cNvPr>
          <p:cNvPicPr/>
          <p:nvPr/>
        </p:nvPicPr>
        <p:blipFill>
          <a:blip r:embed="rId2">
            <a:extLst>
              <a:ext uri="{96DAC541-7B7A-43D3-8B79-37D633B846F1}">
                <asvg:svgBlip xmlns:asvg="http://schemas.microsoft.com/office/drawing/2016/SVG/main" r:embed="rId3"/>
              </a:ext>
            </a:extLst>
          </a:blip>
          <a:stretch>
            <a:fillRect/>
          </a:stretch>
        </p:blipFill>
        <p:spPr>
          <a:xfrm>
            <a:off x="208974" y="3443765"/>
            <a:ext cx="219710" cy="219710"/>
          </a:xfrm>
          <a:prstGeom prst="rect">
            <a:avLst/>
          </a:prstGeom>
        </p:spPr>
      </p:pic>
      <p:pic>
        <p:nvPicPr>
          <p:cNvPr id="1032" name="Image 13">
            <a:extLst>
              <a:ext uri="{FF2B5EF4-FFF2-40B4-BE49-F238E27FC236}">
                <a16:creationId xmlns:a16="http://schemas.microsoft.com/office/drawing/2014/main" id="{0D33B328-4C89-4101-3B8D-9BFB676534B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5388" y="2919937"/>
            <a:ext cx="201613" cy="201613"/>
          </a:xfrm>
          <a:prstGeom prst="rect">
            <a:avLst/>
          </a:prstGeom>
          <a:noFill/>
          <a:extLst>
            <a:ext uri="{909E8E84-426E-40DD-AFC4-6F175D3DCCD1}">
              <a14:hiddenFill xmlns:a14="http://schemas.microsoft.com/office/drawing/2010/main">
                <a:solidFill>
                  <a:srgbClr val="FFFFFF"/>
                </a:solidFill>
              </a14:hiddenFill>
            </a:ext>
          </a:extLst>
        </p:spPr>
      </p:pic>
      <p:pic>
        <p:nvPicPr>
          <p:cNvPr id="1031" name="Image 14">
            <a:extLst>
              <a:ext uri="{FF2B5EF4-FFF2-40B4-BE49-F238E27FC236}">
                <a16:creationId xmlns:a16="http://schemas.microsoft.com/office/drawing/2014/main" id="{D100A965-CF64-50F4-41BD-A7EAA06D69F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06" y="3204100"/>
            <a:ext cx="171450" cy="171450"/>
          </a:xfrm>
          <a:prstGeom prst="rect">
            <a:avLst/>
          </a:prstGeom>
          <a:noFill/>
          <a:extLst>
            <a:ext uri="{909E8E84-426E-40DD-AFC4-6F175D3DCCD1}">
              <a14:hiddenFill xmlns:a14="http://schemas.microsoft.com/office/drawing/2010/main">
                <a:solidFill>
                  <a:srgbClr val="FFFFFF"/>
                </a:solidFill>
              </a14:hiddenFill>
            </a:ext>
          </a:extLst>
        </p:spPr>
      </p:pic>
      <p:pic>
        <p:nvPicPr>
          <p:cNvPr id="1030" name="Image 17">
            <a:extLst>
              <a:ext uri="{FF2B5EF4-FFF2-40B4-BE49-F238E27FC236}">
                <a16:creationId xmlns:a16="http://schemas.microsoft.com/office/drawing/2014/main" id="{E1CD72BF-FF52-4ABA-BD16-19CEC83CBC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3318" y="3731690"/>
            <a:ext cx="169863" cy="169862"/>
          </a:xfrm>
          <a:prstGeom prst="rect">
            <a:avLst/>
          </a:prstGeom>
          <a:noFill/>
          <a:extLst>
            <a:ext uri="{909E8E84-426E-40DD-AFC4-6F175D3DCCD1}">
              <a14:hiddenFill xmlns:a14="http://schemas.microsoft.com/office/drawing/2010/main">
                <a:solidFill>
                  <a:srgbClr val="FFFFFF"/>
                </a:solidFill>
              </a14:hiddenFill>
            </a:ext>
          </a:extLst>
        </p:spPr>
      </p:pic>
      <p:sp>
        <p:nvSpPr>
          <p:cNvPr id="17" name="Zone de texte 18">
            <a:extLst>
              <a:ext uri="{FF2B5EF4-FFF2-40B4-BE49-F238E27FC236}">
                <a16:creationId xmlns:a16="http://schemas.microsoft.com/office/drawing/2014/main" id="{D195CB69-BF30-955F-77B4-6D27ADFF9262}"/>
              </a:ext>
            </a:extLst>
          </p:cNvPr>
          <p:cNvSpPr txBox="1">
            <a:spLocks noChangeArrowheads="1"/>
          </p:cNvSpPr>
          <p:nvPr/>
        </p:nvSpPr>
        <p:spPr bwMode="auto">
          <a:xfrm>
            <a:off x="163829" y="2511189"/>
            <a:ext cx="2144334"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Contact</a:t>
            </a:r>
            <a:endParaRPr kumimoji="0" lang="fr-FR" altLang="fr-FR" sz="1800" b="0" i="0" u="none" strike="noStrike" cap="none" normalizeH="0" baseline="0" dirty="0">
              <a:ln>
                <a:noFill/>
              </a:ln>
              <a:solidFill>
                <a:schemeClr val="tx1"/>
              </a:solidFill>
              <a:effectLst/>
            </a:endParaRPr>
          </a:p>
        </p:txBody>
      </p:sp>
      <p:sp>
        <p:nvSpPr>
          <p:cNvPr id="18" name="Zone de texte 20">
            <a:extLst>
              <a:ext uri="{FF2B5EF4-FFF2-40B4-BE49-F238E27FC236}">
                <a16:creationId xmlns:a16="http://schemas.microsoft.com/office/drawing/2014/main" id="{BE8E1647-3F3E-7D44-2728-908BCA8F5EF0}"/>
              </a:ext>
            </a:extLst>
          </p:cNvPr>
          <p:cNvSpPr txBox="1">
            <a:spLocks noChangeArrowheads="1"/>
          </p:cNvSpPr>
          <p:nvPr/>
        </p:nvSpPr>
        <p:spPr bwMode="auto">
          <a:xfrm>
            <a:off x="2585769" y="7614502"/>
            <a:ext cx="2341563"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Qualités</a:t>
            </a:r>
            <a:endParaRPr kumimoji="0" lang="fr-FR" altLang="fr-FR" sz="1800" b="0" i="0" u="none" strike="noStrike" cap="none" normalizeH="0" baseline="0" dirty="0">
              <a:ln>
                <a:noFill/>
              </a:ln>
              <a:solidFill>
                <a:schemeClr val="tx1"/>
              </a:solidFill>
              <a:effectLst/>
            </a:endParaRPr>
          </a:p>
        </p:txBody>
      </p:sp>
      <p:sp>
        <p:nvSpPr>
          <p:cNvPr id="19" name="Zone de texte 22">
            <a:extLst>
              <a:ext uri="{FF2B5EF4-FFF2-40B4-BE49-F238E27FC236}">
                <a16:creationId xmlns:a16="http://schemas.microsoft.com/office/drawing/2014/main" id="{105FEE60-283F-BFE0-E4AA-B96B0A6110EA}"/>
              </a:ext>
            </a:extLst>
          </p:cNvPr>
          <p:cNvSpPr txBox="1">
            <a:spLocks noChangeArrowheads="1"/>
          </p:cNvSpPr>
          <p:nvPr/>
        </p:nvSpPr>
        <p:spPr bwMode="auto">
          <a:xfrm>
            <a:off x="2616673" y="8086854"/>
            <a:ext cx="4029978" cy="9616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buFont typeface="Arial" panose="020B0604020202020204" pitchFamily="34" charset="0"/>
              <a:buChar char="•"/>
            </a:pPr>
            <a:r>
              <a:rPr lang="fr-FR" sz="1050" dirty="0"/>
              <a:t>Souci du détail et précision dans le travail</a:t>
            </a:r>
          </a:p>
          <a:p>
            <a:pPr marL="171450" indent="-171450">
              <a:buFont typeface="Arial" panose="020B0604020202020204" pitchFamily="34" charset="0"/>
              <a:buChar char="•"/>
            </a:pPr>
            <a:r>
              <a:rPr lang="fr-FR" sz="1050" dirty="0"/>
              <a:t>Bonne condition physique et capacité à travailler en hauteur</a:t>
            </a:r>
          </a:p>
          <a:p>
            <a:pPr marL="171450" indent="-171450">
              <a:buFont typeface="Arial" panose="020B0604020202020204" pitchFamily="34" charset="0"/>
              <a:buChar char="•"/>
            </a:pPr>
            <a:r>
              <a:rPr lang="fr-FR" sz="1050" dirty="0"/>
              <a:t>Esprit d'équipe et bonnes compétences en communication</a:t>
            </a:r>
          </a:p>
          <a:p>
            <a:pPr marL="171450" indent="-171450">
              <a:buFont typeface="Arial" panose="020B0604020202020204" pitchFamily="34" charset="0"/>
              <a:buChar char="•"/>
            </a:pPr>
            <a:r>
              <a:rPr lang="fr-FR" sz="1050" dirty="0"/>
              <a:t>Autonomie et adaptabilité</a:t>
            </a:r>
          </a:p>
        </p:txBody>
      </p:sp>
      <p:sp>
        <p:nvSpPr>
          <p:cNvPr id="20" name="Zone de texte 23">
            <a:extLst>
              <a:ext uri="{FF2B5EF4-FFF2-40B4-BE49-F238E27FC236}">
                <a16:creationId xmlns:a16="http://schemas.microsoft.com/office/drawing/2014/main" id="{7A83F3E6-7000-53D6-C737-DC7FA36B9ED9}"/>
              </a:ext>
            </a:extLst>
          </p:cNvPr>
          <p:cNvSpPr txBox="1">
            <a:spLocks noChangeArrowheads="1"/>
          </p:cNvSpPr>
          <p:nvPr/>
        </p:nvSpPr>
        <p:spPr bwMode="auto">
          <a:xfrm>
            <a:off x="2598836" y="6274893"/>
            <a:ext cx="2056808"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Compétences métier</a:t>
            </a:r>
            <a:endParaRPr kumimoji="0" lang="fr-FR" altLang="fr-FR" sz="1800" b="0" i="0" u="none" strike="noStrike" cap="none" normalizeH="0" baseline="0" dirty="0">
              <a:ln>
                <a:noFill/>
              </a:ln>
              <a:solidFill>
                <a:schemeClr val="tx1"/>
              </a:solidFill>
              <a:effectLst/>
            </a:endParaRPr>
          </a:p>
        </p:txBody>
      </p:sp>
      <p:sp>
        <p:nvSpPr>
          <p:cNvPr id="24" name="Zone de texte 28">
            <a:extLst>
              <a:ext uri="{FF2B5EF4-FFF2-40B4-BE49-F238E27FC236}">
                <a16:creationId xmlns:a16="http://schemas.microsoft.com/office/drawing/2014/main" id="{5A6E7EFC-94C0-7511-64FA-0333E18902B9}"/>
              </a:ext>
            </a:extLst>
          </p:cNvPr>
          <p:cNvSpPr txBox="1">
            <a:spLocks noChangeArrowheads="1"/>
          </p:cNvSpPr>
          <p:nvPr/>
        </p:nvSpPr>
        <p:spPr bwMode="auto">
          <a:xfrm>
            <a:off x="163829" y="4235787"/>
            <a:ext cx="2197811" cy="334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Formation &amp; Certifications</a:t>
            </a:r>
            <a:endParaRPr kumimoji="0" lang="fr-FR" altLang="fr-FR" sz="1800" b="0" i="0" u="none" strike="noStrike" cap="none" normalizeH="0" baseline="0" dirty="0">
              <a:ln>
                <a:noFill/>
              </a:ln>
              <a:solidFill>
                <a:schemeClr val="tx1"/>
              </a:solidFill>
              <a:effectLst/>
            </a:endParaRPr>
          </a:p>
        </p:txBody>
      </p:sp>
      <p:cxnSp>
        <p:nvCxnSpPr>
          <p:cNvPr id="28" name="Conector recto 36">
            <a:extLst>
              <a:ext uri="{FF2B5EF4-FFF2-40B4-BE49-F238E27FC236}">
                <a16:creationId xmlns:a16="http://schemas.microsoft.com/office/drawing/2014/main" id="{FA4D679F-F883-9AEE-CCF1-73EE3075B7DE}"/>
              </a:ext>
            </a:extLst>
          </p:cNvPr>
          <p:cNvCxnSpPr>
            <a:cxnSpLocks/>
          </p:cNvCxnSpPr>
          <p:nvPr/>
        </p:nvCxnSpPr>
        <p:spPr>
          <a:xfrm>
            <a:off x="2646063" y="7963188"/>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5" name="Zone de texte 31">
            <a:extLst>
              <a:ext uri="{FF2B5EF4-FFF2-40B4-BE49-F238E27FC236}">
                <a16:creationId xmlns:a16="http://schemas.microsoft.com/office/drawing/2014/main" id="{8D409EA3-6289-E719-B251-F58CE2A38A08}"/>
              </a:ext>
            </a:extLst>
          </p:cNvPr>
          <p:cNvSpPr txBox="1">
            <a:spLocks noChangeArrowheads="1"/>
          </p:cNvSpPr>
          <p:nvPr/>
        </p:nvSpPr>
        <p:spPr bwMode="auto">
          <a:xfrm>
            <a:off x="163829" y="4933926"/>
            <a:ext cx="2144334" cy="792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algn="l">
              <a:buFont typeface="Arial" panose="020B0604020202020204" pitchFamily="34" charset="0"/>
              <a:buChar char="•"/>
            </a:pPr>
            <a:r>
              <a:rPr lang="fr-FR" sz="1000" b="1" dirty="0"/>
              <a:t>CAP Plâtrier-Plaquiste</a:t>
            </a:r>
            <a:r>
              <a:rPr lang="fr-FR" sz="1000" dirty="0"/>
              <a:t>, Lycée des Métiers du Bâtiment, Paris (2006)</a:t>
            </a:r>
            <a:endParaRPr lang="fr-FR" sz="1000" b="0" i="0" dirty="0">
              <a:solidFill>
                <a:srgbClr val="000000"/>
              </a:solidFill>
              <a:effectLst/>
              <a:latin typeface="Calibri" panose="020F0502020204030204" pitchFamily="34" charset="0"/>
            </a:endParaRPr>
          </a:p>
        </p:txBody>
      </p:sp>
      <p:sp>
        <p:nvSpPr>
          <p:cNvPr id="31" name="Zone de texte 26">
            <a:extLst>
              <a:ext uri="{FF2B5EF4-FFF2-40B4-BE49-F238E27FC236}">
                <a16:creationId xmlns:a16="http://schemas.microsoft.com/office/drawing/2014/main" id="{5884FA14-163B-652C-A3F5-DEC31F4898F6}"/>
              </a:ext>
            </a:extLst>
          </p:cNvPr>
          <p:cNvSpPr txBox="1">
            <a:spLocks noChangeArrowheads="1"/>
          </p:cNvSpPr>
          <p:nvPr/>
        </p:nvSpPr>
        <p:spPr bwMode="auto">
          <a:xfrm>
            <a:off x="136244" y="5531769"/>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Langues</a:t>
            </a:r>
            <a:endParaRPr kumimoji="0" lang="fr-FR" altLang="fr-FR" sz="1800" b="0" i="0" u="none" strike="noStrike" cap="none" normalizeH="0" baseline="0" dirty="0">
              <a:ln>
                <a:noFill/>
              </a:ln>
              <a:solidFill>
                <a:schemeClr val="tx1"/>
              </a:solidFill>
              <a:effectLst/>
            </a:endParaRPr>
          </a:p>
        </p:txBody>
      </p:sp>
      <p:sp>
        <p:nvSpPr>
          <p:cNvPr id="32" name="Zone de texte 27">
            <a:extLst>
              <a:ext uri="{FF2B5EF4-FFF2-40B4-BE49-F238E27FC236}">
                <a16:creationId xmlns:a16="http://schemas.microsoft.com/office/drawing/2014/main" id="{BA8B0CC4-D659-2305-8FC0-1E7AE2D766E1}"/>
              </a:ext>
            </a:extLst>
          </p:cNvPr>
          <p:cNvSpPr txBox="1">
            <a:spLocks noChangeArrowheads="1"/>
          </p:cNvSpPr>
          <p:nvPr/>
        </p:nvSpPr>
        <p:spPr bwMode="auto">
          <a:xfrm>
            <a:off x="178372" y="5924684"/>
            <a:ext cx="2158138" cy="61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00" dirty="0"/>
              <a:t>Français : langue maternelle</a:t>
            </a:r>
          </a:p>
          <a:p>
            <a:pPr marL="171450" indent="-171450">
              <a:buFont typeface="Arial" panose="020B0604020202020204" pitchFamily="34" charset="0"/>
              <a:buChar char="•"/>
            </a:pPr>
            <a:r>
              <a:rPr lang="fr-FR" sz="1000" dirty="0"/>
              <a:t>Anglais : A2 (Cadre Européen Commun de Référence)</a:t>
            </a:r>
          </a:p>
        </p:txBody>
      </p:sp>
      <p:sp>
        <p:nvSpPr>
          <p:cNvPr id="3" name="Zone de texte 4">
            <a:extLst>
              <a:ext uri="{FF2B5EF4-FFF2-40B4-BE49-F238E27FC236}">
                <a16:creationId xmlns:a16="http://schemas.microsoft.com/office/drawing/2014/main" id="{A98EC837-7F0E-6BA0-E797-5D079FB91DB5}"/>
              </a:ext>
            </a:extLst>
          </p:cNvPr>
          <p:cNvSpPr txBox="1"/>
          <p:nvPr/>
        </p:nvSpPr>
        <p:spPr>
          <a:xfrm>
            <a:off x="2608057" y="6750681"/>
            <a:ext cx="4051046" cy="991398"/>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marL="171450" indent="-171450">
              <a:buFont typeface="Arial" panose="020B0604020202020204" pitchFamily="34" charset="0"/>
              <a:buChar char="•"/>
            </a:pPr>
            <a:r>
              <a:rPr lang="fr-FR" sz="1050" dirty="0"/>
              <a:t>Expertise en pose de cloisons sèches et de plafonds suspendus</a:t>
            </a:r>
          </a:p>
          <a:p>
            <a:pPr marL="171450" indent="-171450">
              <a:buFont typeface="Arial" panose="020B0604020202020204" pitchFamily="34" charset="0"/>
              <a:buChar char="•"/>
            </a:pPr>
            <a:r>
              <a:rPr lang="fr-FR" sz="1050" dirty="0"/>
              <a:t>Capacité à lire et interpréter des plans techniques</a:t>
            </a:r>
          </a:p>
          <a:p>
            <a:pPr marL="171450" indent="-171450">
              <a:buFont typeface="Arial" panose="020B0604020202020204" pitchFamily="34" charset="0"/>
              <a:buChar char="•"/>
            </a:pPr>
            <a:r>
              <a:rPr lang="fr-FR" sz="1050" dirty="0"/>
              <a:t>Connaissance des normes de sécurité du bâtiment</a:t>
            </a:r>
          </a:p>
          <a:p>
            <a:pPr marL="171450" indent="-171450">
              <a:buFont typeface="Arial" panose="020B0604020202020204" pitchFamily="34" charset="0"/>
              <a:buChar char="•"/>
            </a:pPr>
            <a:r>
              <a:rPr lang="fr-FR" sz="1050" dirty="0"/>
              <a:t>Expérience en isolation thermique et acoustique</a:t>
            </a:r>
          </a:p>
        </p:txBody>
      </p:sp>
      <p:cxnSp>
        <p:nvCxnSpPr>
          <p:cNvPr id="6" name="Conector recto 36">
            <a:extLst>
              <a:ext uri="{FF2B5EF4-FFF2-40B4-BE49-F238E27FC236}">
                <a16:creationId xmlns:a16="http://schemas.microsoft.com/office/drawing/2014/main" id="{F88D33D4-F28D-E49C-B667-0BF59872BD00}"/>
              </a:ext>
            </a:extLst>
          </p:cNvPr>
          <p:cNvCxnSpPr>
            <a:cxnSpLocks/>
          </p:cNvCxnSpPr>
          <p:nvPr/>
        </p:nvCxnSpPr>
        <p:spPr>
          <a:xfrm>
            <a:off x="2657434" y="6656797"/>
            <a:ext cx="4051046" cy="0"/>
          </a:xfrm>
          <a:prstGeom prst="line">
            <a:avLst/>
          </a:prstGeom>
          <a:ln/>
        </p:spPr>
        <p:style>
          <a:lnRef idx="2">
            <a:schemeClr val="dk1"/>
          </a:lnRef>
          <a:fillRef idx="0">
            <a:schemeClr val="dk1"/>
          </a:fillRef>
          <a:effectRef idx="1">
            <a:schemeClr val="dk1"/>
          </a:effectRef>
          <a:fontRef idx="minor">
            <a:schemeClr val="tx1"/>
          </a:fontRef>
        </p:style>
      </p:cxnSp>
      <p:sp>
        <p:nvSpPr>
          <p:cNvPr id="21" name="Zone de texte 26">
            <a:extLst>
              <a:ext uri="{FF2B5EF4-FFF2-40B4-BE49-F238E27FC236}">
                <a16:creationId xmlns:a16="http://schemas.microsoft.com/office/drawing/2014/main" id="{807E9A38-EEC5-E3E1-98FE-4C7CA91F1ADC}"/>
              </a:ext>
            </a:extLst>
          </p:cNvPr>
          <p:cNvSpPr txBox="1">
            <a:spLocks noChangeArrowheads="1"/>
          </p:cNvSpPr>
          <p:nvPr/>
        </p:nvSpPr>
        <p:spPr bwMode="auto">
          <a:xfrm>
            <a:off x="136244" y="6974141"/>
            <a:ext cx="2341563" cy="334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600" b="1"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Hobbies</a:t>
            </a:r>
            <a:endParaRPr kumimoji="0" lang="fr-FR" altLang="fr-FR" sz="1800" b="0" i="0" u="none" strike="noStrike" cap="none" normalizeH="0" baseline="0" dirty="0">
              <a:ln>
                <a:noFill/>
              </a:ln>
              <a:solidFill>
                <a:schemeClr val="tx1"/>
              </a:solidFill>
              <a:effectLst/>
            </a:endParaRPr>
          </a:p>
        </p:txBody>
      </p:sp>
      <p:sp>
        <p:nvSpPr>
          <p:cNvPr id="22" name="Zone de texte 27">
            <a:extLst>
              <a:ext uri="{FF2B5EF4-FFF2-40B4-BE49-F238E27FC236}">
                <a16:creationId xmlns:a16="http://schemas.microsoft.com/office/drawing/2014/main" id="{E7A815B3-9637-6694-77CB-873BD9B93778}"/>
              </a:ext>
            </a:extLst>
          </p:cNvPr>
          <p:cNvSpPr txBox="1">
            <a:spLocks noChangeArrowheads="1"/>
          </p:cNvSpPr>
          <p:nvPr/>
        </p:nvSpPr>
        <p:spPr bwMode="auto">
          <a:xfrm>
            <a:off x="105956" y="7352113"/>
            <a:ext cx="2158138" cy="10982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panose="020B0604020202020204" pitchFamily="34" charset="0"/>
              <a:buChar char="•"/>
            </a:pPr>
            <a:r>
              <a:rPr lang="fr-FR" sz="1000" dirty="0"/>
              <a:t>Randonnée et camping en montagne</a:t>
            </a:r>
          </a:p>
          <a:p>
            <a:pPr marL="171450" indent="-171450">
              <a:buFont typeface="Arial" panose="020B0604020202020204" pitchFamily="34" charset="0"/>
              <a:buChar char="•"/>
            </a:pPr>
            <a:r>
              <a:rPr lang="fr-FR" sz="1000" dirty="0"/>
              <a:t>Bricolage et restauration de meubles anciens</a:t>
            </a:r>
          </a:p>
          <a:p>
            <a:pPr marL="171450" indent="-171450">
              <a:buFont typeface="Arial" panose="020B0604020202020204" pitchFamily="34" charset="0"/>
              <a:buChar char="•"/>
            </a:pPr>
            <a:r>
              <a:rPr lang="fr-FR" sz="1000" dirty="0"/>
              <a:t>Lecture de romans historiques</a:t>
            </a:r>
          </a:p>
        </p:txBody>
      </p:sp>
      <p:pic>
        <p:nvPicPr>
          <p:cNvPr id="23" name="Image 22" descr="Une image contenant personne, sourire, Visage humain, mur&#10;&#10;Description générée automatiquement">
            <a:extLst>
              <a:ext uri="{FF2B5EF4-FFF2-40B4-BE49-F238E27FC236}">
                <a16:creationId xmlns:a16="http://schemas.microsoft.com/office/drawing/2014/main" id="{49B911B7-DC65-F818-1AA9-4154CC43FA3A}"/>
              </a:ext>
            </a:extLst>
          </p:cNvPr>
          <p:cNvPicPr>
            <a:picLocks noChangeAspect="1"/>
          </p:cNvPicPr>
          <p:nvPr/>
        </p:nvPicPr>
        <p:blipFill rotWithShape="1">
          <a:blip r:embed="rId7"/>
          <a:srcRect l="17919" r="15691"/>
          <a:stretch/>
        </p:blipFill>
        <p:spPr>
          <a:xfrm>
            <a:off x="153067" y="176455"/>
            <a:ext cx="2084026" cy="2095200"/>
          </a:xfrm>
          <a:prstGeom prst="ellipse">
            <a:avLst/>
          </a:prstGeom>
          <a:ln w="57150">
            <a:solidFill>
              <a:schemeClr val="bg1"/>
            </a:solidFill>
          </a:ln>
        </p:spPr>
      </p:pic>
    </p:spTree>
    <p:extLst>
      <p:ext uri="{BB962C8B-B14F-4D97-AF65-F5344CB8AC3E}">
        <p14:creationId xmlns:p14="http://schemas.microsoft.com/office/powerpoint/2010/main" val="35142325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07259" y="689300"/>
            <a:ext cx="6043484" cy="8491464"/>
          </a:xfrm>
        </p:spPr>
        <p:txBody>
          <a:bodyPr>
            <a:normAutofit fontScale="400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22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220" dirty="0">
                <a:solidFill>
                  <a:schemeClr val="tx1">
                    <a:lumMod val="50000"/>
                    <a:lumOff val="50000"/>
                  </a:schemeClr>
                </a:solidFill>
              </a:rPr>
            </a:br>
            <a:r>
              <a:rPr lang="fr-FR" sz="2220" dirty="0" err="1">
                <a:solidFill>
                  <a:schemeClr val="tx1">
                    <a:lumMod val="50000"/>
                    <a:lumOff val="50000"/>
                  </a:schemeClr>
                </a:solidFill>
              </a:rPr>
              <a:t>Disclaimer</a:t>
            </a:r>
            <a:r>
              <a:rPr lang="fr-FR" sz="2220" dirty="0">
                <a:solidFill>
                  <a:schemeClr val="tx1">
                    <a:lumMod val="50000"/>
                    <a:lumOff val="50000"/>
                  </a:schemeClr>
                </a:solidFill>
              </a:rPr>
              <a:t> : Les modèles disponibles sur notre site fournis "en l'état" et sans garantie.</a:t>
            </a:r>
          </a:p>
          <a:p>
            <a:pPr marL="0" indent="0">
              <a:buNone/>
            </a:pPr>
            <a:endParaRPr lang="fr-FR" sz="2220" dirty="0">
              <a:solidFill>
                <a:schemeClr val="tx1">
                  <a:lumMod val="50000"/>
                  <a:lumOff val="50000"/>
                </a:schemeClr>
              </a:solidFill>
            </a:endParaRPr>
          </a:p>
          <a:p>
            <a:pPr marL="0" indent="0" algn="ctr">
              <a:buNone/>
            </a:pPr>
            <a:r>
              <a:rPr lang="fr-FR" sz="2220" dirty="0" err="1"/>
              <a:t>Créeruncv.com</a:t>
            </a:r>
            <a:r>
              <a:rPr lang="fr-FR" sz="2220" dirty="0"/>
              <a:t> est un site gratuit. </a:t>
            </a:r>
          </a:p>
        </p:txBody>
      </p:sp>
    </p:spTree>
    <p:extLst>
      <p:ext uri="{BB962C8B-B14F-4D97-AF65-F5344CB8AC3E}">
        <p14:creationId xmlns:p14="http://schemas.microsoft.com/office/powerpoint/2010/main" val="264818054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622</TotalTime>
  <Words>606</Words>
  <Application>Microsoft Macintosh PowerPoint</Application>
  <PresentationFormat>Format A4 (210 x 297 mm)</PresentationFormat>
  <Paragraphs>80</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128</cp:revision>
  <cp:lastPrinted>2022-05-25T13:38:42Z</cp:lastPrinted>
  <dcterms:created xsi:type="dcterms:W3CDTF">2022-05-25T13:38:28Z</dcterms:created>
  <dcterms:modified xsi:type="dcterms:W3CDTF">2023-05-30T14:04:58Z</dcterms:modified>
</cp:coreProperties>
</file>