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B4C1"/>
    <a:srgbClr val="CA9CA9"/>
    <a:srgbClr val="73D1D7"/>
    <a:srgbClr val="E4D9C6"/>
    <a:srgbClr val="FDF2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15"/>
    <p:restoredTop sz="92134"/>
  </p:normalViewPr>
  <p:slideViewPr>
    <p:cSldViewPr snapToGrid="0" snapToObjects="1" showGuides="1">
      <p:cViewPr>
        <p:scale>
          <a:sx n="150" d="100"/>
          <a:sy n="150" d="100"/>
        </p:scale>
        <p:origin x="2544" y="-346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89A196F-2B0A-924F-9F94-33DF8C253705}" type="datetimeFigureOut">
              <a:rPr lang="fr-FR" smtClean="0"/>
              <a:t>02/07/2023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2625824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89A196F-2B0A-924F-9F94-33DF8C253705}" type="datetimeFigureOut">
              <a:rPr lang="fr-FR" smtClean="0"/>
              <a:t>02/07/2023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2687056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89A196F-2B0A-924F-9F94-33DF8C253705}" type="datetimeFigureOut">
              <a:rPr lang="fr-FR" smtClean="0"/>
              <a:t>02/07/2023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171685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89A196F-2B0A-924F-9F94-33DF8C253705}" type="datetimeFigureOut">
              <a:rPr lang="fr-FR" smtClean="0"/>
              <a:t>02/07/2023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3649238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89A196F-2B0A-924F-9F94-33DF8C253705}" type="datetimeFigureOut">
              <a:rPr lang="fr-FR" smtClean="0"/>
              <a:t>02/07/2023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69387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89A196F-2B0A-924F-9F94-33DF8C253705}" type="datetimeFigureOut">
              <a:rPr lang="fr-FR" smtClean="0"/>
              <a:t>02/07/2023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3996967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89A196F-2B0A-924F-9F94-33DF8C253705}" type="datetimeFigureOut">
              <a:rPr lang="fr-FR" smtClean="0"/>
              <a:t>02/07/2023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1249434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89A196F-2B0A-924F-9F94-33DF8C253705}" type="datetimeFigureOut">
              <a:rPr lang="fr-FR" smtClean="0"/>
              <a:t>02/07/2023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2275549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A196F-2B0A-924F-9F94-33DF8C253705}" type="datetimeFigureOut">
              <a:rPr lang="fr-FR" smtClean="0"/>
              <a:t>02/07/2023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449392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89A196F-2B0A-924F-9F94-33DF8C253705}" type="datetimeFigureOut">
              <a:rPr lang="fr-FR" smtClean="0"/>
              <a:t>02/07/2023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932528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89A196F-2B0A-924F-9F94-33DF8C253705}" type="datetimeFigureOut">
              <a:rPr lang="fr-FR" smtClean="0"/>
              <a:t>02/07/2023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3627860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89A196F-2B0A-924F-9F94-33DF8C253705}" type="datetimeFigureOut">
              <a:rPr lang="fr-FR" smtClean="0"/>
              <a:t>02/07/2023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6C6B50E-7BDC-DD40-A92B-E828D8F35DF9}" type="slidenum">
              <a:rPr lang="fr-FR" smtClean="0"/>
              <a:t>‹N°›</a:t>
            </a:fld>
            <a:endParaRPr lang="fr-FR"/>
          </a:p>
        </p:txBody>
      </p:sp>
    </p:spTree>
    <p:extLst>
      <p:ext uri="{BB962C8B-B14F-4D97-AF65-F5344CB8AC3E}">
        <p14:creationId xmlns:p14="http://schemas.microsoft.com/office/powerpoint/2010/main" val="23789260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7">
            <a:extLst>
              <a:ext uri="{FF2B5EF4-FFF2-40B4-BE49-F238E27FC236}">
                <a16:creationId xmlns:a16="http://schemas.microsoft.com/office/drawing/2014/main" id="{1F12A5C4-5DEF-0572-95A1-D02E6A5F007B}"/>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3" name="Rectángulo 39">
            <a:extLst>
              <a:ext uri="{FF2B5EF4-FFF2-40B4-BE49-F238E27FC236}">
                <a16:creationId xmlns:a16="http://schemas.microsoft.com/office/drawing/2014/main" id="{584E78DD-7286-A14F-E91E-B6126A99B3B7}"/>
              </a:ext>
            </a:extLst>
          </p:cNvPr>
          <p:cNvSpPr>
            <a:spLocks noChangeArrowheads="1"/>
          </p:cNvSpPr>
          <p:nvPr/>
        </p:nvSpPr>
        <p:spPr bwMode="auto">
          <a:xfrm rot="10800000" flipH="1">
            <a:off x="1" y="3730"/>
            <a:ext cx="2430148" cy="9905994"/>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400" b="1"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a:t>
            </a:r>
            <a:endParaRPr kumimoji="0" lang="en-US" altLang="fr-FR" sz="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400" b="1"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a:t>
            </a:r>
            <a:endParaRPr kumimoji="0" lang="en-US" altLang="fr-FR" sz="1800" b="0" i="0" u="none" strike="noStrike" cap="none" normalizeH="0" baseline="0" dirty="0">
              <a:ln>
                <a:noFill/>
              </a:ln>
              <a:solidFill>
                <a:schemeClr val="tx1"/>
              </a:solidFill>
              <a:effectLst/>
              <a:latin typeface="Arial" panose="020B0604020202020204" pitchFamily="34" charset="0"/>
            </a:endParaRPr>
          </a:p>
        </p:txBody>
      </p:sp>
      <p:sp>
        <p:nvSpPr>
          <p:cNvPr id="56" name="Zone de texte 3">
            <a:extLst>
              <a:ext uri="{FF2B5EF4-FFF2-40B4-BE49-F238E27FC236}">
                <a16:creationId xmlns:a16="http://schemas.microsoft.com/office/drawing/2014/main" id="{9924E22F-00DB-7BE4-1952-518722F95ABA}"/>
              </a:ext>
            </a:extLst>
          </p:cNvPr>
          <p:cNvSpPr txBox="1">
            <a:spLocks noChangeArrowheads="1"/>
          </p:cNvSpPr>
          <p:nvPr/>
        </p:nvSpPr>
        <p:spPr bwMode="auto">
          <a:xfrm>
            <a:off x="2561174" y="840383"/>
            <a:ext cx="41981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sz="1600" b="1" dirty="0"/>
              <a:t>Ingénieur d'Affaires Senior spécialisé en Développement des Relations Clients et Gestion de Projets</a:t>
            </a:r>
            <a:endParaRPr lang="fr-FR" sz="1600" dirty="0"/>
          </a:p>
        </p:txBody>
      </p:sp>
      <p:sp>
        <p:nvSpPr>
          <p:cNvPr id="63" name="Google Shape;61;p14">
            <a:extLst>
              <a:ext uri="{FF2B5EF4-FFF2-40B4-BE49-F238E27FC236}">
                <a16:creationId xmlns:a16="http://schemas.microsoft.com/office/drawing/2014/main" id="{4291EC86-6739-24A3-D0C6-49F4137ADE81}"/>
              </a:ext>
            </a:extLst>
          </p:cNvPr>
          <p:cNvSpPr/>
          <p:nvPr/>
        </p:nvSpPr>
        <p:spPr>
          <a:xfrm>
            <a:off x="2624560" y="696459"/>
            <a:ext cx="1102995" cy="45085"/>
          </a:xfrm>
          <a:prstGeom prst="rect">
            <a:avLst/>
          </a:prstGeom>
          <a:solidFill>
            <a:srgbClr val="000000"/>
          </a:solidFill>
          <a:ln>
            <a:noFill/>
          </a:ln>
        </p:spPr>
        <p:txBody>
          <a:bodyPr spcFirstLastPara="1" wrap="square" lIns="0" tIns="91425" rIns="91425" bIns="91425" anchor="ctr" anchorCtr="0">
            <a:noAutofit/>
          </a:bodyPr>
          <a:lstStyle/>
          <a:p>
            <a:endParaRPr lang="fr-FR"/>
          </a:p>
        </p:txBody>
      </p:sp>
      <p:sp>
        <p:nvSpPr>
          <p:cNvPr id="58" name="Zone de texte 4">
            <a:extLst>
              <a:ext uri="{FF2B5EF4-FFF2-40B4-BE49-F238E27FC236}">
                <a16:creationId xmlns:a16="http://schemas.microsoft.com/office/drawing/2014/main" id="{EA9D39AA-264B-36CF-F358-A9BDC2F499F0}"/>
              </a:ext>
            </a:extLst>
          </p:cNvPr>
          <p:cNvSpPr txBox="1">
            <a:spLocks noChangeArrowheads="1"/>
          </p:cNvSpPr>
          <p:nvPr/>
        </p:nvSpPr>
        <p:spPr bwMode="auto">
          <a:xfrm>
            <a:off x="2583307" y="2172185"/>
            <a:ext cx="4094382" cy="903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sz="1100" dirty="0"/>
              <a:t>Avec plus de 15 ans d'expérience dans le domaine de l'ingénierie commerciale, je suis un expert en développement des affaires et gestion de projets, avec une solide expérience dans l'industrie des technologies de l'information. Doté d'une excellente aptitude à établir et maintenir des relations solides avec les clients, j'ai démontré ma capacité à conduire des projets complexes à leur aboutissement, tout en atteignant et dépassant régulièrement les objectifs de vente.</a:t>
            </a:r>
          </a:p>
        </p:txBody>
      </p:sp>
      <p:sp>
        <p:nvSpPr>
          <p:cNvPr id="59" name="Zone de texte 5">
            <a:extLst>
              <a:ext uri="{FF2B5EF4-FFF2-40B4-BE49-F238E27FC236}">
                <a16:creationId xmlns:a16="http://schemas.microsoft.com/office/drawing/2014/main" id="{B86FADAA-6444-3D45-A8CA-67C974D05A68}"/>
              </a:ext>
            </a:extLst>
          </p:cNvPr>
          <p:cNvSpPr txBox="1">
            <a:spLocks noChangeArrowheads="1"/>
          </p:cNvSpPr>
          <p:nvPr/>
        </p:nvSpPr>
        <p:spPr bwMode="auto">
          <a:xfrm>
            <a:off x="2561174" y="1801071"/>
            <a:ext cx="3175001" cy="343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propos de moi</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0" name="Zone de texte 6">
            <a:extLst>
              <a:ext uri="{FF2B5EF4-FFF2-40B4-BE49-F238E27FC236}">
                <a16:creationId xmlns:a16="http://schemas.microsoft.com/office/drawing/2014/main" id="{D6C5ECB5-2076-1735-6C82-146FAEAE0A4E}"/>
              </a:ext>
            </a:extLst>
          </p:cNvPr>
          <p:cNvSpPr txBox="1">
            <a:spLocks noChangeArrowheads="1"/>
          </p:cNvSpPr>
          <p:nvPr/>
        </p:nvSpPr>
        <p:spPr bwMode="auto">
          <a:xfrm>
            <a:off x="2572871" y="3694567"/>
            <a:ext cx="3175000" cy="35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Expériences Professionnelles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1" name="Zone de texte 7">
            <a:extLst>
              <a:ext uri="{FF2B5EF4-FFF2-40B4-BE49-F238E27FC236}">
                <a16:creationId xmlns:a16="http://schemas.microsoft.com/office/drawing/2014/main" id="{DD91498B-BE4C-B4C0-08BB-1848B228C709}"/>
              </a:ext>
            </a:extLst>
          </p:cNvPr>
          <p:cNvSpPr txBox="1">
            <a:spLocks noChangeArrowheads="1"/>
          </p:cNvSpPr>
          <p:nvPr/>
        </p:nvSpPr>
        <p:spPr bwMode="auto">
          <a:xfrm>
            <a:off x="2586045" y="4116351"/>
            <a:ext cx="4035583" cy="312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sz="1100" b="1" dirty="0"/>
              <a:t>2013 - Présent : Ingénieur d'Affaires Senior, Orange, Lyon</a:t>
            </a:r>
          </a:p>
          <a:p>
            <a:pPr marL="171450" indent="-171450">
              <a:buFont typeface="Arial" panose="020B0604020202020204" pitchFamily="34" charset="0"/>
              <a:buChar char="•"/>
            </a:pPr>
            <a:r>
              <a:rPr lang="fr-FR" sz="1100" dirty="0"/>
              <a:t>Gestion d'un portefeuille de clients majeurs, développant des relations solides et générant un chiffre d'affaires significatif</a:t>
            </a:r>
          </a:p>
          <a:p>
            <a:pPr marL="171450" indent="-171450">
              <a:buFont typeface="Arial" panose="020B0604020202020204" pitchFamily="34" charset="0"/>
              <a:buChar char="•"/>
            </a:pPr>
            <a:r>
              <a:rPr lang="fr-FR" sz="1100" dirty="0"/>
              <a:t>Mise en œuvre de stratégies de vente efficaces pour atteindre et dépasser les objectifs de vente</a:t>
            </a:r>
          </a:p>
          <a:p>
            <a:pPr marL="171450" indent="-171450">
              <a:buFont typeface="Arial" panose="020B0604020202020204" pitchFamily="34" charset="0"/>
              <a:buChar char="•"/>
            </a:pPr>
            <a:r>
              <a:rPr lang="fr-FR" sz="1100" dirty="0"/>
              <a:t>Coordination et direction des équipes de projet pour assurer la livraison en temps voulu et la satisfaction du client</a:t>
            </a:r>
          </a:p>
          <a:p>
            <a:pPr marL="171450" indent="-171450">
              <a:buFont typeface="Arial" panose="020B0604020202020204" pitchFamily="34" charset="0"/>
              <a:buChar char="•"/>
            </a:pPr>
            <a:r>
              <a:rPr lang="fr-FR" sz="1100" dirty="0"/>
              <a:t>Création de propositions commerciales détaillées et convaincantes pour gagner de nouvelles affaires</a:t>
            </a:r>
          </a:p>
          <a:p>
            <a:endParaRPr lang="fr-FR" sz="1100" b="1" dirty="0"/>
          </a:p>
          <a:p>
            <a:r>
              <a:rPr lang="fr-FR" sz="1100" b="1" dirty="0"/>
              <a:t>2008 - 2013 : Ingénieur d'Affaires, IBM, Lyon</a:t>
            </a:r>
          </a:p>
          <a:p>
            <a:pPr marL="171450" indent="-171450">
              <a:buFont typeface="Arial" panose="020B0604020202020204" pitchFamily="34" charset="0"/>
              <a:buChar char="•"/>
            </a:pPr>
            <a:r>
              <a:rPr lang="fr-FR" sz="1100" dirty="0"/>
              <a:t>Développement et maintien de relations avec les clients dans le secteur des technologies de l'information</a:t>
            </a:r>
          </a:p>
          <a:p>
            <a:pPr marL="171450" indent="-171450">
              <a:buFont typeface="Arial" panose="020B0604020202020204" pitchFamily="34" charset="0"/>
              <a:buChar char="•"/>
            </a:pPr>
            <a:r>
              <a:rPr lang="fr-FR" sz="1100" dirty="0"/>
              <a:t>Suivi et gestion des projets, garantissant la livraison à temps et dans les limites du budget</a:t>
            </a:r>
          </a:p>
          <a:p>
            <a:pPr marL="171450" indent="-171450">
              <a:buFont typeface="Arial" panose="020B0604020202020204" pitchFamily="34" charset="0"/>
              <a:buChar char="•"/>
            </a:pPr>
            <a:r>
              <a:rPr lang="fr-FR" sz="1100" dirty="0"/>
              <a:t>Collaboration étroite avec les équipes techniques pour comprendre les besoins des clients et proposer des solutions appropriées</a:t>
            </a:r>
          </a:p>
        </p:txBody>
      </p:sp>
      <p:cxnSp>
        <p:nvCxnSpPr>
          <p:cNvPr id="68" name="Conector recto 36">
            <a:extLst>
              <a:ext uri="{FF2B5EF4-FFF2-40B4-BE49-F238E27FC236}">
                <a16:creationId xmlns:a16="http://schemas.microsoft.com/office/drawing/2014/main" id="{115231C2-147C-8444-E46C-4E917EBB53E3}"/>
              </a:ext>
            </a:extLst>
          </p:cNvPr>
          <p:cNvCxnSpPr>
            <a:cxnSpLocks/>
          </p:cNvCxnSpPr>
          <p:nvPr/>
        </p:nvCxnSpPr>
        <p:spPr>
          <a:xfrm>
            <a:off x="2646693" y="2144818"/>
            <a:ext cx="4010235" cy="0"/>
          </a:xfrm>
          <a:prstGeom prst="line">
            <a:avLst/>
          </a:prstGeom>
          <a:ln/>
        </p:spPr>
        <p:style>
          <a:lnRef idx="2">
            <a:schemeClr val="dk1"/>
          </a:lnRef>
          <a:fillRef idx="0">
            <a:schemeClr val="dk1"/>
          </a:fillRef>
          <a:effectRef idx="1">
            <a:schemeClr val="dk1"/>
          </a:effectRef>
          <a:fontRef idx="minor">
            <a:schemeClr val="tx1"/>
          </a:fontRef>
        </p:style>
      </p:cxnSp>
      <p:cxnSp>
        <p:nvCxnSpPr>
          <p:cNvPr id="69" name="Conector recto 36">
            <a:extLst>
              <a:ext uri="{FF2B5EF4-FFF2-40B4-BE49-F238E27FC236}">
                <a16:creationId xmlns:a16="http://schemas.microsoft.com/office/drawing/2014/main" id="{5B1F6D52-F88E-C7C2-7292-5FC5E9592E6E}"/>
              </a:ext>
            </a:extLst>
          </p:cNvPr>
          <p:cNvCxnSpPr>
            <a:cxnSpLocks/>
          </p:cNvCxnSpPr>
          <p:nvPr/>
        </p:nvCxnSpPr>
        <p:spPr>
          <a:xfrm>
            <a:off x="2659240" y="4048122"/>
            <a:ext cx="3976863" cy="0"/>
          </a:xfrm>
          <a:prstGeom prst="line">
            <a:avLst/>
          </a:prstGeom>
          <a:ln/>
        </p:spPr>
        <p:style>
          <a:lnRef idx="2">
            <a:schemeClr val="dk1"/>
          </a:lnRef>
          <a:fillRef idx="0">
            <a:schemeClr val="dk1"/>
          </a:fillRef>
          <a:effectRef idx="1">
            <a:schemeClr val="dk1"/>
          </a:effectRef>
          <a:fontRef idx="minor">
            <a:schemeClr val="tx1"/>
          </a:fontRef>
        </p:style>
      </p:cxnSp>
      <p:sp>
        <p:nvSpPr>
          <p:cNvPr id="62" name="Cuadro de texto 24">
            <a:extLst>
              <a:ext uri="{FF2B5EF4-FFF2-40B4-BE49-F238E27FC236}">
                <a16:creationId xmlns:a16="http://schemas.microsoft.com/office/drawing/2014/main" id="{08A3BFC9-9871-69B1-ACEB-FFB2493C0C1F}"/>
              </a:ext>
            </a:extLst>
          </p:cNvPr>
          <p:cNvSpPr txBox="1">
            <a:spLocks noChangeArrowheads="1"/>
          </p:cNvSpPr>
          <p:nvPr/>
        </p:nvSpPr>
        <p:spPr bwMode="auto">
          <a:xfrm>
            <a:off x="389314" y="2511726"/>
            <a:ext cx="2120900" cy="90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+336 01 02 03 04</a:t>
            </a:r>
            <a:endParaRPr kumimoji="0" lang="fr-FR" altLang="fr-FR" sz="200" b="0" i="0" u="none" strike="noStrike" cap="none" normalizeH="0" baseline="0" dirty="0">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fr-FR" altLang="fr-FR"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votre.nom.prenom@gnail.com</a:t>
            </a:r>
            <a:endParaRPr kumimoji="0" lang="fr-FR" altLang="fr-FR" sz="200" b="0" i="0" u="none" strike="noStrike" cap="none" normalizeH="0" baseline="0" dirty="0">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Marseille, France</a:t>
            </a:r>
            <a:endParaRPr kumimoji="0" lang="fr-FR" altLang="fr-FR" sz="200" b="0" i="0" u="none" strike="noStrike" cap="none" normalizeH="0" baseline="0" dirty="0">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fr-FR" altLang="fr-FR"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linkedin.com</a:t>
            </a:r>
            <a:r>
              <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/votre-profil</a:t>
            </a:r>
            <a:endParaRPr kumimoji="0" lang="fr-FR" altLang="fr-FR" sz="200" b="0" i="0" u="none" strike="noStrike" cap="none" normalizeH="0" baseline="0" dirty="0">
              <a:ln>
                <a:noFill/>
              </a:ln>
              <a:solidFill>
                <a:schemeClr val="tx1"/>
              </a:solidFill>
              <a:effectLst/>
            </a:endParaRPr>
          </a:p>
        </p:txBody>
      </p:sp>
      <p:pic>
        <p:nvPicPr>
          <p:cNvPr id="71" name="Gráfico 15" descr="Marcador">
            <a:extLst>
              <a:ext uri="{FF2B5EF4-FFF2-40B4-BE49-F238E27FC236}">
                <a16:creationId xmlns:a16="http://schemas.microsoft.com/office/drawing/2014/main" id="{3A4C11B5-9AC5-6B32-E108-8D1D24AFF929}"/>
              </a:ext>
            </a:extLst>
          </p:cNvPr>
          <p:cNvPicPr/>
          <p:nvPr/>
        </p:nvPicPr>
        <p:blipFill>
          <a:blip r:embed="rId2">
            <a:extLst>
              <a:ext uri="{96DAC541-7B7A-43D3-8B79-37D633B846F1}">
                <asvg:svgBlip xmlns:asvg="http://schemas.microsoft.com/office/drawing/2016/SVG/main" r:embed="rId3"/>
              </a:ext>
            </a:extLst>
          </a:blip>
          <a:stretch>
            <a:fillRect/>
          </a:stretch>
        </p:blipFill>
        <p:spPr>
          <a:xfrm>
            <a:off x="143310" y="3116369"/>
            <a:ext cx="219710" cy="219710"/>
          </a:xfrm>
          <a:prstGeom prst="rect">
            <a:avLst/>
          </a:prstGeom>
        </p:spPr>
      </p:pic>
      <p:pic>
        <p:nvPicPr>
          <p:cNvPr id="1073" name="Image 13">
            <a:extLst>
              <a:ext uri="{FF2B5EF4-FFF2-40B4-BE49-F238E27FC236}">
                <a16:creationId xmlns:a16="http://schemas.microsoft.com/office/drawing/2014/main" id="{7BCAF843-0D5A-0DC1-043D-318733DC2C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81" y="2548692"/>
            <a:ext cx="201613" cy="201613"/>
          </a:xfrm>
          <a:prstGeom prst="rect">
            <a:avLst/>
          </a:prstGeom>
          <a:noFill/>
          <a:extLst>
            <a:ext uri="{909E8E84-426E-40DD-AFC4-6F175D3DCCD1}">
              <a14:hiddenFill xmlns:a14="http://schemas.microsoft.com/office/drawing/2010/main">
                <a:solidFill>
                  <a:srgbClr val="FFFFFF"/>
                </a:solidFill>
              </a14:hiddenFill>
            </a:ext>
          </a:extLst>
        </p:spPr>
      </p:pic>
      <p:pic>
        <p:nvPicPr>
          <p:cNvPr id="1072" name="Image 14">
            <a:extLst>
              <a:ext uri="{FF2B5EF4-FFF2-40B4-BE49-F238E27FC236}">
                <a16:creationId xmlns:a16="http://schemas.microsoft.com/office/drawing/2014/main" id="{DBF25F29-1436-2EC9-7C36-9D6DF32B82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800" y="2875738"/>
            <a:ext cx="171450" cy="171450"/>
          </a:xfrm>
          <a:prstGeom prst="rect">
            <a:avLst/>
          </a:prstGeom>
          <a:noFill/>
          <a:extLst>
            <a:ext uri="{909E8E84-426E-40DD-AFC4-6F175D3DCCD1}">
              <a14:hiddenFill xmlns:a14="http://schemas.microsoft.com/office/drawing/2010/main">
                <a:solidFill>
                  <a:srgbClr val="FFFFFF"/>
                </a:solidFill>
              </a14:hiddenFill>
            </a:ext>
          </a:extLst>
        </p:spPr>
      </p:pic>
      <p:pic>
        <p:nvPicPr>
          <p:cNvPr id="1071" name="Image 17">
            <a:extLst>
              <a:ext uri="{FF2B5EF4-FFF2-40B4-BE49-F238E27FC236}">
                <a16:creationId xmlns:a16="http://schemas.microsoft.com/office/drawing/2014/main" id="{E7C33CDC-6E53-37AE-74D9-15B38733C7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734" y="3404197"/>
            <a:ext cx="169863" cy="169862"/>
          </a:xfrm>
          <a:prstGeom prst="rect">
            <a:avLst/>
          </a:prstGeom>
          <a:noFill/>
          <a:extLst>
            <a:ext uri="{909E8E84-426E-40DD-AFC4-6F175D3DCCD1}">
              <a14:hiddenFill xmlns:a14="http://schemas.microsoft.com/office/drawing/2010/main">
                <a:solidFill>
                  <a:srgbClr val="FFFFFF"/>
                </a:solidFill>
              </a14:hiddenFill>
            </a:ext>
          </a:extLst>
        </p:spPr>
      </p:pic>
      <p:sp>
        <p:nvSpPr>
          <p:cNvPr id="64" name="Zone de texte 18">
            <a:extLst>
              <a:ext uri="{FF2B5EF4-FFF2-40B4-BE49-F238E27FC236}">
                <a16:creationId xmlns:a16="http://schemas.microsoft.com/office/drawing/2014/main" id="{9F1C7274-FADE-921B-3C45-BA0F2DEB815A}"/>
              </a:ext>
            </a:extLst>
          </p:cNvPr>
          <p:cNvSpPr txBox="1">
            <a:spLocks noChangeArrowheads="1"/>
          </p:cNvSpPr>
          <p:nvPr/>
        </p:nvSpPr>
        <p:spPr bwMode="auto">
          <a:xfrm>
            <a:off x="48578" y="2106729"/>
            <a:ext cx="23415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Contact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5" name="Zone de texte 20">
            <a:extLst>
              <a:ext uri="{FF2B5EF4-FFF2-40B4-BE49-F238E27FC236}">
                <a16:creationId xmlns:a16="http://schemas.microsoft.com/office/drawing/2014/main" id="{68034D91-D382-3663-DF0C-6B5FBE1C8249}"/>
              </a:ext>
            </a:extLst>
          </p:cNvPr>
          <p:cNvSpPr txBox="1">
            <a:spLocks noChangeArrowheads="1"/>
          </p:cNvSpPr>
          <p:nvPr/>
        </p:nvSpPr>
        <p:spPr bwMode="auto">
          <a:xfrm>
            <a:off x="2548528" y="7287031"/>
            <a:ext cx="234156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Compétences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6" name="Zone de texte 22">
            <a:extLst>
              <a:ext uri="{FF2B5EF4-FFF2-40B4-BE49-F238E27FC236}">
                <a16:creationId xmlns:a16="http://schemas.microsoft.com/office/drawing/2014/main" id="{ABC2E45C-422E-ED57-A4E9-3B4D252DA6CC}"/>
              </a:ext>
            </a:extLst>
          </p:cNvPr>
          <p:cNvSpPr txBox="1">
            <a:spLocks noChangeArrowheads="1"/>
          </p:cNvSpPr>
          <p:nvPr/>
        </p:nvSpPr>
        <p:spPr bwMode="auto">
          <a:xfrm>
            <a:off x="2561174" y="7713150"/>
            <a:ext cx="4198163" cy="119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71450" indent="-171450">
              <a:buFont typeface="Arial" panose="020B0604020202020204" pitchFamily="34" charset="0"/>
              <a:buChar char="•"/>
            </a:pPr>
            <a:r>
              <a:rPr lang="fr-FR" sz="1100" dirty="0"/>
              <a:t>Gestion des relations clients et développement des affaires</a:t>
            </a:r>
          </a:p>
          <a:p>
            <a:pPr marL="171450" indent="-171450">
              <a:buFont typeface="Arial" panose="020B0604020202020204" pitchFamily="34" charset="0"/>
              <a:buChar char="•"/>
            </a:pPr>
            <a:r>
              <a:rPr lang="fr-FR" sz="1100" dirty="0"/>
              <a:t>Capacité à conduire des équipes de projet et à gérer des projets complexes</a:t>
            </a:r>
          </a:p>
          <a:p>
            <a:pPr marL="171450" indent="-171450">
              <a:buFont typeface="Arial" panose="020B0604020202020204" pitchFamily="34" charset="0"/>
              <a:buChar char="•"/>
            </a:pPr>
            <a:r>
              <a:rPr lang="fr-FR" sz="1100" dirty="0"/>
              <a:t>Excellentes compétences en négociation et en vente</a:t>
            </a:r>
          </a:p>
          <a:p>
            <a:pPr marL="171450" indent="-171450">
              <a:buFont typeface="Arial" panose="020B0604020202020204" pitchFamily="34" charset="0"/>
              <a:buChar char="•"/>
            </a:pPr>
            <a:r>
              <a:rPr lang="fr-FR" sz="1100" dirty="0"/>
              <a:t>Compréhension solide des technologies de l'information et capacité à travailler en étroite collaboration avec les équipes techniques</a:t>
            </a:r>
          </a:p>
        </p:txBody>
      </p:sp>
      <p:sp>
        <p:nvSpPr>
          <p:cNvPr id="67" name="Zone de texte 23">
            <a:extLst>
              <a:ext uri="{FF2B5EF4-FFF2-40B4-BE49-F238E27FC236}">
                <a16:creationId xmlns:a16="http://schemas.microsoft.com/office/drawing/2014/main" id="{54B5DD80-3045-0C54-CC4C-4E69E883F017}"/>
              </a:ext>
            </a:extLst>
          </p:cNvPr>
          <p:cNvSpPr txBox="1">
            <a:spLocks noChangeArrowheads="1"/>
          </p:cNvSpPr>
          <p:nvPr/>
        </p:nvSpPr>
        <p:spPr bwMode="auto">
          <a:xfrm>
            <a:off x="65646" y="3713161"/>
            <a:ext cx="234156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Qualités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70" name="Zone de texte 25">
            <a:extLst>
              <a:ext uri="{FF2B5EF4-FFF2-40B4-BE49-F238E27FC236}">
                <a16:creationId xmlns:a16="http://schemas.microsoft.com/office/drawing/2014/main" id="{0C2AE023-9517-053D-895D-F0D0FAB98130}"/>
              </a:ext>
            </a:extLst>
          </p:cNvPr>
          <p:cNvSpPr txBox="1">
            <a:spLocks noChangeArrowheads="1"/>
          </p:cNvSpPr>
          <p:nvPr/>
        </p:nvSpPr>
        <p:spPr bwMode="auto">
          <a:xfrm>
            <a:off x="48578" y="4103692"/>
            <a:ext cx="2246837" cy="173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71450" indent="-171450">
              <a:buFont typeface="Arial" panose="020B0604020202020204" pitchFamily="34" charset="0"/>
              <a:buChar char="•"/>
            </a:pPr>
            <a:r>
              <a:rPr lang="fr-FR" sz="1100" dirty="0"/>
              <a:t>Excellent communicateur et habile négociateur</a:t>
            </a:r>
          </a:p>
          <a:p>
            <a:pPr marL="171450" indent="-171450">
              <a:buFont typeface="Arial" panose="020B0604020202020204" pitchFamily="34" charset="0"/>
              <a:buChar char="•"/>
            </a:pPr>
            <a:r>
              <a:rPr lang="fr-FR" sz="1100" dirty="0"/>
              <a:t>Capable de travailler de manière autonome et en équipe</a:t>
            </a:r>
          </a:p>
          <a:p>
            <a:pPr marL="171450" indent="-171450">
              <a:buFont typeface="Arial" panose="020B0604020202020204" pitchFamily="34" charset="0"/>
              <a:buChar char="•"/>
            </a:pPr>
            <a:r>
              <a:rPr lang="fr-FR" sz="1100" dirty="0"/>
              <a:t>Orienté vers les résultats et déterminé à atteindre et à dépasser les objectifs</a:t>
            </a:r>
          </a:p>
          <a:p>
            <a:pPr marL="171450" indent="-171450">
              <a:buFont typeface="Arial" panose="020B0604020202020204" pitchFamily="34" charset="0"/>
              <a:buChar char="•"/>
            </a:pPr>
            <a:r>
              <a:rPr lang="fr-FR" sz="1100" dirty="0"/>
              <a:t>Passionné par le service à la clientèle et la satisfaction du client</a:t>
            </a:r>
          </a:p>
        </p:txBody>
      </p:sp>
      <p:sp>
        <p:nvSpPr>
          <p:cNvPr id="74" name="Zone de texte 28">
            <a:extLst>
              <a:ext uri="{FF2B5EF4-FFF2-40B4-BE49-F238E27FC236}">
                <a16:creationId xmlns:a16="http://schemas.microsoft.com/office/drawing/2014/main" id="{62BBDFF0-B1D7-18C2-A42C-C2A0FAD102E7}"/>
              </a:ext>
            </a:extLst>
          </p:cNvPr>
          <p:cNvSpPr txBox="1">
            <a:spLocks noChangeArrowheads="1"/>
          </p:cNvSpPr>
          <p:nvPr/>
        </p:nvSpPr>
        <p:spPr bwMode="auto">
          <a:xfrm>
            <a:off x="2548528" y="8883713"/>
            <a:ext cx="237426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Formation</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cxnSp>
        <p:nvCxnSpPr>
          <p:cNvPr id="83" name="Conector recto 36">
            <a:extLst>
              <a:ext uri="{FF2B5EF4-FFF2-40B4-BE49-F238E27FC236}">
                <a16:creationId xmlns:a16="http://schemas.microsoft.com/office/drawing/2014/main" id="{B2CAE3A5-958C-F1BC-C593-5BAC07D0F8A4}"/>
              </a:ext>
            </a:extLst>
          </p:cNvPr>
          <p:cNvCxnSpPr>
            <a:cxnSpLocks/>
          </p:cNvCxnSpPr>
          <p:nvPr/>
        </p:nvCxnSpPr>
        <p:spPr>
          <a:xfrm>
            <a:off x="2581228" y="9224994"/>
            <a:ext cx="4061125" cy="0"/>
          </a:xfrm>
          <a:prstGeom prst="line">
            <a:avLst/>
          </a:prstGeom>
          <a:ln/>
        </p:spPr>
        <p:style>
          <a:lnRef idx="2">
            <a:schemeClr val="dk1"/>
          </a:lnRef>
          <a:fillRef idx="0">
            <a:schemeClr val="dk1"/>
          </a:fillRef>
          <a:effectRef idx="1">
            <a:schemeClr val="dk1"/>
          </a:effectRef>
          <a:fontRef idx="minor">
            <a:schemeClr val="tx1"/>
          </a:fontRef>
        </p:style>
      </p:cxnSp>
      <p:sp>
        <p:nvSpPr>
          <p:cNvPr id="76" name="Rectangle 70">
            <a:extLst>
              <a:ext uri="{FF2B5EF4-FFF2-40B4-BE49-F238E27FC236}">
                <a16:creationId xmlns:a16="http://schemas.microsoft.com/office/drawing/2014/main" id="{DF8A4306-26C7-3A2C-8595-D18A48729016}"/>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7" name="Rectangle 86">
            <a:extLst>
              <a:ext uri="{FF2B5EF4-FFF2-40B4-BE49-F238E27FC236}">
                <a16:creationId xmlns:a16="http://schemas.microsoft.com/office/drawing/2014/main" id="{F51AC160-E4B4-BF0E-2D66-1F9A762B63F1}"/>
              </a:ext>
            </a:extLst>
          </p:cNvPr>
          <p:cNvSpPr>
            <a:spLocks noChangeArrowheads="1"/>
          </p:cNvSpPr>
          <p:nvPr/>
        </p:nvSpPr>
        <p:spPr bwMode="auto">
          <a:xfrm>
            <a:off x="0" y="4572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cxnSp>
        <p:nvCxnSpPr>
          <p:cNvPr id="3" name="Conector recto 36">
            <a:extLst>
              <a:ext uri="{FF2B5EF4-FFF2-40B4-BE49-F238E27FC236}">
                <a16:creationId xmlns:a16="http://schemas.microsoft.com/office/drawing/2014/main" id="{D69FD046-5797-81EA-5302-D96DB89761DA}"/>
              </a:ext>
            </a:extLst>
          </p:cNvPr>
          <p:cNvCxnSpPr>
            <a:cxnSpLocks/>
          </p:cNvCxnSpPr>
          <p:nvPr/>
        </p:nvCxnSpPr>
        <p:spPr>
          <a:xfrm>
            <a:off x="111306" y="2432176"/>
            <a:ext cx="2255975" cy="0"/>
          </a:xfrm>
          <a:prstGeom prst="line">
            <a:avLst/>
          </a:prstGeom>
          <a:ln/>
        </p:spPr>
        <p:style>
          <a:lnRef idx="2">
            <a:schemeClr val="dk1"/>
          </a:lnRef>
          <a:fillRef idx="0">
            <a:schemeClr val="dk1"/>
          </a:fillRef>
          <a:effectRef idx="1">
            <a:schemeClr val="dk1"/>
          </a:effectRef>
          <a:fontRef idx="minor">
            <a:schemeClr val="tx1"/>
          </a:fontRef>
        </p:style>
      </p:cxnSp>
      <p:cxnSp>
        <p:nvCxnSpPr>
          <p:cNvPr id="5" name="Conector recto 36">
            <a:extLst>
              <a:ext uri="{FF2B5EF4-FFF2-40B4-BE49-F238E27FC236}">
                <a16:creationId xmlns:a16="http://schemas.microsoft.com/office/drawing/2014/main" id="{255F5C53-8D54-DD6D-24CB-6125E2CAE08E}"/>
              </a:ext>
            </a:extLst>
          </p:cNvPr>
          <p:cNvCxnSpPr>
            <a:cxnSpLocks/>
          </p:cNvCxnSpPr>
          <p:nvPr/>
        </p:nvCxnSpPr>
        <p:spPr>
          <a:xfrm>
            <a:off x="2619819" y="7652378"/>
            <a:ext cx="4064607" cy="0"/>
          </a:xfrm>
          <a:prstGeom prst="line">
            <a:avLst/>
          </a:prstGeom>
          <a:ln/>
        </p:spPr>
        <p:style>
          <a:lnRef idx="2">
            <a:schemeClr val="dk1"/>
          </a:lnRef>
          <a:fillRef idx="0">
            <a:schemeClr val="dk1"/>
          </a:fillRef>
          <a:effectRef idx="1">
            <a:schemeClr val="dk1"/>
          </a:effectRef>
          <a:fontRef idx="minor">
            <a:schemeClr val="tx1"/>
          </a:fontRef>
        </p:style>
      </p:cxnSp>
      <p:cxnSp>
        <p:nvCxnSpPr>
          <p:cNvPr id="6" name="Conector recto 36">
            <a:extLst>
              <a:ext uri="{FF2B5EF4-FFF2-40B4-BE49-F238E27FC236}">
                <a16:creationId xmlns:a16="http://schemas.microsoft.com/office/drawing/2014/main" id="{295D4B8E-170D-C0AC-CFDF-DF59F8740F04}"/>
              </a:ext>
            </a:extLst>
          </p:cNvPr>
          <p:cNvCxnSpPr>
            <a:cxnSpLocks/>
          </p:cNvCxnSpPr>
          <p:nvPr/>
        </p:nvCxnSpPr>
        <p:spPr>
          <a:xfrm>
            <a:off x="65646" y="4067067"/>
            <a:ext cx="2255975" cy="0"/>
          </a:xfrm>
          <a:prstGeom prst="line">
            <a:avLst/>
          </a:prstGeom>
          <a:ln/>
        </p:spPr>
        <p:style>
          <a:lnRef idx="2">
            <a:schemeClr val="dk1"/>
          </a:lnRef>
          <a:fillRef idx="0">
            <a:schemeClr val="dk1"/>
          </a:fillRef>
          <a:effectRef idx="1">
            <a:schemeClr val="dk1"/>
          </a:effectRef>
          <a:fontRef idx="minor">
            <a:schemeClr val="tx1"/>
          </a:fontRef>
        </p:style>
      </p:cxnSp>
      <p:sp>
        <p:nvSpPr>
          <p:cNvPr id="4" name="ZoneTexte 3">
            <a:extLst>
              <a:ext uri="{FF2B5EF4-FFF2-40B4-BE49-F238E27FC236}">
                <a16:creationId xmlns:a16="http://schemas.microsoft.com/office/drawing/2014/main" id="{EC434EA1-BBEB-F341-E243-762F9020BF0A}"/>
              </a:ext>
            </a:extLst>
          </p:cNvPr>
          <p:cNvSpPr txBox="1"/>
          <p:nvPr/>
        </p:nvSpPr>
        <p:spPr>
          <a:xfrm>
            <a:off x="2539012" y="9313517"/>
            <a:ext cx="4165986" cy="415498"/>
          </a:xfrm>
          <a:prstGeom prst="rect">
            <a:avLst/>
          </a:prstGeom>
          <a:noFill/>
        </p:spPr>
        <p:txBody>
          <a:bodyPr wrap="square">
            <a:spAutoFit/>
          </a:bodyPr>
          <a:lstStyle/>
          <a:p>
            <a:pPr marL="171450" indent="-171450">
              <a:buFont typeface="Arial" panose="020B0604020202020204" pitchFamily="34" charset="0"/>
              <a:buChar char="•"/>
            </a:pPr>
            <a:r>
              <a:rPr lang="fr-FR" sz="1050" dirty="0"/>
              <a:t>2007 : Master en Ingénierie Commerciale, INSEAD, Fontainebleau</a:t>
            </a:r>
          </a:p>
          <a:p>
            <a:pPr marL="171450" indent="-171450">
              <a:buFont typeface="Arial" panose="020B0604020202020204" pitchFamily="34" charset="0"/>
              <a:buChar char="•"/>
            </a:pPr>
            <a:r>
              <a:rPr lang="fr-FR" sz="1050" dirty="0"/>
              <a:t>2004 : Licence en Ingénierie, Université Claude Bernard Lyon 1, Lyon</a:t>
            </a:r>
          </a:p>
        </p:txBody>
      </p:sp>
      <p:sp>
        <p:nvSpPr>
          <p:cNvPr id="2" name="Zone de texte 1">
            <a:extLst>
              <a:ext uri="{FF2B5EF4-FFF2-40B4-BE49-F238E27FC236}">
                <a16:creationId xmlns:a16="http://schemas.microsoft.com/office/drawing/2014/main" id="{8B6BBFEE-3136-78BD-A46B-831018C18DBD}"/>
              </a:ext>
            </a:extLst>
          </p:cNvPr>
          <p:cNvSpPr txBox="1">
            <a:spLocks noChangeArrowheads="1"/>
          </p:cNvSpPr>
          <p:nvPr/>
        </p:nvSpPr>
        <p:spPr bwMode="auto">
          <a:xfrm>
            <a:off x="2561174" y="156973"/>
            <a:ext cx="4143824"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sz="2800" dirty="0"/>
              <a:t>Étienne</a:t>
            </a:r>
            <a:r>
              <a:rPr lang="fr-FR" sz="2800" b="1" dirty="0"/>
              <a:t> Ingé</a:t>
            </a:r>
            <a:endParaRPr lang="fr-FR" sz="2800" dirty="0"/>
          </a:p>
        </p:txBody>
      </p:sp>
      <p:sp>
        <p:nvSpPr>
          <p:cNvPr id="10" name="Zone de texte 28">
            <a:extLst>
              <a:ext uri="{FF2B5EF4-FFF2-40B4-BE49-F238E27FC236}">
                <a16:creationId xmlns:a16="http://schemas.microsoft.com/office/drawing/2014/main" id="{C2877AF7-5533-7C91-A60D-CD26B068F2EF}"/>
              </a:ext>
            </a:extLst>
          </p:cNvPr>
          <p:cNvSpPr txBox="1">
            <a:spLocks noChangeArrowheads="1"/>
          </p:cNvSpPr>
          <p:nvPr/>
        </p:nvSpPr>
        <p:spPr bwMode="auto">
          <a:xfrm>
            <a:off x="68512" y="5989679"/>
            <a:ext cx="234156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Langues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cxnSp>
        <p:nvCxnSpPr>
          <p:cNvPr id="11" name="Conector recto 36">
            <a:extLst>
              <a:ext uri="{FF2B5EF4-FFF2-40B4-BE49-F238E27FC236}">
                <a16:creationId xmlns:a16="http://schemas.microsoft.com/office/drawing/2014/main" id="{0A061B27-FE63-F84E-0F9F-E2A5A03802FF}"/>
              </a:ext>
            </a:extLst>
          </p:cNvPr>
          <p:cNvCxnSpPr>
            <a:cxnSpLocks/>
          </p:cNvCxnSpPr>
          <p:nvPr/>
        </p:nvCxnSpPr>
        <p:spPr>
          <a:xfrm>
            <a:off x="111306" y="6326506"/>
            <a:ext cx="2255975" cy="0"/>
          </a:xfrm>
          <a:prstGeom prst="line">
            <a:avLst/>
          </a:prstGeom>
          <a:ln/>
        </p:spPr>
        <p:style>
          <a:lnRef idx="2">
            <a:schemeClr val="dk1"/>
          </a:lnRef>
          <a:fillRef idx="0">
            <a:schemeClr val="dk1"/>
          </a:fillRef>
          <a:effectRef idx="1">
            <a:schemeClr val="dk1"/>
          </a:effectRef>
          <a:fontRef idx="minor">
            <a:schemeClr val="tx1"/>
          </a:fontRef>
        </p:style>
      </p:cxnSp>
      <p:sp>
        <p:nvSpPr>
          <p:cNvPr id="17" name="Zone de texte 22">
            <a:extLst>
              <a:ext uri="{FF2B5EF4-FFF2-40B4-BE49-F238E27FC236}">
                <a16:creationId xmlns:a16="http://schemas.microsoft.com/office/drawing/2014/main" id="{409CC41A-7AE3-F3FD-675B-91AD76552FB8}"/>
              </a:ext>
            </a:extLst>
          </p:cNvPr>
          <p:cNvSpPr txBox="1">
            <a:spLocks noChangeArrowheads="1"/>
          </p:cNvSpPr>
          <p:nvPr/>
        </p:nvSpPr>
        <p:spPr bwMode="auto">
          <a:xfrm>
            <a:off x="97431" y="6380643"/>
            <a:ext cx="2190016" cy="138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71450" indent="-171450">
              <a:buFont typeface="Arial" panose="020B0604020202020204" pitchFamily="34" charset="0"/>
              <a:buChar char="•"/>
            </a:pPr>
            <a:r>
              <a:rPr lang="fr-FR" sz="1100" dirty="0"/>
              <a:t>Français : langue maternelle</a:t>
            </a:r>
          </a:p>
          <a:p>
            <a:pPr marL="171450" indent="-171450">
              <a:buFont typeface="Arial" panose="020B0604020202020204" pitchFamily="34" charset="0"/>
              <a:buChar char="•"/>
            </a:pPr>
            <a:r>
              <a:rPr lang="fr-FR" sz="1100" dirty="0"/>
              <a:t>Anglais : C1 (cadre européen commun de référence pour les langues)</a:t>
            </a:r>
          </a:p>
          <a:p>
            <a:pPr marL="171450" indent="-171450">
              <a:buFont typeface="Arial" panose="020B0604020202020204" pitchFamily="34" charset="0"/>
              <a:buChar char="•"/>
            </a:pPr>
            <a:r>
              <a:rPr lang="fr-FR" sz="1100" dirty="0"/>
              <a:t>Espagnol : B2 (cadre européen commun de référence pour les langues)</a:t>
            </a:r>
          </a:p>
        </p:txBody>
      </p:sp>
      <p:sp>
        <p:nvSpPr>
          <p:cNvPr id="19" name="Triangle 18">
            <a:extLst>
              <a:ext uri="{FF2B5EF4-FFF2-40B4-BE49-F238E27FC236}">
                <a16:creationId xmlns:a16="http://schemas.microsoft.com/office/drawing/2014/main" id="{FC9B6108-CA72-3861-61AD-B0D24D8146FD}"/>
              </a:ext>
            </a:extLst>
          </p:cNvPr>
          <p:cNvSpPr/>
          <p:nvPr/>
        </p:nvSpPr>
        <p:spPr>
          <a:xfrm rot="16200000">
            <a:off x="704138" y="724531"/>
            <a:ext cx="2430148" cy="982542"/>
          </a:xfrm>
          <a:prstGeom prst="triangle">
            <a:avLst>
              <a:gd name="adj" fmla="val 100000"/>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Triangle 20">
            <a:extLst>
              <a:ext uri="{FF2B5EF4-FFF2-40B4-BE49-F238E27FC236}">
                <a16:creationId xmlns:a16="http://schemas.microsoft.com/office/drawing/2014/main" id="{28D5EEA7-A55F-7CD4-B2BE-980D07F33BBA}"/>
              </a:ext>
            </a:extLst>
          </p:cNvPr>
          <p:cNvSpPr/>
          <p:nvPr/>
        </p:nvSpPr>
        <p:spPr>
          <a:xfrm rot="10800000">
            <a:off x="-470" y="727"/>
            <a:ext cx="2430148" cy="982542"/>
          </a:xfrm>
          <a:prstGeom prst="triangle">
            <a:avLst>
              <a:gd name="adj" fmla="val 100000"/>
            </a:avLst>
          </a:prstGeom>
          <a:solidFill>
            <a:srgbClr val="CA9C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a:extLst>
              <a:ext uri="{FF2B5EF4-FFF2-40B4-BE49-F238E27FC236}">
                <a16:creationId xmlns:a16="http://schemas.microsoft.com/office/drawing/2014/main" id="{11FC1F53-5664-2700-0A4E-A40982A52B61}"/>
              </a:ext>
            </a:extLst>
          </p:cNvPr>
          <p:cNvSpPr txBox="1"/>
          <p:nvPr/>
        </p:nvSpPr>
        <p:spPr>
          <a:xfrm>
            <a:off x="74741" y="8200480"/>
            <a:ext cx="2220674" cy="1107996"/>
          </a:xfrm>
          <a:prstGeom prst="rect">
            <a:avLst/>
          </a:prstGeom>
          <a:noFill/>
        </p:spPr>
        <p:txBody>
          <a:bodyPr wrap="square">
            <a:spAutoFit/>
          </a:bodyPr>
          <a:lstStyle/>
          <a:p>
            <a:pPr marL="171450" indent="-171450">
              <a:buFont typeface="Arial" panose="020B0604020202020204" pitchFamily="34" charset="0"/>
              <a:buChar char="•"/>
            </a:pPr>
            <a:r>
              <a:rPr lang="fr-FR" sz="1100" dirty="0"/>
              <a:t>Lecture : Grand amateur de littérature classique et contemporaine</a:t>
            </a:r>
          </a:p>
          <a:p>
            <a:pPr marL="171450" indent="-171450">
              <a:buFont typeface="Arial" panose="020B0604020202020204" pitchFamily="34" charset="0"/>
              <a:buChar char="•"/>
            </a:pPr>
            <a:r>
              <a:rPr lang="fr-FR" sz="1100" dirty="0"/>
              <a:t>Voyage : Passionné par la découverte de nouvelles cultures et pays</a:t>
            </a:r>
          </a:p>
        </p:txBody>
      </p:sp>
      <p:sp>
        <p:nvSpPr>
          <p:cNvPr id="13" name="Zone de texte 28">
            <a:extLst>
              <a:ext uri="{FF2B5EF4-FFF2-40B4-BE49-F238E27FC236}">
                <a16:creationId xmlns:a16="http://schemas.microsoft.com/office/drawing/2014/main" id="{51E380C7-C6AE-4759-47AA-33A7B2350867}"/>
              </a:ext>
            </a:extLst>
          </p:cNvPr>
          <p:cNvSpPr txBox="1">
            <a:spLocks noChangeArrowheads="1"/>
          </p:cNvSpPr>
          <p:nvPr/>
        </p:nvSpPr>
        <p:spPr bwMode="auto">
          <a:xfrm>
            <a:off x="97431" y="7761182"/>
            <a:ext cx="237426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Hobbies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cxnSp>
        <p:nvCxnSpPr>
          <p:cNvPr id="14" name="Conector recto 36">
            <a:extLst>
              <a:ext uri="{FF2B5EF4-FFF2-40B4-BE49-F238E27FC236}">
                <a16:creationId xmlns:a16="http://schemas.microsoft.com/office/drawing/2014/main" id="{F912DCC0-4E95-5133-0408-E65CF59E25FE}"/>
              </a:ext>
            </a:extLst>
          </p:cNvPr>
          <p:cNvCxnSpPr>
            <a:cxnSpLocks/>
          </p:cNvCxnSpPr>
          <p:nvPr/>
        </p:nvCxnSpPr>
        <p:spPr>
          <a:xfrm>
            <a:off x="130131" y="8102463"/>
            <a:ext cx="2237150" cy="0"/>
          </a:xfrm>
          <a:prstGeom prst="line">
            <a:avLst/>
          </a:prstGeom>
          <a:ln/>
        </p:spPr>
        <p:style>
          <a:lnRef idx="2">
            <a:schemeClr val="dk1"/>
          </a:lnRef>
          <a:fillRef idx="0">
            <a:schemeClr val="dk1"/>
          </a:fillRef>
          <a:effectRef idx="1">
            <a:schemeClr val="dk1"/>
          </a:effectRef>
          <a:fontRef idx="minor">
            <a:schemeClr val="tx1"/>
          </a:fontRef>
        </p:style>
      </p:cxnSp>
      <p:pic>
        <p:nvPicPr>
          <p:cNvPr id="18" name="Image 17" descr="Une image contenant Visage humain, habits, personne, Front&#10;&#10;Description générée automatiquement">
            <a:extLst>
              <a:ext uri="{FF2B5EF4-FFF2-40B4-BE49-F238E27FC236}">
                <a16:creationId xmlns:a16="http://schemas.microsoft.com/office/drawing/2014/main" id="{FE8B285A-3C9F-4294-5EE9-4397F623F2A6}"/>
              </a:ext>
            </a:extLst>
          </p:cNvPr>
          <p:cNvPicPr>
            <a:picLocks noChangeAspect="1"/>
          </p:cNvPicPr>
          <p:nvPr/>
        </p:nvPicPr>
        <p:blipFill rotWithShape="1">
          <a:blip r:embed="rId7"/>
          <a:srcRect b="6536"/>
          <a:stretch/>
        </p:blipFill>
        <p:spPr>
          <a:xfrm>
            <a:off x="376470" y="244105"/>
            <a:ext cx="1885217" cy="1877840"/>
          </a:xfrm>
          <a:prstGeom prst="ellipse">
            <a:avLst/>
          </a:prstGeom>
        </p:spPr>
      </p:pic>
    </p:spTree>
    <p:extLst>
      <p:ext uri="{BB962C8B-B14F-4D97-AF65-F5344CB8AC3E}">
        <p14:creationId xmlns:p14="http://schemas.microsoft.com/office/powerpoint/2010/main" val="351423255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1298</TotalTime>
  <Words>419</Words>
  <Application>Microsoft Macintosh PowerPoint</Application>
  <PresentationFormat>Format A4 (210 x 297 mm)</PresentationFormat>
  <Paragraphs>42</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Calibri</vt:lpstr>
      <vt:lpstr>Calibri Light</vt:lpstr>
      <vt:lpstr>Century Gothic</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Axel Maille</dc:creator>
  <cp:lastModifiedBy>Axel Maille</cp:lastModifiedBy>
  <cp:revision>187</cp:revision>
  <cp:lastPrinted>2022-05-25T13:38:42Z</cp:lastPrinted>
  <dcterms:created xsi:type="dcterms:W3CDTF">2022-05-25T13:38:28Z</dcterms:created>
  <dcterms:modified xsi:type="dcterms:W3CDTF">2023-07-02T09:00:45Z</dcterms:modified>
</cp:coreProperties>
</file>