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4BE"/>
    <a:srgbClr val="1D275F"/>
    <a:srgbClr val="792045"/>
    <a:srgbClr val="792047"/>
    <a:srgbClr val="1C8180"/>
    <a:srgbClr val="DFB792"/>
    <a:srgbClr val="FFD966"/>
    <a:srgbClr val="FEB73A"/>
    <a:srgbClr val="FF6E40"/>
    <a:srgbClr val="1D3C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83" autoAdjust="0"/>
    <p:restoredTop sz="95597" autoAdjust="0"/>
  </p:normalViewPr>
  <p:slideViewPr>
    <p:cSldViewPr snapToGrid="0" snapToObjects="1">
      <p:cViewPr>
        <p:scale>
          <a:sx n="63" d="100"/>
          <a:sy n="63" d="100"/>
        </p:scale>
        <p:origin x="5000" y="220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13/05/2023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13/05/2023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13/05/2023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13/05/2023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rgbClr val="792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252836"/>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rgbClr val="DFB792"/>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134313" y="6625155"/>
            <a:ext cx="1715597" cy="253916"/>
          </a:xfrm>
          <a:prstGeom prst="rect">
            <a:avLst/>
          </a:prstGeom>
          <a:noFill/>
        </p:spPr>
        <p:txBody>
          <a:bodyPr wrap="square" rtlCol="0">
            <a:spAutoFit/>
          </a:bodyPr>
          <a:lstStyle/>
          <a:p>
            <a:pPr algn="ctr"/>
            <a:r>
              <a:rPr lang="en-US" sz="1000" b="1" dirty="0">
                <a:solidFill>
                  <a:srgbClr val="DFB792"/>
                </a:solidFill>
                <a:ea typeface="Open Sans" panose="020B0606030504020204" pitchFamily="34" charset="0"/>
                <a:cs typeface="Open Sans" panose="020B0606030504020204" pitchFamily="34" charset="0"/>
              </a:rPr>
              <a:t>PERSONNALITE</a:t>
            </a:r>
          </a:p>
        </p:txBody>
      </p:sp>
      <p:sp>
        <p:nvSpPr>
          <p:cNvPr id="34" name="TextBox 33"/>
          <p:cNvSpPr txBox="1"/>
          <p:nvPr/>
        </p:nvSpPr>
        <p:spPr>
          <a:xfrm>
            <a:off x="2405726" y="1058676"/>
            <a:ext cx="4327215" cy="861774"/>
          </a:xfrm>
          <a:prstGeom prst="rect">
            <a:avLst/>
          </a:prstGeom>
          <a:noFill/>
        </p:spPr>
        <p:txBody>
          <a:bodyPr wrap="square" rtlCol="0">
            <a:spAutoFit/>
          </a:bodyPr>
          <a:lstStyle/>
          <a:p>
            <a:r>
              <a:rPr lang="fr-FR" sz="1000" dirty="0"/>
              <a:t>Aide à domicile expérimentée et polyvalente avec 10 ans d'expérience dans l'accompagnement des personnes âgées, en situation de handicap et des familles. Compétences en soins de base, préparation de repas, entretien ménager et soutien émotionnel. Sens du relationnel et capacité d'adaptation pour répondre aux besoins spécifiques de chaque client.</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710930" y="2138242"/>
            <a:ext cx="2384579" cy="261610"/>
          </a:xfrm>
          <a:prstGeom prst="rect">
            <a:avLst/>
          </a:prstGeom>
          <a:noFill/>
        </p:spPr>
        <p:txBody>
          <a:bodyPr wrap="square" rtlCol="0">
            <a:spAutoFit/>
          </a:bodyPr>
          <a:lstStyle/>
          <a:p>
            <a:r>
              <a:rPr lang="en-US" sz="1100" b="1" dirty="0">
                <a:solidFill>
                  <a:srgbClr val="1D275F"/>
                </a:solidFill>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65349" y="6695405"/>
            <a:ext cx="1478632" cy="261610"/>
          </a:xfrm>
          <a:prstGeom prst="rect">
            <a:avLst/>
          </a:prstGeom>
          <a:noFill/>
        </p:spPr>
        <p:txBody>
          <a:bodyPr wrap="square" rtlCol="0">
            <a:spAutoFit/>
          </a:bodyPr>
          <a:lstStyle/>
          <a:p>
            <a:r>
              <a:rPr lang="en-US" sz="1100" b="1" dirty="0">
                <a:solidFill>
                  <a:srgbClr val="1D275F"/>
                </a:solidFill>
                <a:ea typeface="Open Sans" panose="020B0606030504020204" pitchFamily="34" charset="0"/>
                <a:cs typeface="Open Sans" panose="020B0606030504020204" pitchFamily="34" charset="0"/>
              </a:rPr>
              <a:t>FORMATION</a:t>
            </a:r>
          </a:p>
        </p:txBody>
      </p:sp>
      <p:sp>
        <p:nvSpPr>
          <p:cNvPr id="42" name="TextBox 41"/>
          <p:cNvSpPr txBox="1"/>
          <p:nvPr/>
        </p:nvSpPr>
        <p:spPr>
          <a:xfrm>
            <a:off x="2278583" y="7112907"/>
            <a:ext cx="1028779" cy="246221"/>
          </a:xfrm>
          <a:prstGeom prst="rect">
            <a:avLst/>
          </a:prstGeom>
          <a:noFill/>
        </p:spPr>
        <p:txBody>
          <a:bodyPr wrap="square" rtlCol="0">
            <a:spAutoFit/>
          </a:bodyPr>
          <a:lstStyle/>
          <a:p>
            <a:pPr algn="r"/>
            <a:r>
              <a:rPr lang="fr-FR" sz="1000" b="1" dirty="0">
                <a:solidFill>
                  <a:srgbClr val="3F84BE"/>
                </a:solidFill>
              </a:rPr>
              <a:t>DEAVS</a:t>
            </a:r>
            <a:endParaRPr lang="en-US" sz="1000" b="1" dirty="0">
              <a:solidFill>
                <a:srgbClr val="3F84BE"/>
              </a:solidFill>
              <a:ea typeface="Open Sans" panose="020B0606030504020204" pitchFamily="34" charset="0"/>
              <a:cs typeface="Open Sans" panose="020B0606030504020204" pitchFamily="34" charset="0"/>
            </a:endParaRPr>
          </a:p>
        </p:txBody>
      </p:sp>
      <p:sp>
        <p:nvSpPr>
          <p:cNvPr id="84" name="TextBox 83"/>
          <p:cNvSpPr txBox="1"/>
          <p:nvPr/>
        </p:nvSpPr>
        <p:spPr>
          <a:xfrm>
            <a:off x="3504238" y="7068360"/>
            <a:ext cx="3045194" cy="400110"/>
          </a:xfrm>
          <a:prstGeom prst="rect">
            <a:avLst/>
          </a:prstGeom>
          <a:noFill/>
        </p:spPr>
        <p:txBody>
          <a:bodyPr wrap="square" rtlCol="0">
            <a:spAutoFit/>
          </a:bodyPr>
          <a:lstStyle/>
          <a:p>
            <a:r>
              <a:rPr lang="fr-FR" sz="1000" dirty="0"/>
              <a:t>Diplôme d'État d'Auxiliaire de Vie Sociale (DEAVS) Nom de l'établissement, Ville, Date</a:t>
            </a:r>
          </a:p>
        </p:txBody>
      </p:sp>
      <p:sp>
        <p:nvSpPr>
          <p:cNvPr id="17" name="TextBox 16"/>
          <p:cNvSpPr txBox="1"/>
          <p:nvPr/>
        </p:nvSpPr>
        <p:spPr>
          <a:xfrm>
            <a:off x="2405726" y="165625"/>
            <a:ext cx="3618556" cy="523220"/>
          </a:xfrm>
          <a:prstGeom prst="rect">
            <a:avLst/>
          </a:prstGeom>
          <a:noFill/>
        </p:spPr>
        <p:txBody>
          <a:bodyPr wrap="square" rtlCol="0">
            <a:spAutoFit/>
          </a:bodyPr>
          <a:lstStyle/>
          <a:p>
            <a:r>
              <a:rPr lang="en-US" sz="2800" b="1" dirty="0">
                <a:solidFill>
                  <a:srgbClr val="1D275F"/>
                </a:solidFill>
                <a:ea typeface="Open Sans" panose="020B0606030504020204" pitchFamily="34" charset="0"/>
                <a:cs typeface="Open Sans" panose="020B0606030504020204" pitchFamily="34" charset="0"/>
              </a:rPr>
              <a:t>Christelle DOMICILE</a:t>
            </a:r>
          </a:p>
        </p:txBody>
      </p:sp>
      <p:sp>
        <p:nvSpPr>
          <p:cNvPr id="18" name="TextBox 17"/>
          <p:cNvSpPr txBox="1"/>
          <p:nvPr/>
        </p:nvSpPr>
        <p:spPr>
          <a:xfrm>
            <a:off x="2405727" y="677691"/>
            <a:ext cx="4307148" cy="338554"/>
          </a:xfrm>
          <a:prstGeom prst="rect">
            <a:avLst/>
          </a:prstGeom>
          <a:noFill/>
        </p:spPr>
        <p:txBody>
          <a:bodyPr wrap="square" rtlCol="0">
            <a:spAutoFit/>
          </a:bodyPr>
          <a:lstStyle/>
          <a:p>
            <a:r>
              <a:rPr lang="en-US" sz="1600" dirty="0">
                <a:solidFill>
                  <a:srgbClr val="3F84BE"/>
                </a:solidFill>
                <a:ea typeface="Open Sans" panose="020B0606030504020204" pitchFamily="34" charset="0"/>
                <a:cs typeface="Open Sans" panose="020B0606030504020204" pitchFamily="34" charset="0"/>
              </a:rPr>
              <a:t>Aide </a:t>
            </a:r>
            <a:r>
              <a:rPr lang="en-US" sz="1600" dirty="0" err="1">
                <a:solidFill>
                  <a:srgbClr val="3F84BE"/>
                </a:solidFill>
                <a:ea typeface="Open Sans" panose="020B0606030504020204" pitchFamily="34" charset="0"/>
                <a:cs typeface="Open Sans" panose="020B0606030504020204" pitchFamily="34" charset="0"/>
              </a:rPr>
              <a:t>à</a:t>
            </a:r>
            <a:r>
              <a:rPr lang="en-US" sz="1600" dirty="0">
                <a:solidFill>
                  <a:srgbClr val="3F84BE"/>
                </a:solidFill>
                <a:ea typeface="Open Sans" panose="020B0606030504020204" pitchFamily="34" charset="0"/>
                <a:cs typeface="Open Sans" panose="020B0606030504020204" pitchFamily="34" charset="0"/>
              </a:rPr>
              <a:t> domicile– 10 </a:t>
            </a:r>
            <a:r>
              <a:rPr lang="en-US" sz="1600" dirty="0" err="1">
                <a:solidFill>
                  <a:srgbClr val="3F84BE"/>
                </a:solidFill>
                <a:ea typeface="Open Sans" panose="020B0606030504020204" pitchFamily="34" charset="0"/>
                <a:cs typeface="Open Sans" panose="020B0606030504020204" pitchFamily="34" charset="0"/>
              </a:rPr>
              <a:t>ans</a:t>
            </a:r>
            <a:r>
              <a:rPr lang="en-US" sz="1600" dirty="0">
                <a:solidFill>
                  <a:srgbClr val="3F84BE"/>
                </a:solidFill>
                <a:ea typeface="Open Sans" panose="020B0606030504020204" pitchFamily="34" charset="0"/>
                <a:cs typeface="Open Sans" panose="020B0606030504020204" pitchFamily="34" charset="0"/>
              </a:rPr>
              <a:t> </a:t>
            </a:r>
            <a:r>
              <a:rPr lang="en-US" sz="1600" dirty="0" err="1">
                <a:solidFill>
                  <a:srgbClr val="3F84BE"/>
                </a:solidFill>
                <a:ea typeface="Open Sans" panose="020B0606030504020204" pitchFamily="34" charset="0"/>
                <a:cs typeface="Open Sans" panose="020B0606030504020204" pitchFamily="34" charset="0"/>
              </a:rPr>
              <a:t>d’expérience</a:t>
            </a:r>
            <a:endParaRPr lang="en-US" sz="1600" dirty="0">
              <a:solidFill>
                <a:srgbClr val="3F84BE"/>
              </a:solidFill>
              <a:ea typeface="Open Sans" panose="020B0606030504020204" pitchFamily="34" charset="0"/>
              <a:cs typeface="Open Sans" panose="020B0606030504020204" pitchFamily="34" charset="0"/>
            </a:endParaRPr>
          </a:p>
        </p:txBody>
      </p:sp>
      <p:sp>
        <p:nvSpPr>
          <p:cNvPr id="53" name="TextBox 52"/>
          <p:cNvSpPr txBox="1"/>
          <p:nvPr/>
        </p:nvSpPr>
        <p:spPr>
          <a:xfrm>
            <a:off x="2275859" y="2979560"/>
            <a:ext cx="1106398" cy="861774"/>
          </a:xfrm>
          <a:prstGeom prst="rect">
            <a:avLst/>
          </a:prstGeom>
          <a:noFill/>
        </p:spPr>
        <p:txBody>
          <a:bodyPr wrap="square" rtlCol="0">
            <a:spAutoFit/>
          </a:bodyPr>
          <a:lstStyle/>
          <a:p>
            <a:pPr algn="r"/>
            <a:r>
              <a:rPr lang="en-US" sz="1000" b="1" dirty="0">
                <a:solidFill>
                  <a:srgbClr val="3F84BE"/>
                </a:solidFill>
                <a:ea typeface="Open Sans" panose="020B0606030504020204" pitchFamily="34" charset="0"/>
                <a:cs typeface="Open Sans" panose="020B0606030504020204" pitchFamily="34" charset="0"/>
              </a:rPr>
              <a:t>AIDE A DOMICILE, </a:t>
            </a:r>
            <a:r>
              <a:rPr lang="en-US" sz="1000" b="1" dirty="0" err="1">
                <a:solidFill>
                  <a:srgbClr val="3F84BE"/>
                </a:solidFill>
                <a:ea typeface="Open Sans" panose="020B0606030504020204" pitchFamily="34" charset="0"/>
                <a:cs typeface="Open Sans" panose="020B0606030504020204" pitchFamily="34" charset="0"/>
              </a:rPr>
              <a:t>Entreprise</a:t>
            </a:r>
            <a:r>
              <a:rPr lang="en-US" sz="1000" b="1" dirty="0">
                <a:solidFill>
                  <a:srgbClr val="3F84BE"/>
                </a:solidFill>
                <a:ea typeface="Open Sans" panose="020B0606030504020204" pitchFamily="34" charset="0"/>
                <a:cs typeface="Open Sans" panose="020B0606030504020204" pitchFamily="34" charset="0"/>
              </a:rPr>
              <a:t> 2AE</a:t>
            </a:r>
          </a:p>
          <a:p>
            <a:pPr algn="r"/>
            <a:r>
              <a:rPr lang="en-US" sz="1000" b="1" dirty="0">
                <a:solidFill>
                  <a:srgbClr val="3F84BE"/>
                </a:solidFill>
                <a:ea typeface="Open Sans" panose="020B0606030504020204" pitchFamily="34" charset="0"/>
                <a:cs typeface="Open Sans" panose="020B0606030504020204" pitchFamily="34" charset="0"/>
              </a:rPr>
              <a:t>Paris</a:t>
            </a:r>
          </a:p>
          <a:p>
            <a:pPr algn="r"/>
            <a:r>
              <a:rPr lang="en-US" sz="1000" b="1" dirty="0">
                <a:solidFill>
                  <a:srgbClr val="3F84BE"/>
                </a:solidFill>
                <a:ea typeface="Open Sans" panose="020B0606030504020204" pitchFamily="34" charset="0"/>
                <a:cs typeface="Open Sans" panose="020B0606030504020204" pitchFamily="34" charset="0"/>
              </a:rPr>
              <a:t>2020-2024</a:t>
            </a:r>
          </a:p>
        </p:txBody>
      </p:sp>
      <p:cxnSp>
        <p:nvCxnSpPr>
          <p:cNvPr id="5" name="Прямая соединительная линия 4"/>
          <p:cNvCxnSpPr>
            <a:cxnSpLocks/>
          </p:cNvCxnSpPr>
          <p:nvPr/>
        </p:nvCxnSpPr>
        <p:spPr>
          <a:xfrm>
            <a:off x="3428298" y="7003567"/>
            <a:ext cx="0" cy="464903"/>
          </a:xfrm>
          <a:prstGeom prst="line">
            <a:avLst/>
          </a:prstGeom>
          <a:ln w="19050">
            <a:solidFill>
              <a:srgbClr val="792045"/>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30600" y="2528084"/>
            <a:ext cx="3112205" cy="1785104"/>
          </a:xfrm>
          <a:prstGeom prst="rect">
            <a:avLst/>
          </a:prstGeom>
          <a:noFill/>
        </p:spPr>
        <p:txBody>
          <a:bodyPr wrap="square" rtlCol="0">
            <a:spAutoFit/>
          </a:bodyPr>
          <a:lstStyle/>
          <a:p>
            <a:pPr marL="171450" indent="-171450">
              <a:buFont typeface="Arial" panose="020B0604020202020204" pitchFamily="34" charset="0"/>
              <a:buChar char="•"/>
            </a:pPr>
            <a:r>
              <a:rPr lang="fr-FR" sz="1000" dirty="0"/>
              <a:t>Accompagnement des personnes âgées et en situation de handicap dans les actes de la vie quotidienne</a:t>
            </a:r>
          </a:p>
          <a:p>
            <a:pPr marL="171450" indent="-171450">
              <a:buFont typeface="Arial" panose="020B0604020202020204" pitchFamily="34" charset="0"/>
              <a:buChar char="•"/>
            </a:pPr>
            <a:r>
              <a:rPr lang="fr-FR" sz="1000" dirty="0"/>
              <a:t>Préparation de repas équilibrés et adaptés aux régimes alimentaires spécifiques</a:t>
            </a:r>
          </a:p>
          <a:p>
            <a:pPr marL="171450" indent="-171450">
              <a:buFont typeface="Arial" panose="020B0604020202020204" pitchFamily="34" charset="0"/>
              <a:buChar char="•"/>
            </a:pPr>
            <a:r>
              <a:rPr lang="fr-FR" sz="1000" dirty="0"/>
              <a:t>Entretien ménager, gestion du linge et des courses</a:t>
            </a:r>
          </a:p>
          <a:p>
            <a:pPr marL="171450" indent="-171450">
              <a:buFont typeface="Arial" panose="020B0604020202020204" pitchFamily="34" charset="0"/>
              <a:buChar char="•"/>
            </a:pPr>
            <a:r>
              <a:rPr lang="fr-FR" sz="1000" dirty="0"/>
              <a:t>Assistance à la mobilité et aux transferts</a:t>
            </a:r>
          </a:p>
          <a:p>
            <a:pPr marL="171450" indent="-171450">
              <a:buFont typeface="Arial" panose="020B0604020202020204" pitchFamily="34" charset="0"/>
              <a:buChar char="•"/>
            </a:pPr>
            <a:r>
              <a:rPr lang="fr-FR" sz="1000" dirty="0"/>
              <a:t>Organisation d'activités de loisirs et de stimulation cognitive</a:t>
            </a:r>
          </a:p>
          <a:p>
            <a:pPr marL="171450" indent="-171450">
              <a:buFont typeface="Arial" panose="020B0604020202020204" pitchFamily="34" charset="0"/>
              <a:buChar char="•"/>
            </a:pPr>
            <a:r>
              <a:rPr lang="fr-FR" sz="1000" dirty="0"/>
              <a:t>Participation à la coordination avec les autres intervenants (famille, médecins, infirmiers)</a:t>
            </a:r>
          </a:p>
        </p:txBody>
      </p:sp>
      <p:cxnSp>
        <p:nvCxnSpPr>
          <p:cNvPr id="70" name="Прямая соединительная линия 69"/>
          <p:cNvCxnSpPr>
            <a:cxnSpLocks/>
          </p:cNvCxnSpPr>
          <p:nvPr/>
        </p:nvCxnSpPr>
        <p:spPr>
          <a:xfrm>
            <a:off x="3440837" y="2492491"/>
            <a:ext cx="0" cy="1891164"/>
          </a:xfrm>
          <a:prstGeom prst="line">
            <a:avLst/>
          </a:prstGeom>
          <a:ln w="19050">
            <a:solidFill>
              <a:srgbClr val="792045"/>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145113" y="258415"/>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30600" y="4831035"/>
            <a:ext cx="3112205" cy="1477328"/>
          </a:xfrm>
          <a:prstGeom prst="rect">
            <a:avLst/>
          </a:prstGeom>
          <a:noFill/>
        </p:spPr>
        <p:txBody>
          <a:bodyPr wrap="square" rtlCol="0">
            <a:spAutoFit/>
          </a:bodyPr>
          <a:lstStyle/>
          <a:p>
            <a:pPr marL="171450" indent="-171450">
              <a:buFont typeface="Arial" panose="020B0604020202020204" pitchFamily="34" charset="0"/>
              <a:buChar char="•"/>
            </a:pPr>
            <a:r>
              <a:rPr lang="fr-FR" sz="1000" dirty="0"/>
              <a:t>Soutien aux familles dans la gestion du quotidien</a:t>
            </a:r>
          </a:p>
          <a:p>
            <a:pPr marL="171450" indent="-171450">
              <a:buFont typeface="Arial" panose="020B0604020202020204" pitchFamily="34" charset="0"/>
              <a:buChar char="•"/>
            </a:pPr>
            <a:r>
              <a:rPr lang="fr-FR" sz="1000" dirty="0"/>
              <a:t>Aide à l'hygiène et aux soins de base</a:t>
            </a:r>
          </a:p>
          <a:p>
            <a:pPr marL="171450" indent="-171450">
              <a:buFont typeface="Arial" panose="020B0604020202020204" pitchFamily="34" charset="0"/>
              <a:buChar char="•"/>
            </a:pPr>
            <a:r>
              <a:rPr lang="fr-FR" sz="1000" dirty="0"/>
              <a:t>Préparation de repas et aide à la prise des médicaments</a:t>
            </a:r>
          </a:p>
          <a:p>
            <a:pPr marL="171450" indent="-171450">
              <a:buFont typeface="Arial" panose="020B0604020202020204" pitchFamily="34" charset="0"/>
              <a:buChar char="•"/>
            </a:pPr>
            <a:r>
              <a:rPr lang="fr-FR" sz="1000" dirty="0"/>
              <a:t>Accompagnement lors des rendez-vous médicaux et des sorties</a:t>
            </a:r>
          </a:p>
          <a:p>
            <a:pPr marL="171450" indent="-171450">
              <a:buFont typeface="Arial" panose="020B0604020202020204" pitchFamily="34" charset="0"/>
              <a:buChar char="•"/>
            </a:pPr>
            <a:r>
              <a:rPr lang="fr-FR" sz="1000" dirty="0"/>
              <a:t>Entretien de l'espace de vie et réalisation des tâches ménagères</a:t>
            </a:r>
          </a:p>
          <a:p>
            <a:pPr marL="171450" indent="-171450">
              <a:buFont typeface="Arial" panose="020B0604020202020204" pitchFamily="34" charset="0"/>
              <a:buChar char="•"/>
            </a:pPr>
            <a:r>
              <a:rPr lang="fr-FR" sz="1000" dirty="0"/>
              <a:t>Écoute active et soutien émotionnel</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a:cxnSpLocks/>
          </p:cNvCxnSpPr>
          <p:nvPr/>
        </p:nvCxnSpPr>
        <p:spPr>
          <a:xfrm>
            <a:off x="3440837" y="4811127"/>
            <a:ext cx="0" cy="1497236"/>
          </a:xfrm>
          <a:prstGeom prst="line">
            <a:avLst/>
          </a:prstGeom>
          <a:ln w="19050">
            <a:solidFill>
              <a:srgbClr val="792045"/>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11846" y="5183171"/>
            <a:ext cx="1106398" cy="861774"/>
          </a:xfrm>
          <a:prstGeom prst="rect">
            <a:avLst/>
          </a:prstGeom>
          <a:noFill/>
        </p:spPr>
        <p:txBody>
          <a:bodyPr wrap="square" rtlCol="0">
            <a:spAutoFit/>
          </a:bodyPr>
          <a:lstStyle/>
          <a:p>
            <a:pPr algn="r"/>
            <a:r>
              <a:rPr lang="en-US" sz="1000" b="1" dirty="0">
                <a:solidFill>
                  <a:srgbClr val="3F84BE"/>
                </a:solidFill>
                <a:ea typeface="Open Sans" panose="020B0606030504020204" pitchFamily="34" charset="0"/>
                <a:cs typeface="Open Sans" panose="020B0606030504020204" pitchFamily="34" charset="0"/>
              </a:rPr>
              <a:t>AUXILIAIRE DE VIE, Association La Belle Vie</a:t>
            </a:r>
          </a:p>
          <a:p>
            <a:pPr algn="r"/>
            <a:r>
              <a:rPr lang="en-US" sz="1000" b="1" dirty="0">
                <a:solidFill>
                  <a:srgbClr val="3F84BE"/>
                </a:solidFill>
                <a:ea typeface="Open Sans" panose="020B0606030504020204" pitchFamily="34" charset="0"/>
                <a:cs typeface="Open Sans" panose="020B0606030504020204" pitchFamily="34" charset="0"/>
              </a:rPr>
              <a:t>Paris</a:t>
            </a:r>
          </a:p>
          <a:p>
            <a:pPr algn="r"/>
            <a:r>
              <a:rPr lang="en-US" sz="1000" b="1" dirty="0">
                <a:solidFill>
                  <a:srgbClr val="3F84BE"/>
                </a:solidFill>
                <a:ea typeface="Open Sans" panose="020B0606030504020204" pitchFamily="34" charset="0"/>
                <a:cs typeface="Open Sans" panose="020B0606030504020204" pitchFamily="34" charset="0"/>
              </a:rPr>
              <a:t>2016-2020</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41216" y="3525699"/>
            <a:ext cx="1931336" cy="253916"/>
          </a:xfrm>
          <a:prstGeom prst="rect">
            <a:avLst/>
          </a:prstGeom>
          <a:noFill/>
        </p:spPr>
        <p:txBody>
          <a:bodyPr wrap="square" rtlCol="0">
            <a:spAutoFit/>
          </a:bodyPr>
          <a:lstStyle/>
          <a:p>
            <a:pPr algn="ctr"/>
            <a:r>
              <a:rPr lang="en-US" sz="1050" b="1" dirty="0">
                <a:solidFill>
                  <a:srgbClr val="DFB792"/>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07357" y="3831903"/>
            <a:ext cx="2023393" cy="2554545"/>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Soins de base et d'hygiène</a:t>
            </a:r>
          </a:p>
          <a:p>
            <a:pPr marL="171450" indent="-171450">
              <a:buFont typeface="Arial" panose="020B0604020202020204" pitchFamily="34" charset="0"/>
              <a:buChar char="•"/>
            </a:pPr>
            <a:r>
              <a:rPr lang="fr-FR" sz="1000" dirty="0">
                <a:solidFill>
                  <a:schemeClr val="bg1"/>
                </a:solidFill>
              </a:rPr>
              <a:t>Préparation de repas et régimes alimentaires spécifiques</a:t>
            </a:r>
          </a:p>
          <a:p>
            <a:pPr marL="171450" indent="-171450">
              <a:buFont typeface="Arial" panose="020B0604020202020204" pitchFamily="34" charset="0"/>
              <a:buChar char="•"/>
            </a:pPr>
            <a:r>
              <a:rPr lang="fr-FR" sz="1000" dirty="0">
                <a:solidFill>
                  <a:schemeClr val="bg1"/>
                </a:solidFill>
              </a:rPr>
              <a:t>Entretien ménager et gestion du linge</a:t>
            </a:r>
          </a:p>
          <a:p>
            <a:pPr marL="171450" indent="-171450">
              <a:buFont typeface="Arial" panose="020B0604020202020204" pitchFamily="34" charset="0"/>
              <a:buChar char="•"/>
            </a:pPr>
            <a:r>
              <a:rPr lang="fr-FR" sz="1000" dirty="0">
                <a:solidFill>
                  <a:schemeClr val="bg1"/>
                </a:solidFill>
              </a:rPr>
              <a:t>Accompagnement aux rendez-vous et sorties</a:t>
            </a:r>
          </a:p>
          <a:p>
            <a:pPr marL="171450" indent="-171450">
              <a:buFont typeface="Arial" panose="020B0604020202020204" pitchFamily="34" charset="0"/>
              <a:buChar char="•"/>
            </a:pPr>
            <a:r>
              <a:rPr lang="fr-FR" sz="1000" dirty="0">
                <a:solidFill>
                  <a:schemeClr val="bg1"/>
                </a:solidFill>
              </a:rPr>
              <a:t>Connaissance des pathologies liées à l'âge et au handicap</a:t>
            </a:r>
          </a:p>
          <a:p>
            <a:pPr marL="171450" indent="-171450">
              <a:buFont typeface="Arial" panose="020B0604020202020204" pitchFamily="34" charset="0"/>
              <a:buChar char="•"/>
            </a:pPr>
            <a:r>
              <a:rPr lang="fr-FR" sz="1000" dirty="0">
                <a:solidFill>
                  <a:schemeClr val="bg1"/>
                </a:solidFill>
              </a:rPr>
              <a:t>Sens du relationnel et capacité d'adaptation</a:t>
            </a:r>
          </a:p>
          <a:p>
            <a:pPr marL="171450" indent="-171450">
              <a:buFont typeface="Arial" panose="020B0604020202020204" pitchFamily="34" charset="0"/>
              <a:buChar char="•"/>
            </a:pPr>
            <a:r>
              <a:rPr lang="fr-FR" sz="1000" dirty="0">
                <a:solidFill>
                  <a:schemeClr val="bg1"/>
                </a:solidFill>
              </a:rPr>
              <a:t>Travail en équipe et coordination avec les autres intervenants</a:t>
            </a:r>
          </a:p>
          <a:p>
            <a:pPr marL="171450" indent="-171450">
              <a:buFont typeface="Arial" panose="020B0604020202020204" pitchFamily="34" charset="0"/>
              <a:buChar char="•"/>
            </a:pPr>
            <a:r>
              <a:rPr lang="fr-FR" sz="1000" dirty="0">
                <a:solidFill>
                  <a:schemeClr val="bg1"/>
                </a:solidFill>
              </a:rPr>
              <a:t>Discrétion et respect de la vie privée</a:t>
            </a:r>
          </a:p>
        </p:txBody>
      </p:sp>
      <p:pic>
        <p:nvPicPr>
          <p:cNvPr id="4" name="Image 3" descr="Une image contenant Visage humain, personne, sourire, lèvre&#10;&#10;Description générée automatiquement">
            <a:extLst>
              <a:ext uri="{FF2B5EF4-FFF2-40B4-BE49-F238E27FC236}">
                <a16:creationId xmlns:a16="http://schemas.microsoft.com/office/drawing/2014/main" id="{2923D28C-45E2-E241-E46D-7BE652D36824}"/>
              </a:ext>
            </a:extLst>
          </p:cNvPr>
          <p:cNvPicPr>
            <a:picLocks noChangeAspect="1"/>
          </p:cNvPicPr>
          <p:nvPr/>
        </p:nvPicPr>
        <p:blipFill rotWithShape="1">
          <a:blip r:embed="rId2"/>
          <a:srcRect l="17272" r="15887"/>
          <a:stretch/>
        </p:blipFill>
        <p:spPr>
          <a:xfrm>
            <a:off x="282482" y="403053"/>
            <a:ext cx="1462012" cy="1459927"/>
          </a:xfrm>
          <a:prstGeom prst="ellipse">
            <a:avLst/>
          </a:prstGeom>
        </p:spPr>
      </p:pic>
      <p:sp>
        <p:nvSpPr>
          <p:cNvPr id="25" name="TextBox 57">
            <a:extLst>
              <a:ext uri="{FF2B5EF4-FFF2-40B4-BE49-F238E27FC236}">
                <a16:creationId xmlns:a16="http://schemas.microsoft.com/office/drawing/2014/main" id="{30C69310-566C-58D5-AF81-B864754D5619}"/>
              </a:ext>
            </a:extLst>
          </p:cNvPr>
          <p:cNvSpPr txBox="1"/>
          <p:nvPr/>
        </p:nvSpPr>
        <p:spPr>
          <a:xfrm>
            <a:off x="114007" y="6891027"/>
            <a:ext cx="1949866"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Empathie</a:t>
            </a:r>
          </a:p>
          <a:p>
            <a:pPr marL="171450" indent="-171450">
              <a:buFont typeface="Arial" panose="020B0604020202020204" pitchFamily="34" charset="0"/>
              <a:buChar char="•"/>
            </a:pPr>
            <a:r>
              <a:rPr lang="fr-FR" sz="1000" dirty="0">
                <a:solidFill>
                  <a:schemeClr val="bg1"/>
                </a:solidFill>
              </a:rPr>
              <a:t>Sens des responsabilités</a:t>
            </a:r>
          </a:p>
          <a:p>
            <a:pPr marL="171450" indent="-171450">
              <a:buFont typeface="Arial" panose="020B0604020202020204" pitchFamily="34" charset="0"/>
              <a:buChar char="•"/>
            </a:pPr>
            <a:r>
              <a:rPr lang="fr-FR" sz="1000" dirty="0">
                <a:solidFill>
                  <a:schemeClr val="bg1"/>
                </a:solidFill>
              </a:rPr>
              <a:t>Sérieuse</a:t>
            </a:r>
          </a:p>
          <a:p>
            <a:pPr marL="171450" indent="-171450">
              <a:buFont typeface="Arial" panose="020B0604020202020204" pitchFamily="34" charset="0"/>
              <a:buChar char="•"/>
            </a:pPr>
            <a:r>
              <a:rPr lang="fr-FR" sz="1000" dirty="0">
                <a:solidFill>
                  <a:schemeClr val="bg1"/>
                </a:solidFill>
              </a:rPr>
              <a:t>Ponctuelle</a:t>
            </a:r>
          </a:p>
          <a:p>
            <a:pPr marL="171450" indent="-171450">
              <a:buFont typeface="Arial" panose="020B0604020202020204" pitchFamily="34" charset="0"/>
              <a:buChar char="•"/>
            </a:pPr>
            <a:r>
              <a:rPr lang="fr-FR" sz="1000" dirty="0">
                <a:solidFill>
                  <a:schemeClr val="bg1"/>
                </a:solidFill>
              </a:rPr>
              <a:t>Autonome</a:t>
            </a:r>
          </a:p>
        </p:txBody>
      </p:sp>
      <p:sp>
        <p:nvSpPr>
          <p:cNvPr id="32" name="TextBox 41">
            <a:extLst>
              <a:ext uri="{FF2B5EF4-FFF2-40B4-BE49-F238E27FC236}">
                <a16:creationId xmlns:a16="http://schemas.microsoft.com/office/drawing/2014/main" id="{BF6903A6-1869-CB52-BD1D-869B4B1451B6}"/>
              </a:ext>
            </a:extLst>
          </p:cNvPr>
          <p:cNvSpPr txBox="1"/>
          <p:nvPr/>
        </p:nvSpPr>
        <p:spPr>
          <a:xfrm>
            <a:off x="2239974" y="7709715"/>
            <a:ext cx="1106396" cy="400110"/>
          </a:xfrm>
          <a:prstGeom prst="rect">
            <a:avLst/>
          </a:prstGeom>
          <a:noFill/>
        </p:spPr>
        <p:txBody>
          <a:bodyPr wrap="square" rtlCol="0">
            <a:spAutoFit/>
          </a:bodyPr>
          <a:lstStyle/>
          <a:p>
            <a:pPr algn="r"/>
            <a:r>
              <a:rPr lang="fr-FR" sz="1000" b="1" dirty="0">
                <a:solidFill>
                  <a:srgbClr val="3F84BE"/>
                </a:solidFill>
              </a:rPr>
              <a:t>Formation complémentaires</a:t>
            </a:r>
            <a:endParaRPr lang="en-US" sz="1000" b="1" dirty="0">
              <a:solidFill>
                <a:srgbClr val="3F84BE"/>
              </a:solidFill>
              <a:ea typeface="Open Sans" panose="020B0606030504020204" pitchFamily="34" charset="0"/>
              <a:cs typeface="Open Sans" panose="020B0606030504020204" pitchFamily="34" charset="0"/>
            </a:endParaRPr>
          </a:p>
        </p:txBody>
      </p:sp>
      <p:sp>
        <p:nvSpPr>
          <p:cNvPr id="33" name="TextBox 83">
            <a:extLst>
              <a:ext uri="{FF2B5EF4-FFF2-40B4-BE49-F238E27FC236}">
                <a16:creationId xmlns:a16="http://schemas.microsoft.com/office/drawing/2014/main" id="{8E245D49-1D44-5A75-07D1-F9F669614A71}"/>
              </a:ext>
            </a:extLst>
          </p:cNvPr>
          <p:cNvSpPr txBox="1"/>
          <p:nvPr/>
        </p:nvSpPr>
        <p:spPr>
          <a:xfrm>
            <a:off x="3476230" y="7759438"/>
            <a:ext cx="3045194" cy="400110"/>
          </a:xfrm>
          <a:prstGeom prst="rect">
            <a:avLst/>
          </a:prstGeom>
          <a:noFill/>
        </p:spPr>
        <p:txBody>
          <a:bodyPr wrap="square" rtlCol="0">
            <a:spAutoFit/>
          </a:bodyPr>
          <a:lstStyle/>
          <a:p>
            <a:pPr marL="171450" indent="-171450">
              <a:buFont typeface="Arial" panose="020B0604020202020204" pitchFamily="34" charset="0"/>
              <a:buChar char="•"/>
            </a:pPr>
            <a:r>
              <a:rPr lang="fr-FR" sz="1000" dirty="0"/>
              <a:t>Formation aux gestes de premiers secours</a:t>
            </a:r>
          </a:p>
          <a:p>
            <a:pPr marL="171450" indent="-171450">
              <a:buFont typeface="Arial" panose="020B0604020202020204" pitchFamily="34" charset="0"/>
              <a:buChar char="•"/>
            </a:pPr>
            <a:r>
              <a:rPr lang="fr-FR" sz="1000" dirty="0"/>
              <a:t>Formation en communication bienveillante</a:t>
            </a:r>
          </a:p>
        </p:txBody>
      </p:sp>
      <p:cxnSp>
        <p:nvCxnSpPr>
          <p:cNvPr id="36" name="Прямая соединительная линия 4">
            <a:extLst>
              <a:ext uri="{FF2B5EF4-FFF2-40B4-BE49-F238E27FC236}">
                <a16:creationId xmlns:a16="http://schemas.microsoft.com/office/drawing/2014/main" id="{A8C310BD-E464-73F4-D040-E161551BD4FD}"/>
              </a:ext>
            </a:extLst>
          </p:cNvPr>
          <p:cNvCxnSpPr>
            <a:cxnSpLocks/>
          </p:cNvCxnSpPr>
          <p:nvPr/>
        </p:nvCxnSpPr>
        <p:spPr>
          <a:xfrm>
            <a:off x="3428291" y="7691450"/>
            <a:ext cx="0" cy="483876"/>
          </a:xfrm>
          <a:prstGeom prst="line">
            <a:avLst/>
          </a:prstGeom>
          <a:ln w="19050">
            <a:solidFill>
              <a:srgbClr val="792045"/>
            </a:solidFill>
          </a:ln>
        </p:spPr>
        <p:style>
          <a:lnRef idx="1">
            <a:schemeClr val="accent1"/>
          </a:lnRef>
          <a:fillRef idx="0">
            <a:schemeClr val="accent1"/>
          </a:fillRef>
          <a:effectRef idx="0">
            <a:schemeClr val="accent1"/>
          </a:effectRef>
          <a:fontRef idx="minor">
            <a:schemeClr val="tx1"/>
          </a:fontRef>
        </p:style>
      </p:cxnSp>
      <p:sp>
        <p:nvSpPr>
          <p:cNvPr id="40" name="TextBox 30">
            <a:extLst>
              <a:ext uri="{FF2B5EF4-FFF2-40B4-BE49-F238E27FC236}">
                <a16:creationId xmlns:a16="http://schemas.microsoft.com/office/drawing/2014/main" id="{0A3ECDA2-E8CC-9B6A-8E61-77ABF3EBE5CF}"/>
              </a:ext>
            </a:extLst>
          </p:cNvPr>
          <p:cNvSpPr txBox="1"/>
          <p:nvPr/>
        </p:nvSpPr>
        <p:spPr>
          <a:xfrm>
            <a:off x="98424" y="7988179"/>
            <a:ext cx="1715597" cy="253916"/>
          </a:xfrm>
          <a:prstGeom prst="rect">
            <a:avLst/>
          </a:prstGeom>
          <a:noFill/>
        </p:spPr>
        <p:txBody>
          <a:bodyPr wrap="square" rtlCol="0">
            <a:spAutoFit/>
          </a:bodyPr>
          <a:lstStyle/>
          <a:p>
            <a:pPr algn="ctr"/>
            <a:r>
              <a:rPr lang="en-US" sz="1000" b="1" dirty="0">
                <a:solidFill>
                  <a:srgbClr val="DFB792"/>
                </a:solidFill>
                <a:ea typeface="Open Sans" panose="020B0606030504020204" pitchFamily="34" charset="0"/>
                <a:cs typeface="Open Sans" panose="020B0606030504020204" pitchFamily="34" charset="0"/>
              </a:rPr>
              <a:t>HOBBIES</a:t>
            </a:r>
          </a:p>
        </p:txBody>
      </p:sp>
      <p:sp>
        <p:nvSpPr>
          <p:cNvPr id="43" name="TextBox 57">
            <a:extLst>
              <a:ext uri="{FF2B5EF4-FFF2-40B4-BE49-F238E27FC236}">
                <a16:creationId xmlns:a16="http://schemas.microsoft.com/office/drawing/2014/main" id="{B98AE741-32FB-B2F8-D420-D4B29BCC9393}"/>
              </a:ext>
            </a:extLst>
          </p:cNvPr>
          <p:cNvSpPr txBox="1"/>
          <p:nvPr/>
        </p:nvSpPr>
        <p:spPr>
          <a:xfrm>
            <a:off x="78118" y="8254051"/>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Bénévolat auprès d'associations d'aide aux personnes âgées</a:t>
            </a:r>
          </a:p>
          <a:p>
            <a:pPr marL="171450" indent="-171450">
              <a:buFont typeface="Arial" panose="020B0604020202020204" pitchFamily="34" charset="0"/>
              <a:buChar char="•"/>
            </a:pPr>
            <a:r>
              <a:rPr lang="fr-FR" sz="1000" dirty="0">
                <a:solidFill>
                  <a:schemeClr val="bg1"/>
                </a:solidFill>
              </a:rPr>
              <a:t>Randonnée et activités en plein air</a:t>
            </a:r>
          </a:p>
          <a:p>
            <a:pPr marL="171450" indent="-171450">
              <a:buFont typeface="Arial" panose="020B0604020202020204" pitchFamily="34" charset="0"/>
              <a:buChar char="•"/>
            </a:pPr>
            <a:r>
              <a:rPr lang="fr-FR" sz="1000" dirty="0">
                <a:solidFill>
                  <a:schemeClr val="bg1"/>
                </a:solidFill>
              </a:rPr>
              <a:t>Lecture et écriture de poésie</a:t>
            </a:r>
          </a:p>
        </p:txBody>
      </p:sp>
      <p:sp>
        <p:nvSpPr>
          <p:cNvPr id="44" name="TextBox 30">
            <a:extLst>
              <a:ext uri="{FF2B5EF4-FFF2-40B4-BE49-F238E27FC236}">
                <a16:creationId xmlns:a16="http://schemas.microsoft.com/office/drawing/2014/main" id="{FA53CE64-6CD8-8264-CAE7-A2A4637E1BEC}"/>
              </a:ext>
            </a:extLst>
          </p:cNvPr>
          <p:cNvSpPr txBox="1"/>
          <p:nvPr/>
        </p:nvSpPr>
        <p:spPr>
          <a:xfrm>
            <a:off x="3565349" y="8497359"/>
            <a:ext cx="1478632" cy="261610"/>
          </a:xfrm>
          <a:prstGeom prst="rect">
            <a:avLst/>
          </a:prstGeom>
          <a:noFill/>
        </p:spPr>
        <p:txBody>
          <a:bodyPr wrap="square" rtlCol="0">
            <a:spAutoFit/>
          </a:bodyPr>
          <a:lstStyle/>
          <a:p>
            <a:r>
              <a:rPr lang="en-US" sz="1100" b="1" dirty="0">
                <a:solidFill>
                  <a:srgbClr val="1D275F"/>
                </a:solidFill>
                <a:ea typeface="Open Sans" panose="020B0606030504020204" pitchFamily="34" charset="0"/>
                <a:cs typeface="Open Sans" panose="020B0606030504020204" pitchFamily="34" charset="0"/>
              </a:rPr>
              <a:t>LANGUES</a:t>
            </a:r>
          </a:p>
        </p:txBody>
      </p:sp>
      <p:sp>
        <p:nvSpPr>
          <p:cNvPr id="45" name="TextBox 41">
            <a:extLst>
              <a:ext uri="{FF2B5EF4-FFF2-40B4-BE49-F238E27FC236}">
                <a16:creationId xmlns:a16="http://schemas.microsoft.com/office/drawing/2014/main" id="{EAEAA281-7354-EAB1-A9D6-2DF8117CAE3F}"/>
              </a:ext>
            </a:extLst>
          </p:cNvPr>
          <p:cNvSpPr txBox="1"/>
          <p:nvPr/>
        </p:nvSpPr>
        <p:spPr>
          <a:xfrm>
            <a:off x="2239974" y="8933185"/>
            <a:ext cx="1208295" cy="400110"/>
          </a:xfrm>
          <a:prstGeom prst="rect">
            <a:avLst/>
          </a:prstGeom>
          <a:noFill/>
        </p:spPr>
        <p:txBody>
          <a:bodyPr wrap="square" rtlCol="0">
            <a:spAutoFit/>
          </a:bodyPr>
          <a:lstStyle/>
          <a:p>
            <a:pPr algn="r"/>
            <a:r>
              <a:rPr lang="fr-FR" sz="1000" b="1" dirty="0">
                <a:solidFill>
                  <a:srgbClr val="3F84BE"/>
                </a:solidFill>
              </a:rPr>
              <a:t>Anglais</a:t>
            </a:r>
            <a:br>
              <a:rPr lang="fr-FR" sz="1000" b="1" dirty="0">
                <a:solidFill>
                  <a:srgbClr val="3F84BE"/>
                </a:solidFill>
              </a:rPr>
            </a:br>
            <a:r>
              <a:rPr lang="fr-FR" sz="1000" dirty="0"/>
              <a:t>Langue maternelle</a:t>
            </a:r>
            <a:endParaRPr lang="en-US" sz="1000" dirty="0">
              <a:ea typeface="Open Sans" panose="020B0606030504020204" pitchFamily="34" charset="0"/>
              <a:cs typeface="Open Sans" panose="020B0606030504020204" pitchFamily="34" charset="0"/>
            </a:endParaRPr>
          </a:p>
        </p:txBody>
      </p:sp>
      <p:cxnSp>
        <p:nvCxnSpPr>
          <p:cNvPr id="46" name="Прямая соединительная линия 4">
            <a:extLst>
              <a:ext uri="{FF2B5EF4-FFF2-40B4-BE49-F238E27FC236}">
                <a16:creationId xmlns:a16="http://schemas.microsoft.com/office/drawing/2014/main" id="{5FC189E2-8B4E-28C2-5828-1785F94F0B08}"/>
              </a:ext>
            </a:extLst>
          </p:cNvPr>
          <p:cNvCxnSpPr>
            <a:cxnSpLocks/>
          </p:cNvCxnSpPr>
          <p:nvPr/>
        </p:nvCxnSpPr>
        <p:spPr>
          <a:xfrm>
            <a:off x="3517653" y="8920126"/>
            <a:ext cx="0" cy="464903"/>
          </a:xfrm>
          <a:prstGeom prst="line">
            <a:avLst/>
          </a:prstGeom>
          <a:ln w="19050">
            <a:solidFill>
              <a:srgbClr val="792045"/>
            </a:solidFill>
          </a:ln>
        </p:spPr>
        <p:style>
          <a:lnRef idx="1">
            <a:schemeClr val="accent1"/>
          </a:lnRef>
          <a:fillRef idx="0">
            <a:schemeClr val="accent1"/>
          </a:fillRef>
          <a:effectRef idx="0">
            <a:schemeClr val="accent1"/>
          </a:effectRef>
          <a:fontRef idx="minor">
            <a:schemeClr val="tx1"/>
          </a:fontRef>
        </p:style>
      </p:cxnSp>
      <p:sp>
        <p:nvSpPr>
          <p:cNvPr id="47" name="TextBox 41">
            <a:extLst>
              <a:ext uri="{FF2B5EF4-FFF2-40B4-BE49-F238E27FC236}">
                <a16:creationId xmlns:a16="http://schemas.microsoft.com/office/drawing/2014/main" id="{CA2D1FDE-BA25-E616-3D52-83B1F16978F7}"/>
              </a:ext>
            </a:extLst>
          </p:cNvPr>
          <p:cNvSpPr txBox="1"/>
          <p:nvPr/>
        </p:nvSpPr>
        <p:spPr>
          <a:xfrm>
            <a:off x="3659862" y="8939897"/>
            <a:ext cx="1208295" cy="400110"/>
          </a:xfrm>
          <a:prstGeom prst="rect">
            <a:avLst/>
          </a:prstGeom>
          <a:noFill/>
        </p:spPr>
        <p:txBody>
          <a:bodyPr wrap="square" rtlCol="0">
            <a:spAutoFit/>
          </a:bodyPr>
          <a:lstStyle/>
          <a:p>
            <a:pPr algn="r"/>
            <a:r>
              <a:rPr lang="fr-FR" sz="1000" b="1" dirty="0">
                <a:solidFill>
                  <a:srgbClr val="3F84BE"/>
                </a:solidFill>
              </a:rPr>
              <a:t>Français</a:t>
            </a:r>
            <a:br>
              <a:rPr lang="fr-FR" sz="1000" b="1" dirty="0">
                <a:solidFill>
                  <a:srgbClr val="3F84BE"/>
                </a:solidFill>
              </a:rPr>
            </a:br>
            <a:r>
              <a:rPr lang="fr-FR" sz="1000" dirty="0"/>
              <a:t>Langue maternelle</a:t>
            </a:r>
            <a:endParaRPr lang="en-US" sz="1000" dirty="0">
              <a:ea typeface="Open Sans" panose="020B0606030504020204" pitchFamily="34" charset="0"/>
              <a:cs typeface="Open Sans" panose="020B0606030504020204" pitchFamily="34" charset="0"/>
            </a:endParaRPr>
          </a:p>
        </p:txBody>
      </p:sp>
      <p:cxnSp>
        <p:nvCxnSpPr>
          <p:cNvPr id="48" name="Прямая соединительная линия 4">
            <a:extLst>
              <a:ext uri="{FF2B5EF4-FFF2-40B4-BE49-F238E27FC236}">
                <a16:creationId xmlns:a16="http://schemas.microsoft.com/office/drawing/2014/main" id="{5F32C296-3B69-A06F-93CF-D932DC366B9F}"/>
              </a:ext>
            </a:extLst>
          </p:cNvPr>
          <p:cNvCxnSpPr>
            <a:cxnSpLocks/>
          </p:cNvCxnSpPr>
          <p:nvPr/>
        </p:nvCxnSpPr>
        <p:spPr>
          <a:xfrm>
            <a:off x="5149532" y="8920126"/>
            <a:ext cx="0" cy="464903"/>
          </a:xfrm>
          <a:prstGeom prst="line">
            <a:avLst/>
          </a:prstGeom>
          <a:ln w="19050">
            <a:solidFill>
              <a:srgbClr val="792045"/>
            </a:solidFill>
          </a:ln>
        </p:spPr>
        <p:style>
          <a:lnRef idx="1">
            <a:schemeClr val="accent1"/>
          </a:lnRef>
          <a:fillRef idx="0">
            <a:schemeClr val="accent1"/>
          </a:fillRef>
          <a:effectRef idx="0">
            <a:schemeClr val="accent1"/>
          </a:effectRef>
          <a:fontRef idx="minor">
            <a:schemeClr val="tx1"/>
          </a:fontRef>
        </p:style>
      </p:cxnSp>
      <p:sp>
        <p:nvSpPr>
          <p:cNvPr id="49" name="TextBox 41">
            <a:extLst>
              <a:ext uri="{FF2B5EF4-FFF2-40B4-BE49-F238E27FC236}">
                <a16:creationId xmlns:a16="http://schemas.microsoft.com/office/drawing/2014/main" id="{AD33FF6B-2848-4267-E6B5-64145C01AABB}"/>
              </a:ext>
            </a:extLst>
          </p:cNvPr>
          <p:cNvSpPr txBox="1"/>
          <p:nvPr/>
        </p:nvSpPr>
        <p:spPr>
          <a:xfrm>
            <a:off x="5043981" y="8939897"/>
            <a:ext cx="1208295" cy="400110"/>
          </a:xfrm>
          <a:prstGeom prst="rect">
            <a:avLst/>
          </a:prstGeom>
          <a:noFill/>
        </p:spPr>
        <p:txBody>
          <a:bodyPr wrap="square" rtlCol="0">
            <a:spAutoFit/>
          </a:bodyPr>
          <a:lstStyle/>
          <a:p>
            <a:pPr algn="r"/>
            <a:r>
              <a:rPr lang="fr-FR" sz="1000" b="1" dirty="0">
                <a:solidFill>
                  <a:srgbClr val="3F84BE"/>
                </a:solidFill>
              </a:rPr>
              <a:t>Italien</a:t>
            </a:r>
            <a:br>
              <a:rPr lang="fr-FR" sz="1000" b="1" dirty="0">
                <a:solidFill>
                  <a:srgbClr val="3F84BE"/>
                </a:solidFill>
              </a:rPr>
            </a:br>
            <a:r>
              <a:rPr lang="fr-FR" sz="1000" dirty="0"/>
              <a:t>Niveau B1</a:t>
            </a:r>
            <a:endParaRPr lang="en-US" sz="1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4034</TotalTime>
  <Words>633</Words>
  <Application>Microsoft Macintosh PowerPoint</Application>
  <PresentationFormat>Format A4 (210 x 297 mm)</PresentationFormat>
  <Paragraphs>95</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 Light</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453</cp:revision>
  <dcterms:created xsi:type="dcterms:W3CDTF">2019-07-01T12:35:06Z</dcterms:created>
  <dcterms:modified xsi:type="dcterms:W3CDTF">2023-05-12T22:25:38Z</dcterms:modified>
</cp:coreProperties>
</file>